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9" r:id="rId2"/>
    <p:sldId id="256" r:id="rId3"/>
    <p:sldId id="257" r:id="rId4"/>
    <p:sldId id="258" r:id="rId5"/>
  </p:sldIdLst>
  <p:sldSz cx="6858000" cy="9144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57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 showGuides="1">
      <p:cViewPr varScale="1">
        <p:scale>
          <a:sx n="77" d="100"/>
          <a:sy n="77" d="100"/>
        </p:scale>
        <p:origin x="3108" y="96"/>
      </p:cViewPr>
      <p:guideLst>
        <p:guide orient="horz" pos="2857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62F9C-E154-463C-8727-8F50582499A7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D057C-1EB0-408E-9C1D-CC1AC2FFF48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013830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62F9C-E154-463C-8727-8F50582499A7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D057C-1EB0-408E-9C1D-CC1AC2FFF48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39550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62F9C-E154-463C-8727-8F50582499A7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D057C-1EB0-408E-9C1D-CC1AC2FFF48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6178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62F9C-E154-463C-8727-8F50582499A7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D057C-1EB0-408E-9C1D-CC1AC2FFF48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23972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62F9C-E154-463C-8727-8F50582499A7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D057C-1EB0-408E-9C1D-CC1AC2FFF48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91414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62F9C-E154-463C-8727-8F50582499A7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D057C-1EB0-408E-9C1D-CC1AC2FFF48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277419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62F9C-E154-463C-8727-8F50582499A7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D057C-1EB0-408E-9C1D-CC1AC2FFF48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92077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62F9C-E154-463C-8727-8F50582499A7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D057C-1EB0-408E-9C1D-CC1AC2FFF48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874812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62F9C-E154-463C-8727-8F50582499A7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D057C-1EB0-408E-9C1D-CC1AC2FFF48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48734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62F9C-E154-463C-8727-8F50582499A7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D057C-1EB0-408E-9C1D-CC1AC2FFF48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53786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62F9C-E154-463C-8727-8F50582499A7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D057C-1EB0-408E-9C1D-CC1AC2FFF48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27800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EB62F9C-E154-463C-8727-8F50582499A7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17D057C-1EB0-408E-9C1D-CC1AC2FFF48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610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07E57B3F-F514-10A4-0C00-56E853D82980}"/>
              </a:ext>
            </a:extLst>
          </p:cNvPr>
          <p:cNvSpPr txBox="1"/>
          <p:nvPr/>
        </p:nvSpPr>
        <p:spPr>
          <a:xfrm>
            <a:off x="405340" y="379725"/>
            <a:ext cx="596596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Supplemental</a:t>
            </a:r>
            <a:r>
              <a:rPr lang="es-E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Figure 7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Spearman’s correlation between EOCRC and LOCRC cohorts in the levels of CD4+ Th cell populations (Th1, Th2, Th9, Th17, Th22) and representative cytokines produced by these cells (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Spearman’s correlation was also calculated between the levels of CD4+ Th cell populations (Th1, Th2, Th9, Th17, Th22) within EOCRC (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and LOCRC (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cohorts. Linear regression are shown. Spearman’s coefficients r and p-values were calculated using a combination of Python libraries. Regression plots were generated using the Seaborn library.</a:t>
            </a:r>
            <a:endParaRPr lang="es-ES" sz="1200" dirty="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85806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688CB23D-3773-FF95-18B2-EE7A9F99DC39}"/>
              </a:ext>
            </a:extLst>
          </p:cNvPr>
          <p:cNvGrpSpPr/>
          <p:nvPr/>
        </p:nvGrpSpPr>
        <p:grpSpPr>
          <a:xfrm>
            <a:off x="875719" y="639430"/>
            <a:ext cx="5121396" cy="8290485"/>
            <a:chOff x="875719" y="363857"/>
            <a:chExt cx="5121396" cy="8290485"/>
          </a:xfrm>
        </p:grpSpPr>
        <p:pic>
          <p:nvPicPr>
            <p:cNvPr id="5" name="Imagen 4" descr="Gráfico, Gráfico de dispersión&#10;&#10;El contenido generado por IA puede ser incorrecto.">
              <a:extLst>
                <a:ext uri="{FF2B5EF4-FFF2-40B4-BE49-F238E27FC236}">
                  <a16:creationId xmlns:a16="http://schemas.microsoft.com/office/drawing/2014/main" id="{7D16E79A-ADD2-D32C-9BBE-3C1EA6D76F6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78630" y="363857"/>
              <a:ext cx="1603751" cy="1620000"/>
            </a:xfrm>
            <a:prstGeom prst="rect">
              <a:avLst/>
            </a:prstGeom>
          </p:spPr>
        </p:pic>
        <p:pic>
          <p:nvPicPr>
            <p:cNvPr id="7" name="Imagen 6" descr="Gráfico, Gráfico de dispersión&#10;&#10;El contenido generado por IA puede ser incorrecto.">
              <a:extLst>
                <a:ext uri="{FF2B5EF4-FFF2-40B4-BE49-F238E27FC236}">
                  <a16:creationId xmlns:a16="http://schemas.microsoft.com/office/drawing/2014/main" id="{6E5069D2-38D3-1E3B-F7A8-32E198324D2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8748" y="2027120"/>
              <a:ext cx="1603751" cy="1620000"/>
            </a:xfrm>
            <a:prstGeom prst="rect">
              <a:avLst/>
            </a:prstGeom>
          </p:spPr>
        </p:pic>
        <p:pic>
          <p:nvPicPr>
            <p:cNvPr id="9" name="Imagen 8" descr="Gráfico, Gráfico de dispersión&#10;&#10;El contenido generado por IA puede ser incorrecto.">
              <a:extLst>
                <a:ext uri="{FF2B5EF4-FFF2-40B4-BE49-F238E27FC236}">
                  <a16:creationId xmlns:a16="http://schemas.microsoft.com/office/drawing/2014/main" id="{D04521E9-1B11-FC5C-A1CE-39D8910C35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92814" y="2027717"/>
              <a:ext cx="1604301" cy="1620000"/>
            </a:xfrm>
            <a:prstGeom prst="rect">
              <a:avLst/>
            </a:prstGeom>
          </p:spPr>
        </p:pic>
        <p:pic>
          <p:nvPicPr>
            <p:cNvPr id="11" name="Imagen 10" descr="Gráfico, Gráfico de dispersión&#10;&#10;El contenido generado por IA puede ser incorrecto.">
              <a:extLst>
                <a:ext uri="{FF2B5EF4-FFF2-40B4-BE49-F238E27FC236}">
                  <a16:creationId xmlns:a16="http://schemas.microsoft.com/office/drawing/2014/main" id="{0DD639D6-E3D4-DCC5-C67B-7AB0C5DB824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5939" y="2026467"/>
              <a:ext cx="1604301" cy="1620000"/>
            </a:xfrm>
            <a:prstGeom prst="rect">
              <a:avLst/>
            </a:prstGeom>
          </p:spPr>
        </p:pic>
        <p:pic>
          <p:nvPicPr>
            <p:cNvPr id="13" name="Imagen 12" descr="Gráfico, Gráfico de dispersión&#10;&#10;El contenido generado por IA puede ser incorrecto.">
              <a:extLst>
                <a:ext uri="{FF2B5EF4-FFF2-40B4-BE49-F238E27FC236}">
                  <a16:creationId xmlns:a16="http://schemas.microsoft.com/office/drawing/2014/main" id="{43EE07D2-4275-B2E2-9A40-AE885C4C6EA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7795" y="3686189"/>
              <a:ext cx="1603751" cy="1620000"/>
            </a:xfrm>
            <a:prstGeom prst="rect">
              <a:avLst/>
            </a:prstGeom>
          </p:spPr>
        </p:pic>
        <p:pic>
          <p:nvPicPr>
            <p:cNvPr id="15" name="Imagen 14" descr="Gráfico, Gráfico de dispersión&#10;&#10;El contenido generado por IA puede ser incorrecto.">
              <a:extLst>
                <a:ext uri="{FF2B5EF4-FFF2-40B4-BE49-F238E27FC236}">
                  <a16:creationId xmlns:a16="http://schemas.microsoft.com/office/drawing/2014/main" id="{3B96409A-099F-A87B-72DE-B25BE0BC010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0699" y="3684283"/>
              <a:ext cx="1604301" cy="1620000"/>
            </a:xfrm>
            <a:prstGeom prst="rect">
              <a:avLst/>
            </a:prstGeom>
          </p:spPr>
        </p:pic>
        <p:pic>
          <p:nvPicPr>
            <p:cNvPr id="17" name="Imagen 16" descr="Gráfico, Gráfico de dispersión&#10;&#10;El contenido generado por IA puede ser incorrecto.">
              <a:extLst>
                <a:ext uri="{FF2B5EF4-FFF2-40B4-BE49-F238E27FC236}">
                  <a16:creationId xmlns:a16="http://schemas.microsoft.com/office/drawing/2014/main" id="{C29DC153-3D98-7EE2-566D-A84AFC326D4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6879" y="5353364"/>
              <a:ext cx="1604301" cy="1620000"/>
            </a:xfrm>
            <a:prstGeom prst="rect">
              <a:avLst/>
            </a:prstGeom>
          </p:spPr>
        </p:pic>
        <p:pic>
          <p:nvPicPr>
            <p:cNvPr id="19" name="Imagen 18" descr="Gráfico, Gráfico de dispersión&#10;&#10;El contenido generado por IA puede ser incorrecto.">
              <a:extLst>
                <a:ext uri="{FF2B5EF4-FFF2-40B4-BE49-F238E27FC236}">
                  <a16:creationId xmlns:a16="http://schemas.microsoft.com/office/drawing/2014/main" id="{8968EBDB-7E1F-BBAB-C301-5A338958CB2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0699" y="5353364"/>
              <a:ext cx="1604301" cy="1620000"/>
            </a:xfrm>
            <a:prstGeom prst="rect">
              <a:avLst/>
            </a:prstGeom>
          </p:spPr>
        </p:pic>
        <p:pic>
          <p:nvPicPr>
            <p:cNvPr id="21" name="Imagen 20" descr="Gráfico&#10;&#10;El contenido generado por IA puede ser incorrecto.">
              <a:extLst>
                <a:ext uri="{FF2B5EF4-FFF2-40B4-BE49-F238E27FC236}">
                  <a16:creationId xmlns:a16="http://schemas.microsoft.com/office/drawing/2014/main" id="{67F567A0-2F4E-DB81-D34D-39AA7A035BC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41383" y="5356655"/>
              <a:ext cx="1604301" cy="1620000"/>
            </a:xfrm>
            <a:prstGeom prst="rect">
              <a:avLst/>
            </a:prstGeom>
          </p:spPr>
        </p:pic>
        <p:pic>
          <p:nvPicPr>
            <p:cNvPr id="23" name="Imagen 22" descr="Gráfico, Gráfico de dispersión&#10;&#10;El contenido generado por IA puede ser incorrecto.">
              <a:extLst>
                <a:ext uri="{FF2B5EF4-FFF2-40B4-BE49-F238E27FC236}">
                  <a16:creationId xmlns:a16="http://schemas.microsoft.com/office/drawing/2014/main" id="{BFE28552-4484-C71D-F22F-BE3B47F02FB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9737" y="7032004"/>
              <a:ext cx="1604301" cy="1620000"/>
            </a:xfrm>
            <a:prstGeom prst="rect">
              <a:avLst/>
            </a:prstGeom>
          </p:spPr>
        </p:pic>
        <p:pic>
          <p:nvPicPr>
            <p:cNvPr id="25" name="Imagen 24" descr="Gráfico&#10;&#10;El contenido generado por IA puede ser incorrecto.">
              <a:extLst>
                <a:ext uri="{FF2B5EF4-FFF2-40B4-BE49-F238E27FC236}">
                  <a16:creationId xmlns:a16="http://schemas.microsoft.com/office/drawing/2014/main" id="{B8C10BB8-1777-A0FE-2BBF-FE50E9FE16E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2197" y="7034342"/>
              <a:ext cx="1604301" cy="1620000"/>
            </a:xfrm>
            <a:prstGeom prst="rect">
              <a:avLst/>
            </a:prstGeom>
          </p:spPr>
        </p:pic>
        <p:pic>
          <p:nvPicPr>
            <p:cNvPr id="27" name="Imagen 26" descr="Gráfico&#10;&#10;El contenido generado por IA puede ser incorrecto.">
              <a:extLst>
                <a:ext uri="{FF2B5EF4-FFF2-40B4-BE49-F238E27FC236}">
                  <a16:creationId xmlns:a16="http://schemas.microsoft.com/office/drawing/2014/main" id="{D210ED9F-1640-CDC9-FD32-1B17CC7DB76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89961" y="7033389"/>
              <a:ext cx="1604301" cy="1620000"/>
            </a:xfrm>
            <a:prstGeom prst="rect">
              <a:avLst/>
            </a:prstGeom>
          </p:spPr>
        </p:pic>
        <p:pic>
          <p:nvPicPr>
            <p:cNvPr id="30" name="Imagen 29" descr="Gráfico, Gráfico de dispersión&#10;&#10;El contenido generado por IA puede ser incorrecto.">
              <a:extLst>
                <a:ext uri="{FF2B5EF4-FFF2-40B4-BE49-F238E27FC236}">
                  <a16:creationId xmlns:a16="http://schemas.microsoft.com/office/drawing/2014/main" id="{A312E811-900E-4A53-266B-17BE5B7313A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5719" y="371982"/>
              <a:ext cx="1603750" cy="1620000"/>
            </a:xfrm>
            <a:prstGeom prst="rect">
              <a:avLst/>
            </a:prstGeom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0004EFE2-800E-D71C-1021-5663DD7CB66A}"/>
              </a:ext>
            </a:extLst>
          </p:cNvPr>
          <p:cNvSpPr txBox="1"/>
          <p:nvPr/>
        </p:nvSpPr>
        <p:spPr>
          <a:xfrm>
            <a:off x="180791" y="596458"/>
            <a:ext cx="27764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28398559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Imagen que contiene Calendario&#10;&#10;El contenido generado por IA puede ser incorrecto.">
            <a:extLst>
              <a:ext uri="{FF2B5EF4-FFF2-40B4-BE49-F238E27FC236}">
                <a16:creationId xmlns:a16="http://schemas.microsoft.com/office/drawing/2014/main" id="{EBEFE281-1FFE-685F-3263-049FCD5007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" y="1112321"/>
            <a:ext cx="6858000" cy="6847646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4C627877-0569-77DA-993A-AC358A4018FB}"/>
              </a:ext>
            </a:extLst>
          </p:cNvPr>
          <p:cNvSpPr txBox="1"/>
          <p:nvPr/>
        </p:nvSpPr>
        <p:spPr>
          <a:xfrm>
            <a:off x="180791" y="596458"/>
            <a:ext cx="27764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1119054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Calendario&#10;&#10;El contenido generado por IA puede ser incorrecto.">
            <a:extLst>
              <a:ext uri="{FF2B5EF4-FFF2-40B4-BE49-F238E27FC236}">
                <a16:creationId xmlns:a16="http://schemas.microsoft.com/office/drawing/2014/main" id="{22E9E3C9-00FE-2276-274E-FA1F58AC1A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" y="1105415"/>
            <a:ext cx="6858000" cy="6861458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FAE7A399-A1F8-B7B2-E83B-2675FFF462EA}"/>
              </a:ext>
            </a:extLst>
          </p:cNvPr>
          <p:cNvSpPr txBox="1"/>
          <p:nvPr/>
        </p:nvSpPr>
        <p:spPr>
          <a:xfrm>
            <a:off x="180791" y="596458"/>
            <a:ext cx="27764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101750719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122</TotalTime>
  <Words>109</Words>
  <Application>Microsoft Office PowerPoint</Application>
  <PresentationFormat>Presentación en pantalla (4:3)</PresentationFormat>
  <Paragraphs>4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9" baseType="lpstr">
      <vt:lpstr>Aptos</vt:lpstr>
      <vt:lpstr>Aptos Display</vt:lpstr>
      <vt:lpstr>Arial</vt:lpstr>
      <vt:lpstr>Times New Roman</vt:lpstr>
      <vt:lpstr>Tema de Office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Mayte Coiras</dc:creator>
  <cp:lastModifiedBy>Maria Teresa Coiras Lopez</cp:lastModifiedBy>
  <cp:revision>14</cp:revision>
  <cp:lastPrinted>2025-06-19T08:45:35Z</cp:lastPrinted>
  <dcterms:created xsi:type="dcterms:W3CDTF">2025-06-18T09:56:06Z</dcterms:created>
  <dcterms:modified xsi:type="dcterms:W3CDTF">2025-10-31T15:01:21Z</dcterms:modified>
</cp:coreProperties>
</file>