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3072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77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6747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42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0049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901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314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9307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7207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70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098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7528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454AC-83ED-47AF-B851-A0D899C8B4F9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3680-FC14-4E25-BD9D-53CD9345727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767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emf"/><Relationship Id="rId5" Type="http://schemas.openxmlformats.org/officeDocument/2006/relationships/image" Target="../media/image2.emf"/><Relationship Id="rId15" Type="http://schemas.openxmlformats.org/officeDocument/2006/relationships/image" Target="../media/image8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5F4CB392-7378-A9E9-7A6B-E97363C2B877}"/>
              </a:ext>
            </a:extLst>
          </p:cNvPr>
          <p:cNvSpPr txBox="1"/>
          <p:nvPr/>
        </p:nvSpPr>
        <p:spPr>
          <a:xfrm>
            <a:off x="405340" y="379725"/>
            <a:ext cx="59659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8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 profiling of peripheral CD56+ cells (NK and NKT-like cells) in EOCRC and LOCRC participants. Frequency of CD56+ cells expressing inhibitory (A) and activating (B) surface markers. Open symbols correspond to EOCRC and closed symbols correspond to LOCRC. Half-and-half circles indicate participants with Lynch syndrome and inverted closed triangle indicate participants with stage IV. Statistical analysis was performed with Mann-Whitney test or Unpaired t test as appropriate. Significant p-values below 0.05 are represented.</a:t>
            </a:r>
            <a:endParaRPr lang="es-ES" sz="12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CF5271DE-06B9-471E-21FF-750C5A047D83}"/>
              </a:ext>
            </a:extLst>
          </p:cNvPr>
          <p:cNvGrpSpPr/>
          <p:nvPr/>
        </p:nvGrpSpPr>
        <p:grpSpPr>
          <a:xfrm>
            <a:off x="122344" y="3236424"/>
            <a:ext cx="6624816" cy="3439995"/>
            <a:chOff x="191619" y="3236424"/>
            <a:chExt cx="6624816" cy="3439995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7767B24F-EF32-96DC-E5B1-524857F6B5C7}"/>
                </a:ext>
              </a:extLst>
            </p:cNvPr>
            <p:cNvGrpSpPr/>
            <p:nvPr/>
          </p:nvGrpSpPr>
          <p:grpSpPr>
            <a:xfrm>
              <a:off x="191619" y="3236424"/>
              <a:ext cx="6624816" cy="3439995"/>
              <a:chOff x="244236" y="1449185"/>
              <a:chExt cx="6624816" cy="3439995"/>
            </a:xfrm>
          </p:grpSpPr>
          <p:graphicFrame>
            <p:nvGraphicFramePr>
              <p:cNvPr id="16" name="Objeto 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84017910"/>
                  </p:ext>
                </p:extLst>
              </p:nvPr>
            </p:nvGraphicFramePr>
            <p:xfrm>
              <a:off x="322723" y="1582485"/>
              <a:ext cx="1745820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2" imgW="2643756" imgH="2453009" progId="Prism10.Document">
                      <p:embed/>
                    </p:oleObj>
                  </mc:Choice>
                  <mc:Fallback>
                    <p:oleObj name="Prism 10" r:id="rId2" imgW="2643756" imgH="2453009" progId="Prism10.Document">
                      <p:embed/>
                      <p:pic>
                        <p:nvPicPr>
                          <p:cNvPr id="3" name="Objeto 2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322723" y="1582485"/>
                            <a:ext cx="1745820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7" name="Objeto 1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6123155"/>
                  </p:ext>
                </p:extLst>
              </p:nvPr>
            </p:nvGraphicFramePr>
            <p:xfrm>
              <a:off x="312138" y="3269180"/>
              <a:ext cx="1746855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4" imgW="2645197" imgH="2453009" progId="Prism10.Document">
                      <p:embed/>
                    </p:oleObj>
                  </mc:Choice>
                  <mc:Fallback>
                    <p:oleObj name="Prism 10" r:id="rId4" imgW="2645197" imgH="2453009" progId="Prism10.Document">
                      <p:embed/>
                      <p:pic>
                        <p:nvPicPr>
                          <p:cNvPr id="8" name="Objeto 7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312138" y="3269180"/>
                            <a:ext cx="1746855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9" name="Objeto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5923662"/>
                  </p:ext>
                </p:extLst>
              </p:nvPr>
            </p:nvGraphicFramePr>
            <p:xfrm>
              <a:off x="1859469" y="3256623"/>
              <a:ext cx="1795095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6" imgW="2718304" imgH="2453009" progId="Prism10.Document">
                      <p:embed/>
                    </p:oleObj>
                  </mc:Choice>
                  <mc:Fallback>
                    <p:oleObj name="Prism 10" r:id="rId6" imgW="2718304" imgH="2453009" progId="Prism10.Document">
                      <p:embed/>
                      <p:pic>
                        <p:nvPicPr>
                          <p:cNvPr id="9" name="Objeto 8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859469" y="3256623"/>
                            <a:ext cx="1795095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" name="Objeto 1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34412791"/>
                  </p:ext>
                </p:extLst>
              </p:nvPr>
            </p:nvGraphicFramePr>
            <p:xfrm>
              <a:off x="1842515" y="1593241"/>
              <a:ext cx="1804545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8" imgW="2731990" imgH="2453009" progId="Prism10.Document">
                      <p:embed/>
                    </p:oleObj>
                  </mc:Choice>
                  <mc:Fallback>
                    <p:oleObj name="Prism 10" r:id="rId8" imgW="2731990" imgH="2453009" progId="Prism10.Document">
                      <p:embed/>
                      <p:pic>
                        <p:nvPicPr>
                          <p:cNvPr id="10" name="Objeto 9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842515" y="1593241"/>
                            <a:ext cx="1804545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" name="Objeto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2429861"/>
                  </p:ext>
                </p:extLst>
              </p:nvPr>
            </p:nvGraphicFramePr>
            <p:xfrm>
              <a:off x="3490553" y="3265241"/>
              <a:ext cx="1800360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10" imgW="2725867" imgH="2453009" progId="Prism10.Document">
                      <p:embed/>
                    </p:oleObj>
                  </mc:Choice>
                  <mc:Fallback>
                    <p:oleObj name="Prism 10" r:id="rId10" imgW="2725867" imgH="2453009" progId="Prism10.Document">
                      <p:embed/>
                      <p:pic>
                        <p:nvPicPr>
                          <p:cNvPr id="11" name="Objeto 10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3490553" y="3265241"/>
                            <a:ext cx="1800360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" name="Objeto 2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58326289"/>
                  </p:ext>
                </p:extLst>
              </p:nvPr>
            </p:nvGraphicFramePr>
            <p:xfrm>
              <a:off x="5068692" y="3260912"/>
              <a:ext cx="1800360" cy="162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10" r:id="rId12" imgW="2725867" imgH="2453009" progId="Prism10.Document">
                      <p:embed/>
                    </p:oleObj>
                  </mc:Choice>
                  <mc:Fallback>
                    <p:oleObj name="Prism 10" r:id="rId12" imgW="2725867" imgH="2453009" progId="Prism10.Document">
                      <p:embed/>
                      <p:pic>
                        <p:nvPicPr>
                          <p:cNvPr id="12" name="Objeto 11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5068692" y="3260912"/>
                            <a:ext cx="1800360" cy="162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1BE5CFB7-7BEE-76D5-F146-6F4231E82085}"/>
                  </a:ext>
                </a:extLst>
              </p:cNvPr>
              <p:cNvSpPr txBox="1"/>
              <p:nvPr/>
            </p:nvSpPr>
            <p:spPr>
              <a:xfrm>
                <a:off x="244236" y="1449185"/>
                <a:ext cx="2776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F0CF1794-CFF4-DE0B-D6E4-7D418BD8F868}"/>
                  </a:ext>
                </a:extLst>
              </p:cNvPr>
              <p:cNvSpPr txBox="1"/>
              <p:nvPr/>
            </p:nvSpPr>
            <p:spPr>
              <a:xfrm>
                <a:off x="244236" y="3152800"/>
                <a:ext cx="2776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</p:grp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2231D845-27B8-1CED-1758-053EDCA302AB}"/>
                </a:ext>
              </a:extLst>
            </p:cNvPr>
            <p:cNvGrpSpPr/>
            <p:nvPr/>
          </p:nvGrpSpPr>
          <p:grpSpPr>
            <a:xfrm>
              <a:off x="3533055" y="3800180"/>
              <a:ext cx="1094208" cy="726224"/>
              <a:chOff x="4320837" y="842273"/>
              <a:chExt cx="1319440" cy="836029"/>
            </a:xfrm>
          </p:grpSpPr>
          <p:grpSp>
            <p:nvGrpSpPr>
              <p:cNvPr id="3" name="Grupo 2">
                <a:extLst>
                  <a:ext uri="{FF2B5EF4-FFF2-40B4-BE49-F238E27FC236}">
                    <a16:creationId xmlns:a16="http://schemas.microsoft.com/office/drawing/2014/main" id="{1E6922C8-40AC-B717-75CE-1DD5462E6C21}"/>
                  </a:ext>
                </a:extLst>
              </p:cNvPr>
              <p:cNvGrpSpPr/>
              <p:nvPr/>
            </p:nvGrpSpPr>
            <p:grpSpPr>
              <a:xfrm>
                <a:off x="4320837" y="842273"/>
                <a:ext cx="1319440" cy="445413"/>
                <a:chOff x="4320837" y="842273"/>
                <a:chExt cx="1319440" cy="445413"/>
              </a:xfrm>
            </p:grpSpPr>
            <p:pic>
              <p:nvPicPr>
                <p:cNvPr id="12" name="Imagen 11">
                  <a:extLst>
                    <a:ext uri="{FF2B5EF4-FFF2-40B4-BE49-F238E27FC236}">
                      <a16:creationId xmlns:a16="http://schemas.microsoft.com/office/drawing/2014/main" id="{7CF84624-251F-79B2-7622-06FAA52C93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320837" y="1034553"/>
                  <a:ext cx="337510" cy="253133"/>
                </a:xfrm>
                <a:prstGeom prst="rect">
                  <a:avLst/>
                </a:prstGeom>
              </p:spPr>
            </p:pic>
            <p:sp>
              <p:nvSpPr>
                <p:cNvPr id="13" name="CuadroTexto 29">
                  <a:extLst>
                    <a:ext uri="{FF2B5EF4-FFF2-40B4-BE49-F238E27FC236}">
                      <a16:creationId xmlns:a16="http://schemas.microsoft.com/office/drawing/2014/main" id="{8ACD18D1-1223-4F12-97EA-06560E19E8CA}"/>
                    </a:ext>
                  </a:extLst>
                </p:cNvPr>
                <p:cNvSpPr txBox="1"/>
                <p:nvPr/>
              </p:nvSpPr>
              <p:spPr>
                <a:xfrm>
                  <a:off x="4495428" y="1036423"/>
                  <a:ext cx="713651" cy="2480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s-E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Stage</a:t>
                  </a:r>
                  <a:r>
                    <a:rPr lang="es-E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IV</a:t>
                  </a:r>
                </a:p>
              </p:txBody>
            </p:sp>
            <p:pic>
              <p:nvPicPr>
                <p:cNvPr id="14" name="Imagen 13">
                  <a:extLst>
                    <a:ext uri="{FF2B5EF4-FFF2-40B4-BE49-F238E27FC236}">
                      <a16:creationId xmlns:a16="http://schemas.microsoft.com/office/drawing/2014/main" id="{39971159-308F-6C4C-A944-BE61930198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4346837" y="842273"/>
                  <a:ext cx="337510" cy="253133"/>
                </a:xfrm>
                <a:prstGeom prst="rect">
                  <a:avLst/>
                </a:prstGeom>
              </p:spPr>
            </p:pic>
            <p:sp>
              <p:nvSpPr>
                <p:cNvPr id="15" name="CuadroTexto 31">
                  <a:extLst>
                    <a:ext uri="{FF2B5EF4-FFF2-40B4-BE49-F238E27FC236}">
                      <a16:creationId xmlns:a16="http://schemas.microsoft.com/office/drawing/2014/main" id="{D509E873-1D00-84C9-9AE4-8302D198E32E}"/>
                    </a:ext>
                  </a:extLst>
                </p:cNvPr>
                <p:cNvSpPr txBox="1"/>
                <p:nvPr/>
              </p:nvSpPr>
              <p:spPr>
                <a:xfrm>
                  <a:off x="4483977" y="845042"/>
                  <a:ext cx="1156300" cy="2480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E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Lynch </a:t>
                  </a:r>
                  <a:r>
                    <a:rPr lang="es-E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Syndrome</a:t>
                  </a:r>
                  <a:endParaRPr lang="es-E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4" name="Imagen 3">
                <a:extLst>
                  <a:ext uri="{FF2B5EF4-FFF2-40B4-BE49-F238E27FC236}">
                    <a16:creationId xmlns:a16="http://schemas.microsoft.com/office/drawing/2014/main" id="{8BBD082E-D2FA-8171-EFA0-2C721C9CF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420596" y="1264409"/>
                <a:ext cx="182566" cy="191928"/>
              </a:xfrm>
              <a:prstGeom prst="rect">
                <a:avLst/>
              </a:prstGeom>
            </p:spPr>
          </p:pic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44F0F7CA-F03E-08BE-2286-B831C3DD1D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395798" y="1456588"/>
                <a:ext cx="217557" cy="204758"/>
              </a:xfrm>
              <a:prstGeom prst="rect">
                <a:avLst/>
              </a:prstGeom>
            </p:spPr>
          </p:pic>
          <p:sp>
            <p:nvSpPr>
              <p:cNvPr id="6" name="CuadroTexto 25">
                <a:extLst>
                  <a:ext uri="{FF2B5EF4-FFF2-40B4-BE49-F238E27FC236}">
                    <a16:creationId xmlns:a16="http://schemas.microsoft.com/office/drawing/2014/main" id="{ECBF58AF-EBED-5D58-6E74-C7FC4C0E2627}"/>
                  </a:ext>
                </a:extLst>
              </p:cNvPr>
              <p:cNvSpPr txBox="1"/>
              <p:nvPr/>
            </p:nvSpPr>
            <p:spPr>
              <a:xfrm>
                <a:off x="4489704" y="1228601"/>
                <a:ext cx="651796" cy="248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Female</a:t>
                </a:r>
                <a:endParaRPr lang="es-E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CuadroTexto 27">
                <a:extLst>
                  <a:ext uri="{FF2B5EF4-FFF2-40B4-BE49-F238E27FC236}">
                    <a16:creationId xmlns:a16="http://schemas.microsoft.com/office/drawing/2014/main" id="{5CFAE62D-5478-EA59-F705-A40FF0CBAADE}"/>
                  </a:ext>
                </a:extLst>
              </p:cNvPr>
              <p:cNvSpPr txBox="1"/>
              <p:nvPr/>
            </p:nvSpPr>
            <p:spPr>
              <a:xfrm>
                <a:off x="4483978" y="1430281"/>
                <a:ext cx="499092" cy="248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Male</a:t>
                </a:r>
                <a:endParaRPr lang="es-E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8276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396</TotalTime>
  <Words>99</Words>
  <Application>Microsoft Office PowerPoint</Application>
  <PresentationFormat>A4 (210 x 297 mm)</PresentationFormat>
  <Paragraphs>7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de Office</vt:lpstr>
      <vt:lpstr>Prism 10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41</cp:revision>
  <dcterms:created xsi:type="dcterms:W3CDTF">2024-08-28T07:16:43Z</dcterms:created>
  <dcterms:modified xsi:type="dcterms:W3CDTF">2025-10-31T14:51:28Z</dcterms:modified>
</cp:coreProperties>
</file>