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3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pablolanuza\Downloads\Cuantificaciones%201752021%20(1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pablolanuza\Desktop\Inmunohistoqui&#769;mica\Cuantificados\Cuantificaciones%2019_5_202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FB-4991-A227-4F91F5ACD7D1}"/>
              </c:ext>
            </c:extLst>
          </c:dPt>
          <c:errBars>
            <c:errBarType val="plus"/>
            <c:errValType val="cust"/>
            <c:noEndCap val="0"/>
            <c:plus>
              <c:numRef>
                <c:f>Hoja1!$O$1102:$O$1104</c:f>
                <c:numCache>
                  <c:formatCode>General</c:formatCode>
                  <c:ptCount val="3"/>
                  <c:pt idx="0">
                    <c:v>4.4000000000000003E-3</c:v>
                  </c:pt>
                  <c:pt idx="1">
                    <c:v>1.0699999999999999E-2</c:v>
                  </c:pt>
                  <c:pt idx="2">
                    <c:v>0.73199999999999998</c:v>
                  </c:pt>
                </c:numCache>
              </c:numRef>
            </c:plus>
            <c:minus>
              <c:numRef>
                <c:f>Hoja1!$O$1102:$O$1104</c:f>
                <c:numCache>
                  <c:formatCode>General</c:formatCode>
                  <c:ptCount val="3"/>
                  <c:pt idx="0">
                    <c:v>4.4000000000000003E-3</c:v>
                  </c:pt>
                  <c:pt idx="1">
                    <c:v>1.0699999999999999E-2</c:v>
                  </c:pt>
                  <c:pt idx="2">
                    <c:v>0.73199999999999998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Hoja1!$N$1102:$N$1104</c:f>
              <c:numCache>
                <c:formatCode>General</c:formatCode>
                <c:ptCount val="3"/>
                <c:pt idx="0">
                  <c:v>1.8800000000000001E-2</c:v>
                </c:pt>
                <c:pt idx="1">
                  <c:v>3.2300000000000002E-2</c:v>
                </c:pt>
                <c:pt idx="2">
                  <c:v>3.62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FB-4991-A227-4F91F5ACD7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48800"/>
        <c:axId val="2118354208"/>
      </c:barChart>
      <c:catAx>
        <c:axId val="2118348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noFill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118354208"/>
        <c:crosses val="autoZero"/>
        <c:auto val="1"/>
        <c:lblAlgn val="ctr"/>
        <c:lblOffset val="100"/>
        <c:noMultiLvlLbl val="0"/>
      </c:catAx>
      <c:valAx>
        <c:axId val="21183542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p21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118348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59-4D8F-B5C0-2723E8E7B4BA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E59-4D8F-B5C0-2723E8E7B4BA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Sheet1!$S$733:$S$734</c:f>
                <c:numCache>
                  <c:formatCode>General</c:formatCode>
                  <c:ptCount val="2"/>
                  <c:pt idx="0">
                    <c:v>0.18</c:v>
                  </c:pt>
                  <c:pt idx="1">
                    <c:v>0.14000000000000001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Sheet1!$Q$733:$Q$734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Sheet1!$R$733:$R$734</c:f>
              <c:numCache>
                <c:formatCode>General</c:formatCode>
                <c:ptCount val="2"/>
                <c:pt idx="0">
                  <c:v>0.95166666666666677</c:v>
                </c:pt>
                <c:pt idx="1">
                  <c:v>0.51880000000000004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59-4D8F-B5C0-2723E8E7B4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0974159"/>
        <c:axId val="690974575"/>
      </c:barChart>
      <c:catAx>
        <c:axId val="69097415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690974575"/>
        <c:crosses val="autoZero"/>
        <c:auto val="1"/>
        <c:lblAlgn val="ctr"/>
        <c:lblOffset val="100"/>
        <c:noMultiLvlLbl val="0"/>
      </c:catAx>
      <c:valAx>
        <c:axId val="69097457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p21+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cells / mm epithelium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5.6792415071492408E-2"/>
              <c:y val="9.327031104087349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6909741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9E-4378-84FC-5C62B8502987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Sheet1!$S$750:$S$751</c:f>
                <c:numCache>
                  <c:formatCode>General</c:formatCode>
                  <c:ptCount val="2"/>
                  <c:pt idx="0">
                    <c:v>0.28000000000000003</c:v>
                  </c:pt>
                  <c:pt idx="1">
                    <c:v>0.3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Sheet1!$Q$750:$Q$751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Sheet1!$R$750:$R$751</c:f>
              <c:numCache>
                <c:formatCode>General</c:formatCode>
                <c:ptCount val="2"/>
                <c:pt idx="0">
                  <c:v>1.4173333333333333</c:v>
                </c:pt>
                <c:pt idx="1">
                  <c:v>0.99399999999999999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9E-4378-84FC-5C62B85029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3006783"/>
        <c:axId val="553004287"/>
      </c:barChart>
      <c:catAx>
        <c:axId val="55300678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553004287"/>
        <c:crosses val="autoZero"/>
        <c:auto val="1"/>
        <c:lblAlgn val="ctr"/>
        <c:lblOffset val="100"/>
        <c:noMultiLvlLbl val="0"/>
      </c:catAx>
      <c:valAx>
        <c:axId val="55300428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Ki67+ cells / mm epithelium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553006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2D9-486B-AD73-6B930E5C9E9E}"/>
              </c:ext>
            </c:extLst>
          </c:dPt>
          <c:errBars>
            <c:errBarType val="plus"/>
            <c:errValType val="cust"/>
            <c:noEndCap val="0"/>
            <c:plus>
              <c:numRef>
                <c:f>Hoja1!$O$1181:$O$1183</c:f>
                <c:numCache>
                  <c:formatCode>General</c:formatCode>
                  <c:ptCount val="3"/>
                  <c:pt idx="0">
                    <c:v>8.6999999999999994E-3</c:v>
                  </c:pt>
                  <c:pt idx="1">
                    <c:v>8.0999999999999996E-3</c:v>
                  </c:pt>
                  <c:pt idx="2">
                    <c:v>0.123</c:v>
                  </c:pt>
                </c:numCache>
              </c:numRef>
            </c:plus>
            <c:minus>
              <c:numRef>
                <c:f>Hoja1!$O$1181:$O$1183</c:f>
                <c:numCache>
                  <c:formatCode>General</c:formatCode>
                  <c:ptCount val="3"/>
                  <c:pt idx="0">
                    <c:v>8.6999999999999994E-3</c:v>
                  </c:pt>
                  <c:pt idx="1">
                    <c:v>8.0999999999999996E-3</c:v>
                  </c:pt>
                  <c:pt idx="2">
                    <c:v>0.123</c:v>
                  </c:pt>
                </c:numCache>
              </c:numRef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Hoja1!$N$1181:$N$1183</c:f>
              <c:numCache>
                <c:formatCode>General</c:formatCode>
                <c:ptCount val="3"/>
                <c:pt idx="0">
                  <c:v>8.6999999999999994E-3</c:v>
                </c:pt>
                <c:pt idx="1">
                  <c:v>1.0919999999999999E-2</c:v>
                </c:pt>
                <c:pt idx="2">
                  <c:v>0.627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2D9-486B-AD73-6B930E5C9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48800"/>
        <c:axId val="2118354208"/>
      </c:barChart>
      <c:catAx>
        <c:axId val="2118348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noFill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118354208"/>
        <c:crosses val="autoZero"/>
        <c:auto val="1"/>
        <c:lblAlgn val="ctr"/>
        <c:lblOffset val="100"/>
        <c:noMultiLvlLbl val="0"/>
      </c:catAx>
      <c:valAx>
        <c:axId val="21183542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p53+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118348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png"/><Relationship Id="rId18" Type="http://schemas.openxmlformats.org/officeDocument/2006/relationships/image" Target="../media/image8.png"/><Relationship Id="rId26" Type="http://schemas.microsoft.com/office/2007/relationships/hdphoto" Target="../media/hdphoto11.wdp"/><Relationship Id="rId39" Type="http://schemas.openxmlformats.org/officeDocument/2006/relationships/image" Target="../media/image19.png"/><Relationship Id="rId21" Type="http://schemas.microsoft.com/office/2007/relationships/hdphoto" Target="../media/hdphoto9.wdp"/><Relationship Id="rId34" Type="http://schemas.openxmlformats.org/officeDocument/2006/relationships/image" Target="../media/image15.png"/><Relationship Id="rId42" Type="http://schemas.microsoft.com/office/2007/relationships/hdphoto" Target="../media/hdphoto17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6" Type="http://schemas.microsoft.com/office/2007/relationships/hdphoto" Target="../media/hdphoto7.wdp"/><Relationship Id="rId20" Type="http://schemas.openxmlformats.org/officeDocument/2006/relationships/image" Target="../media/image9.png"/><Relationship Id="rId29" Type="http://schemas.openxmlformats.org/officeDocument/2006/relationships/image" Target="../media/image13.png"/><Relationship Id="rId41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24" Type="http://schemas.openxmlformats.org/officeDocument/2006/relationships/chart" Target="../charts/chart3.xml"/><Relationship Id="rId32" Type="http://schemas.microsoft.com/office/2007/relationships/hdphoto" Target="../media/hdphoto14.wdp"/><Relationship Id="rId37" Type="http://schemas.openxmlformats.org/officeDocument/2006/relationships/image" Target="../media/image18.png"/><Relationship Id="rId40" Type="http://schemas.microsoft.com/office/2007/relationships/hdphoto" Target="../media/hdphoto16.wdp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23" Type="http://schemas.microsoft.com/office/2007/relationships/hdphoto" Target="../media/hdphoto10.wdp"/><Relationship Id="rId28" Type="http://schemas.microsoft.com/office/2007/relationships/hdphoto" Target="../media/hdphoto12.wdp"/><Relationship Id="rId36" Type="http://schemas.openxmlformats.org/officeDocument/2006/relationships/image" Target="../media/image17.png"/><Relationship Id="rId10" Type="http://schemas.microsoft.com/office/2007/relationships/hdphoto" Target="../media/hdphoto4.wdp"/><Relationship Id="rId19" Type="http://schemas.microsoft.com/office/2007/relationships/hdphoto" Target="../media/hdphoto8.wdp"/><Relationship Id="rId31" Type="http://schemas.openxmlformats.org/officeDocument/2006/relationships/image" Target="../media/image14.png"/><Relationship Id="rId4" Type="http://schemas.openxmlformats.org/officeDocument/2006/relationships/chart" Target="../charts/chart1.xml"/><Relationship Id="rId9" Type="http://schemas.openxmlformats.org/officeDocument/2006/relationships/image" Target="../media/image4.png"/><Relationship Id="rId14" Type="http://schemas.microsoft.com/office/2007/relationships/hdphoto" Target="../media/hdphoto6.wdp"/><Relationship Id="rId22" Type="http://schemas.openxmlformats.org/officeDocument/2006/relationships/image" Target="../media/image10.png"/><Relationship Id="rId27" Type="http://schemas.openxmlformats.org/officeDocument/2006/relationships/image" Target="../media/image12.png"/><Relationship Id="rId30" Type="http://schemas.microsoft.com/office/2007/relationships/hdphoto" Target="../media/hdphoto13.wdp"/><Relationship Id="rId35" Type="http://schemas.openxmlformats.org/officeDocument/2006/relationships/image" Target="../media/image16.png"/><Relationship Id="rId8" Type="http://schemas.microsoft.com/office/2007/relationships/hdphoto" Target="../media/hdphoto3.wdp"/><Relationship Id="rId3" Type="http://schemas.microsoft.com/office/2007/relationships/hdphoto" Target="../media/hdphoto1.wdp"/><Relationship Id="rId12" Type="http://schemas.microsoft.com/office/2007/relationships/hdphoto" Target="../media/hdphoto5.wdp"/><Relationship Id="rId17" Type="http://schemas.openxmlformats.org/officeDocument/2006/relationships/chart" Target="../charts/chart2.xml"/><Relationship Id="rId25" Type="http://schemas.openxmlformats.org/officeDocument/2006/relationships/image" Target="../media/image11.png"/><Relationship Id="rId33" Type="http://schemas.openxmlformats.org/officeDocument/2006/relationships/chart" Target="../charts/chart4.xml"/><Relationship Id="rId38" Type="http://schemas.microsoft.com/office/2007/relationships/hdphoto" Target="../media/hdphoto1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69" y="6788181"/>
            <a:ext cx="2216458" cy="1693687"/>
          </a:xfrm>
          <a:prstGeom prst="rect">
            <a:avLst/>
          </a:prstGeom>
        </p:spPr>
      </p:pic>
      <p:sp>
        <p:nvSpPr>
          <p:cNvPr id="4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553414" y="2119417"/>
            <a:ext cx="14076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::V600E</a:t>
            </a:r>
          </a:p>
        </p:txBody>
      </p:sp>
      <p:sp>
        <p:nvSpPr>
          <p:cNvPr id="5" name="TextBox 193">
            <a:extLst>
              <a:ext uri="{FF2B5EF4-FFF2-40B4-BE49-F238E27FC236}">
                <a16:creationId xmlns:a16="http://schemas.microsoft.com/office/drawing/2014/main" id="{8D9E7A50-7459-7D46-9D71-1DA633858B66}"/>
              </a:ext>
            </a:extLst>
          </p:cNvPr>
          <p:cNvSpPr txBox="1"/>
          <p:nvPr/>
        </p:nvSpPr>
        <p:spPr>
          <a:xfrm>
            <a:off x="5731895" y="1712802"/>
            <a:ext cx="779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=0.9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DDD0D4C-D876-F045-B81E-E53CCA20B8BD}"/>
              </a:ext>
            </a:extLst>
          </p:cNvPr>
          <p:cNvCxnSpPr>
            <a:cxnSpLocks/>
          </p:cNvCxnSpPr>
          <p:nvPr/>
        </p:nvCxnSpPr>
        <p:spPr>
          <a:xfrm>
            <a:off x="6154319" y="954015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Gráfico 19">
            <a:extLst>
              <a:ext uri="{FF2B5EF4-FFF2-40B4-BE49-F238E27FC236}">
                <a16:creationId xmlns:a16="http://schemas.microsoft.com/office/drawing/2014/main" id="{A320010C-4F3B-AE44-8EB4-9CE7E2FF9C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030189"/>
              </p:ext>
            </p:extLst>
          </p:nvPr>
        </p:nvGraphicFramePr>
        <p:xfrm>
          <a:off x="5218580" y="799532"/>
          <a:ext cx="1603373" cy="1502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189">
            <a:extLst>
              <a:ext uri="{FF2B5EF4-FFF2-40B4-BE49-F238E27FC236}">
                <a16:creationId xmlns:a16="http://schemas.microsoft.com/office/drawing/2014/main" id="{CF27A37F-82CB-DE4E-9DD6-4C3FDB72F0D2}"/>
              </a:ext>
            </a:extLst>
          </p:cNvPr>
          <p:cNvSpPr txBox="1"/>
          <p:nvPr/>
        </p:nvSpPr>
        <p:spPr>
          <a:xfrm>
            <a:off x="5670878" y="1866812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n=3</a:t>
            </a:r>
          </a:p>
        </p:txBody>
      </p:sp>
      <p:sp>
        <p:nvSpPr>
          <p:cNvPr id="9" name="TextBox 189">
            <a:extLst>
              <a:ext uri="{FF2B5EF4-FFF2-40B4-BE49-F238E27FC236}">
                <a16:creationId xmlns:a16="http://schemas.microsoft.com/office/drawing/2014/main" id="{D96363B6-4B0A-9743-BF83-F783366E5CE2}"/>
              </a:ext>
            </a:extLst>
          </p:cNvPr>
          <p:cNvSpPr txBox="1"/>
          <p:nvPr/>
        </p:nvSpPr>
        <p:spPr>
          <a:xfrm>
            <a:off x="6011097" y="1862693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0" name="TextBox 189">
            <a:extLst>
              <a:ext uri="{FF2B5EF4-FFF2-40B4-BE49-F238E27FC236}">
                <a16:creationId xmlns:a16="http://schemas.microsoft.com/office/drawing/2014/main" id="{0EE75928-B7B9-D145-A0B5-B2D2E13635D4}"/>
              </a:ext>
            </a:extLst>
          </p:cNvPr>
          <p:cNvSpPr txBox="1"/>
          <p:nvPr/>
        </p:nvSpPr>
        <p:spPr>
          <a:xfrm>
            <a:off x="6326602" y="909855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n=13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AA933F-B7E1-6741-8151-27D8E51A0808}"/>
              </a:ext>
            </a:extLst>
          </p:cNvPr>
          <p:cNvCxnSpPr>
            <a:cxnSpLocks/>
          </p:cNvCxnSpPr>
          <p:nvPr/>
        </p:nvCxnSpPr>
        <p:spPr>
          <a:xfrm>
            <a:off x="5814007" y="1877441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93">
            <a:extLst>
              <a:ext uri="{FF2B5EF4-FFF2-40B4-BE49-F238E27FC236}">
                <a16:creationId xmlns:a16="http://schemas.microsoft.com/office/drawing/2014/main" id="{90368740-24B9-A141-BCE8-95023AC34DD8}"/>
              </a:ext>
            </a:extLst>
          </p:cNvPr>
          <p:cNvSpPr txBox="1"/>
          <p:nvPr/>
        </p:nvSpPr>
        <p:spPr>
          <a:xfrm>
            <a:off x="6086691" y="798014"/>
            <a:ext cx="779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=0.014*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BC73F8-C118-D24B-9A9E-250583B0AB0B}"/>
              </a:ext>
            </a:extLst>
          </p:cNvPr>
          <p:cNvCxnSpPr>
            <a:cxnSpLocks/>
          </p:cNvCxnSpPr>
          <p:nvPr/>
        </p:nvCxnSpPr>
        <p:spPr>
          <a:xfrm>
            <a:off x="5841031" y="837986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93">
            <a:extLst>
              <a:ext uri="{FF2B5EF4-FFF2-40B4-BE49-F238E27FC236}">
                <a16:creationId xmlns:a16="http://schemas.microsoft.com/office/drawing/2014/main" id="{60B5C76F-7BA2-C144-A488-CD9F947359E3}"/>
              </a:ext>
            </a:extLst>
          </p:cNvPr>
          <p:cNvSpPr txBox="1"/>
          <p:nvPr/>
        </p:nvSpPr>
        <p:spPr>
          <a:xfrm>
            <a:off x="5867286" y="672551"/>
            <a:ext cx="779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P=0.04*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30">
            <a:extLst>
              <a:ext uri="{FF2B5EF4-FFF2-40B4-BE49-F238E27FC236}">
                <a16:creationId xmlns:a16="http://schemas.microsoft.com/office/drawing/2014/main" id="{ECFBE1ED-EAD7-5542-9B00-39A77E151F6E}"/>
              </a:ext>
            </a:extLst>
          </p:cNvPr>
          <p:cNvSpPr txBox="1"/>
          <p:nvPr/>
        </p:nvSpPr>
        <p:spPr>
          <a:xfrm>
            <a:off x="5617725" y="1992286"/>
            <a:ext cx="1325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tumor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8FC61E3-C400-8C4D-974E-DDD3DBC6A8DE}"/>
              </a:ext>
            </a:extLst>
          </p:cNvPr>
          <p:cNvCxnSpPr/>
          <p:nvPr/>
        </p:nvCxnSpPr>
        <p:spPr>
          <a:xfrm>
            <a:off x="6068881" y="2147185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CEF1FD-DE27-4F45-A9BF-BB2025E42F61}"/>
              </a:ext>
            </a:extLst>
          </p:cNvPr>
          <p:cNvCxnSpPr/>
          <p:nvPr/>
        </p:nvCxnSpPr>
        <p:spPr>
          <a:xfrm>
            <a:off x="5721228" y="2147185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23" y="960033"/>
            <a:ext cx="1700135" cy="153673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456" y="960032"/>
            <a:ext cx="1675592" cy="15367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67675" y="960032"/>
            <a:ext cx="1675592" cy="1536736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1409446" y="2444907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1398814" y="2303833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829433" y="2428286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818801" y="2287212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3173607" y="2444423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3162975" y="230334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1860984" y="8087639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3894546" y="1532686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4380062" y="2111464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188487" y="1820051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0214" y="956666"/>
            <a:ext cx="713487" cy="67545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0642" y="956666"/>
            <a:ext cx="715745" cy="67057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543883" y="964689"/>
            <a:ext cx="702062" cy="67642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8" name="Rectangle 37"/>
          <p:cNvSpPr/>
          <p:nvPr/>
        </p:nvSpPr>
        <p:spPr>
          <a:xfrm>
            <a:off x="2175077" y="1743672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Rectangle 38"/>
          <p:cNvSpPr/>
          <p:nvPr/>
        </p:nvSpPr>
        <p:spPr>
          <a:xfrm>
            <a:off x="467289" y="1022402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Rectangle 731">
            <a:extLst>
              <a:ext uri="{FF2B5EF4-FFF2-40B4-BE49-F238E27FC236}">
                <a16:creationId xmlns:a16="http://schemas.microsoft.com/office/drawing/2014/main" id="{CF04F95B-548B-4F73-8BC2-854DC1734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2030" y="-32625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9</a:t>
            </a:r>
          </a:p>
        </p:txBody>
      </p:sp>
      <p:sp>
        <p:nvSpPr>
          <p:cNvPr id="41" name="Rectangle 731">
            <a:extLst>
              <a:ext uri="{FF2B5EF4-FFF2-40B4-BE49-F238E27FC236}">
                <a16:creationId xmlns:a16="http://schemas.microsoft.com/office/drawing/2014/main" id="{A00189E0-6C29-4CA8-8419-8E6403888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67" y="310309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A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885681" y="1618618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885681" y="148000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3173607" y="1609767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3173607" y="1471154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1451643" y="1607860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1451643" y="1469247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C662BB5-A20A-490E-8BFC-A906C7C44F1A}"/>
              </a:ext>
            </a:extLst>
          </p:cNvPr>
          <p:cNvSpPr txBox="1"/>
          <p:nvPr/>
        </p:nvSpPr>
        <p:spPr>
          <a:xfrm>
            <a:off x="2985853" y="586073"/>
            <a:ext cx="1275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700082" y="596861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627952" y="771705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Alveolar zone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2350889" y="773312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Alveolar zone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4202210" y="766695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Adenoma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1852023" y="772514"/>
            <a:ext cx="35255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152287" y="771705"/>
            <a:ext cx="16650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721228" y="2266850"/>
            <a:ext cx="10760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8FC61E3-C400-8C4D-974E-DDD3DBC6A8DE}"/>
              </a:ext>
            </a:extLst>
          </p:cNvPr>
          <p:cNvCxnSpPr/>
          <p:nvPr/>
        </p:nvCxnSpPr>
        <p:spPr>
          <a:xfrm>
            <a:off x="5731895" y="2312353"/>
            <a:ext cx="9391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2350889" y="393539"/>
            <a:ext cx="10760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166415" y="607294"/>
            <a:ext cx="51921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 rot="16200000">
            <a:off x="-195472" y="1495265"/>
            <a:ext cx="52931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p21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CIP1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5" name="Chart 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5731497"/>
              </p:ext>
            </p:extLst>
          </p:nvPr>
        </p:nvGraphicFramePr>
        <p:xfrm>
          <a:off x="4905549" y="6736716"/>
          <a:ext cx="1693757" cy="1728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56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315677" y="8277989"/>
            <a:ext cx="14076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::V600E</a:t>
            </a:r>
          </a:p>
        </p:txBody>
      </p:sp>
      <p:sp>
        <p:nvSpPr>
          <p:cNvPr id="61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483491" y="8408330"/>
            <a:ext cx="10760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8FC61E3-C400-8C4D-974E-DDD3DBC6A8DE}"/>
              </a:ext>
            </a:extLst>
          </p:cNvPr>
          <p:cNvCxnSpPr/>
          <p:nvPr/>
        </p:nvCxnSpPr>
        <p:spPr>
          <a:xfrm>
            <a:off x="5494158" y="8470925"/>
            <a:ext cx="9391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659" y="6778428"/>
            <a:ext cx="2216458" cy="1693687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 rot="16200000">
            <a:off x="-110617" y="7441727"/>
            <a:ext cx="52931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p21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CIP1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C662BB5-A20A-490E-8BFC-A906C7C44F1A}"/>
              </a:ext>
            </a:extLst>
          </p:cNvPr>
          <p:cNvSpPr txBox="1"/>
          <p:nvPr/>
        </p:nvSpPr>
        <p:spPr>
          <a:xfrm>
            <a:off x="3106667" y="4606966"/>
            <a:ext cx="1275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1047896" y="4624536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1158572" y="4372177"/>
            <a:ext cx="21785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Bronchial/Bronchiolar epitheliu</a:t>
            </a:r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m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2619522" y="4839980"/>
            <a:ext cx="21900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330199" y="4841756"/>
            <a:ext cx="21638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2665392" y="4371788"/>
            <a:ext cx="10760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328645" y="4606966"/>
            <a:ext cx="44809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189">
            <a:extLst>
              <a:ext uri="{FF2B5EF4-FFF2-40B4-BE49-F238E27FC236}">
                <a16:creationId xmlns:a16="http://schemas.microsoft.com/office/drawing/2014/main" id="{0EE75928-B7B9-D145-A0B5-B2D2E13635D4}"/>
              </a:ext>
            </a:extLst>
          </p:cNvPr>
          <p:cNvSpPr txBox="1"/>
          <p:nvPr/>
        </p:nvSpPr>
        <p:spPr>
          <a:xfrm>
            <a:off x="5516965" y="6786564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n=3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4BC73F8-C118-D24B-9A9E-250583B0AB0B}"/>
              </a:ext>
            </a:extLst>
          </p:cNvPr>
          <p:cNvCxnSpPr>
            <a:cxnSpLocks/>
          </p:cNvCxnSpPr>
          <p:nvPr/>
        </p:nvCxnSpPr>
        <p:spPr>
          <a:xfrm>
            <a:off x="5643140" y="6847965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193">
            <a:extLst>
              <a:ext uri="{FF2B5EF4-FFF2-40B4-BE49-F238E27FC236}">
                <a16:creationId xmlns:a16="http://schemas.microsoft.com/office/drawing/2014/main" id="{60B5C76F-7BA2-C144-A488-CD9F947359E3}"/>
              </a:ext>
            </a:extLst>
          </p:cNvPr>
          <p:cNvSpPr txBox="1"/>
          <p:nvPr/>
        </p:nvSpPr>
        <p:spPr>
          <a:xfrm>
            <a:off x="5669395" y="6682530"/>
            <a:ext cx="779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P=0.10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189">
            <a:extLst>
              <a:ext uri="{FF2B5EF4-FFF2-40B4-BE49-F238E27FC236}">
                <a16:creationId xmlns:a16="http://schemas.microsoft.com/office/drawing/2014/main" id="{0EE75928-B7B9-D145-A0B5-B2D2E13635D4}"/>
              </a:ext>
            </a:extLst>
          </p:cNvPr>
          <p:cNvSpPr txBox="1"/>
          <p:nvPr/>
        </p:nvSpPr>
        <p:spPr>
          <a:xfrm>
            <a:off x="6010521" y="7278123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4152757" y="2298378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4237298" y="7833636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1958214" y="7810675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Rectangle 85"/>
          <p:cNvSpPr/>
          <p:nvPr/>
        </p:nvSpPr>
        <p:spPr>
          <a:xfrm>
            <a:off x="4196341" y="7677018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973" y="6778428"/>
            <a:ext cx="818538" cy="78478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22" cstate="hq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5428" y="6788181"/>
            <a:ext cx="817341" cy="78705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605888" y="8445081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504384" y="8292518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2347684" y="8440012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2246180" y="828744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2330211" y="7533553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2228707" y="738099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633100" y="7519264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531596" y="7366701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sp>
        <p:nvSpPr>
          <p:cNvPr id="99" name="Rectangle 98"/>
          <p:cNvSpPr/>
          <p:nvPr/>
        </p:nvSpPr>
        <p:spPr>
          <a:xfrm rot="16200000">
            <a:off x="-18821" y="5590438"/>
            <a:ext cx="39145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Ki67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731">
            <a:extLst>
              <a:ext uri="{FF2B5EF4-FFF2-40B4-BE49-F238E27FC236}">
                <a16:creationId xmlns:a16="http://schemas.microsoft.com/office/drawing/2014/main" id="{A00189E0-6C29-4CA8-8419-8E6403888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67" y="2585436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B</a:t>
            </a:r>
          </a:p>
        </p:txBody>
      </p:sp>
      <p:sp>
        <p:nvSpPr>
          <p:cNvPr id="101" name="Rectangle 731">
            <a:extLst>
              <a:ext uri="{FF2B5EF4-FFF2-40B4-BE49-F238E27FC236}">
                <a16:creationId xmlns:a16="http://schemas.microsoft.com/office/drawing/2014/main" id="{A00189E0-6C29-4CA8-8419-8E6403888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13" y="4842180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C</a:t>
            </a:r>
          </a:p>
        </p:txBody>
      </p:sp>
      <p:sp>
        <p:nvSpPr>
          <p:cNvPr id="102" name="Rectangle 731">
            <a:extLst>
              <a:ext uri="{FF2B5EF4-FFF2-40B4-BE49-F238E27FC236}">
                <a16:creationId xmlns:a16="http://schemas.microsoft.com/office/drawing/2014/main" id="{A00189E0-6C29-4CA8-8419-8E6403888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8" y="6739987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D</a:t>
            </a:r>
          </a:p>
        </p:txBody>
      </p:sp>
      <p:sp>
        <p:nvSpPr>
          <p:cNvPr id="103" name="Rectangle 102"/>
          <p:cNvSpPr/>
          <p:nvPr/>
        </p:nvSpPr>
        <p:spPr>
          <a:xfrm rot="16200000">
            <a:off x="-103187" y="3442284"/>
            <a:ext cx="35779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p53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4" name="Chart 1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605377"/>
              </p:ext>
            </p:extLst>
          </p:nvPr>
        </p:nvGraphicFramePr>
        <p:xfrm>
          <a:off x="4916044" y="4793735"/>
          <a:ext cx="1715476" cy="174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4"/>
          </a:graphicData>
        </a:graphic>
      </p:graphicFrame>
      <p:sp>
        <p:nvSpPr>
          <p:cNvPr id="105" name="TextBox 189">
            <a:extLst>
              <a:ext uri="{FF2B5EF4-FFF2-40B4-BE49-F238E27FC236}">
                <a16:creationId xmlns:a16="http://schemas.microsoft.com/office/drawing/2014/main" id="{0EE75928-B7B9-D145-A0B5-B2D2E13635D4}"/>
              </a:ext>
            </a:extLst>
          </p:cNvPr>
          <p:cNvSpPr txBox="1"/>
          <p:nvPr/>
        </p:nvSpPr>
        <p:spPr>
          <a:xfrm>
            <a:off x="5536863" y="4867962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n=3</a:t>
            </a: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4BC73F8-C118-D24B-9A9E-250583B0AB0B}"/>
              </a:ext>
            </a:extLst>
          </p:cNvPr>
          <p:cNvCxnSpPr>
            <a:cxnSpLocks/>
          </p:cNvCxnSpPr>
          <p:nvPr/>
        </p:nvCxnSpPr>
        <p:spPr>
          <a:xfrm>
            <a:off x="5705640" y="4914721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93">
            <a:extLst>
              <a:ext uri="{FF2B5EF4-FFF2-40B4-BE49-F238E27FC236}">
                <a16:creationId xmlns:a16="http://schemas.microsoft.com/office/drawing/2014/main" id="{60B5C76F-7BA2-C144-A488-CD9F947359E3}"/>
              </a:ext>
            </a:extLst>
          </p:cNvPr>
          <p:cNvSpPr txBox="1"/>
          <p:nvPr/>
        </p:nvSpPr>
        <p:spPr>
          <a:xfrm>
            <a:off x="5731895" y="4756970"/>
            <a:ext cx="7799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P=0.38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89">
            <a:extLst>
              <a:ext uri="{FF2B5EF4-FFF2-40B4-BE49-F238E27FC236}">
                <a16:creationId xmlns:a16="http://schemas.microsoft.com/office/drawing/2014/main" id="{0EE75928-B7B9-D145-A0B5-B2D2E13635D4}"/>
              </a:ext>
            </a:extLst>
          </p:cNvPr>
          <p:cNvSpPr txBox="1"/>
          <p:nvPr/>
        </p:nvSpPr>
        <p:spPr>
          <a:xfrm>
            <a:off x="6048853" y="5183187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09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358537" y="6324607"/>
            <a:ext cx="14076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::V600E</a:t>
            </a:r>
          </a:p>
        </p:txBody>
      </p:sp>
      <p:sp>
        <p:nvSpPr>
          <p:cNvPr id="110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526351" y="6454948"/>
            <a:ext cx="10760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F8FC61E3-C400-8C4D-974E-DDD3DBC6A8DE}"/>
              </a:ext>
            </a:extLst>
          </p:cNvPr>
          <p:cNvCxnSpPr/>
          <p:nvPr/>
        </p:nvCxnSpPr>
        <p:spPr>
          <a:xfrm>
            <a:off x="5537018" y="6517543"/>
            <a:ext cx="9391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Picture 111"/>
          <p:cNvPicPr>
            <a:picLocks noChangeAspect="1"/>
          </p:cNvPicPr>
          <p:nvPr/>
        </p:nvPicPr>
        <p:blipFill>
          <a:blip r:embed="rId25" cstate="hq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664" y="4905631"/>
            <a:ext cx="2202137" cy="1682744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27" cstate="hq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69" y="4904459"/>
            <a:ext cx="2216458" cy="1673836"/>
          </a:xfrm>
          <a:prstGeom prst="rect">
            <a:avLst/>
          </a:prstGeom>
        </p:spPr>
      </p:pic>
      <p:sp>
        <p:nvSpPr>
          <p:cNvPr id="114" name="Rectangle 113"/>
          <p:cNvSpPr/>
          <p:nvPr/>
        </p:nvSpPr>
        <p:spPr>
          <a:xfrm>
            <a:off x="933066" y="5769776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5" name="Rectangle 114"/>
          <p:cNvSpPr/>
          <p:nvPr/>
        </p:nvSpPr>
        <p:spPr>
          <a:xfrm>
            <a:off x="3556011" y="5884344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 rotWithShape="1">
          <a:blip r:embed="rId29" cstate="hq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188" y="4900225"/>
            <a:ext cx="813581" cy="79793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31" cstate="hq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harpenSoften amoun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6236" y="4905631"/>
            <a:ext cx="813581" cy="79917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933066" y="6151384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3560749" y="6045825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568894" y="6553547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467390" y="6400984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2310690" y="6548478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2209186" y="639591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2302286" y="5657700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2200782" y="5505137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605175" y="5643411"/>
            <a:ext cx="186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503671" y="5490848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graphicFrame>
        <p:nvGraphicFramePr>
          <p:cNvPr id="128" name="Gráfico 3">
            <a:extLst>
              <a:ext uri="{FF2B5EF4-FFF2-40B4-BE49-F238E27FC236}">
                <a16:creationId xmlns:a16="http://schemas.microsoft.com/office/drawing/2014/main" id="{0653AF31-29E8-7448-9CD3-4865C4F5EA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7817771"/>
              </p:ext>
            </p:extLst>
          </p:nvPr>
        </p:nvGraphicFramePr>
        <p:xfrm>
          <a:off x="5129320" y="2865841"/>
          <a:ext cx="1712872" cy="1526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3"/>
          </a:graphicData>
        </a:graphic>
      </p:graphicFrame>
      <p:sp>
        <p:nvSpPr>
          <p:cNvPr id="129" name="TextBox 134">
            <a:extLst>
              <a:ext uri="{FF2B5EF4-FFF2-40B4-BE49-F238E27FC236}">
                <a16:creationId xmlns:a16="http://schemas.microsoft.com/office/drawing/2014/main" id="{74B54F21-F05D-FF48-B39D-3D90E39BABBD}"/>
              </a:ext>
            </a:extLst>
          </p:cNvPr>
          <p:cNvSpPr txBox="1"/>
          <p:nvPr/>
        </p:nvSpPr>
        <p:spPr>
          <a:xfrm>
            <a:off x="5678185" y="3931528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n=3</a:t>
            </a:r>
          </a:p>
        </p:txBody>
      </p:sp>
      <p:sp>
        <p:nvSpPr>
          <p:cNvPr id="130" name="TextBox 75">
            <a:extLst>
              <a:ext uri="{FF2B5EF4-FFF2-40B4-BE49-F238E27FC236}">
                <a16:creationId xmlns:a16="http://schemas.microsoft.com/office/drawing/2014/main" id="{AFBFFCA8-54B6-C544-BFF2-B228576CA79A}"/>
              </a:ext>
            </a:extLst>
          </p:cNvPr>
          <p:cNvSpPr txBox="1"/>
          <p:nvPr/>
        </p:nvSpPr>
        <p:spPr>
          <a:xfrm>
            <a:off x="6019008" y="3930473"/>
            <a:ext cx="3901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31" name="TextBox 71">
            <a:extLst>
              <a:ext uri="{FF2B5EF4-FFF2-40B4-BE49-F238E27FC236}">
                <a16:creationId xmlns:a16="http://schemas.microsoft.com/office/drawing/2014/main" id="{EBF588BC-87F0-DC4D-9A15-574132866736}"/>
              </a:ext>
            </a:extLst>
          </p:cNvPr>
          <p:cNvSpPr txBox="1"/>
          <p:nvPr/>
        </p:nvSpPr>
        <p:spPr>
          <a:xfrm>
            <a:off x="6340825" y="2935079"/>
            <a:ext cx="454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n=14</a:t>
            </a: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481D6121-D214-A949-8C28-724FFF3F202E}"/>
              </a:ext>
            </a:extLst>
          </p:cNvPr>
          <p:cNvCxnSpPr/>
          <p:nvPr/>
        </p:nvCxnSpPr>
        <p:spPr>
          <a:xfrm>
            <a:off x="6070854" y="4242773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740C0125-328B-2A44-80D7-369A7FBDE571}"/>
              </a:ext>
            </a:extLst>
          </p:cNvPr>
          <p:cNvCxnSpPr/>
          <p:nvPr/>
        </p:nvCxnSpPr>
        <p:spPr>
          <a:xfrm>
            <a:off x="5723201" y="4242773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0">
            <a:extLst>
              <a:ext uri="{FF2B5EF4-FFF2-40B4-BE49-F238E27FC236}">
                <a16:creationId xmlns:a16="http://schemas.microsoft.com/office/drawing/2014/main" id="{92CDED3F-21AB-954C-978B-D4206570FF00}"/>
              </a:ext>
            </a:extLst>
          </p:cNvPr>
          <p:cNvSpPr txBox="1"/>
          <p:nvPr/>
        </p:nvSpPr>
        <p:spPr>
          <a:xfrm>
            <a:off x="5626105" y="4091286"/>
            <a:ext cx="1325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tumor</a:t>
            </a:r>
          </a:p>
        </p:txBody>
      </p:sp>
      <p:sp>
        <p:nvSpPr>
          <p:cNvPr id="135" name="TextBox 68">
            <a:extLst>
              <a:ext uri="{FF2B5EF4-FFF2-40B4-BE49-F238E27FC236}">
                <a16:creationId xmlns:a16="http://schemas.microsoft.com/office/drawing/2014/main" id="{E03E845A-BCA6-4C4B-BF20-36ACFA58F638}"/>
              </a:ext>
            </a:extLst>
          </p:cNvPr>
          <p:cNvSpPr txBox="1"/>
          <p:nvPr/>
        </p:nvSpPr>
        <p:spPr>
          <a:xfrm>
            <a:off x="5498882" y="4199008"/>
            <a:ext cx="14076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::V600E</a:t>
            </a:r>
          </a:p>
        </p:txBody>
      </p:sp>
      <p:sp>
        <p:nvSpPr>
          <p:cNvPr id="136" name="TextBox 138">
            <a:extLst>
              <a:ext uri="{FF2B5EF4-FFF2-40B4-BE49-F238E27FC236}">
                <a16:creationId xmlns:a16="http://schemas.microsoft.com/office/drawing/2014/main" id="{8B3C7496-EF4B-3545-AB34-E391E8C0B718}"/>
              </a:ext>
            </a:extLst>
          </p:cNvPr>
          <p:cNvSpPr txBox="1"/>
          <p:nvPr/>
        </p:nvSpPr>
        <p:spPr>
          <a:xfrm>
            <a:off x="5743315" y="3790618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1F3B2DBC-2C04-A84C-8B09-C414C6E36CF6}"/>
              </a:ext>
            </a:extLst>
          </p:cNvPr>
          <p:cNvCxnSpPr>
            <a:cxnSpLocks/>
          </p:cNvCxnSpPr>
          <p:nvPr/>
        </p:nvCxnSpPr>
        <p:spPr>
          <a:xfrm>
            <a:off x="5812749" y="3962877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BED431D-AB36-7D4C-AA94-ECB5AEBBD74E}"/>
              </a:ext>
            </a:extLst>
          </p:cNvPr>
          <p:cNvCxnSpPr>
            <a:cxnSpLocks/>
          </p:cNvCxnSpPr>
          <p:nvPr/>
        </p:nvCxnSpPr>
        <p:spPr>
          <a:xfrm>
            <a:off x="5869073" y="2848651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D28294DC-F183-7A4E-8C2C-782248DFAA0A}"/>
              </a:ext>
            </a:extLst>
          </p:cNvPr>
          <p:cNvCxnSpPr>
            <a:cxnSpLocks/>
          </p:cNvCxnSpPr>
          <p:nvPr/>
        </p:nvCxnSpPr>
        <p:spPr>
          <a:xfrm>
            <a:off x="6173110" y="2979069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8">
            <a:extLst>
              <a:ext uri="{FF2B5EF4-FFF2-40B4-BE49-F238E27FC236}">
                <a16:creationId xmlns:a16="http://schemas.microsoft.com/office/drawing/2014/main" id="{D43C7233-E5A4-5341-B937-B131FF662430}"/>
              </a:ext>
            </a:extLst>
          </p:cNvPr>
          <p:cNvSpPr txBox="1"/>
          <p:nvPr/>
        </p:nvSpPr>
        <p:spPr>
          <a:xfrm>
            <a:off x="6090182" y="2810998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P=0.016*</a:t>
            </a:r>
          </a:p>
        </p:txBody>
      </p:sp>
      <p:sp>
        <p:nvSpPr>
          <p:cNvPr id="141" name="TextBox 138">
            <a:extLst>
              <a:ext uri="{FF2B5EF4-FFF2-40B4-BE49-F238E27FC236}">
                <a16:creationId xmlns:a16="http://schemas.microsoft.com/office/drawing/2014/main" id="{494F8977-19C9-BA41-AE54-8F6DAB181CB3}"/>
              </a:ext>
            </a:extLst>
          </p:cNvPr>
          <p:cNvSpPr txBox="1"/>
          <p:nvPr/>
        </p:nvSpPr>
        <p:spPr>
          <a:xfrm>
            <a:off x="5953811" y="2676731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P=0.04*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39" y="2788870"/>
            <a:ext cx="1681919" cy="152599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405" y="2789863"/>
            <a:ext cx="1665982" cy="152996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65301" y="2790425"/>
            <a:ext cx="1659769" cy="1533313"/>
          </a:xfrm>
          <a:prstGeom prst="rect">
            <a:avLst/>
          </a:prstGeom>
        </p:spPr>
      </p:pic>
      <p:sp>
        <p:nvSpPr>
          <p:cNvPr id="142" name="Rectangle 141"/>
          <p:cNvSpPr/>
          <p:nvPr/>
        </p:nvSpPr>
        <p:spPr>
          <a:xfrm>
            <a:off x="761203" y="3598288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Rectangle 142"/>
          <p:cNvSpPr/>
          <p:nvPr/>
        </p:nvSpPr>
        <p:spPr>
          <a:xfrm>
            <a:off x="2521956" y="3666065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Rectangle 143"/>
          <p:cNvSpPr/>
          <p:nvPr/>
        </p:nvSpPr>
        <p:spPr>
          <a:xfrm>
            <a:off x="4053002" y="3892528"/>
            <a:ext cx="406074" cy="39751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37" cstate="hqprint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1181" y="2794261"/>
            <a:ext cx="709209" cy="67810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39" cstate="hq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213" y="2790425"/>
            <a:ext cx="705307" cy="68691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41" cstate="hqprint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524534" y="2790425"/>
            <a:ext cx="700536" cy="68193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4358970" y="3600425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68">
            <a:extLst>
              <a:ext uri="{FF2B5EF4-FFF2-40B4-BE49-F238E27FC236}">
                <a16:creationId xmlns:a16="http://schemas.microsoft.com/office/drawing/2014/main" id="{7C779E47-AD17-1142-BE62-C2CEE6734F8C}"/>
              </a:ext>
            </a:extLst>
          </p:cNvPr>
          <p:cNvSpPr txBox="1"/>
          <p:nvPr/>
        </p:nvSpPr>
        <p:spPr>
          <a:xfrm>
            <a:off x="5705640" y="4341870"/>
            <a:ext cx="10760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F8FC61E3-C400-8C4D-974E-DDD3DBC6A8DE}"/>
              </a:ext>
            </a:extLst>
          </p:cNvPr>
          <p:cNvCxnSpPr/>
          <p:nvPr/>
        </p:nvCxnSpPr>
        <p:spPr>
          <a:xfrm>
            <a:off x="5716307" y="4387373"/>
            <a:ext cx="9391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745168" y="4285387"/>
            <a:ext cx="4368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776389" y="4151898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3078022" y="4280461"/>
            <a:ext cx="4368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Box 153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3109243" y="4146972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1348429" y="4272472"/>
            <a:ext cx="4368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1379650" y="4138983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4854094" y="3441947"/>
            <a:ext cx="3565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4829433" y="3306873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3162817" y="3444451"/>
            <a:ext cx="3565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TextBox 159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3138156" y="3309377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1446591" y="3434335"/>
            <a:ext cx="3565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1421930" y="3299261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4147197" y="4183232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928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170</Words>
  <Application>Microsoft Office PowerPoint</Application>
  <PresentationFormat>On-screen Show (4:3)</PresentationFormat>
  <Paragraphs>71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2021-11-20T12:05:37Z</dcterms:modified>
</cp:coreProperties>
</file>