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66" r:id="rId2"/>
  </p:sldIdLst>
  <p:sldSz cx="6858000" cy="9144000" type="screen4x3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89" userDrawn="1">
          <p15:clr>
            <a:srgbClr val="A4A3A4"/>
          </p15:clr>
        </p15:guide>
        <p15:guide id="2" pos="24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5C2C6"/>
    <a:srgbClr val="58CAE8"/>
    <a:srgbClr val="00FA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Estilo clar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77" autoAdjust="0"/>
    <p:restoredTop sz="93842" autoAdjust="0"/>
  </p:normalViewPr>
  <p:slideViewPr>
    <p:cSldViewPr snapToGrid="0" snapToObjects="1">
      <p:cViewPr varScale="1">
        <p:scale>
          <a:sx n="48" d="100"/>
          <a:sy n="48" d="100"/>
        </p:scale>
        <p:origin x="2048" y="28"/>
      </p:cViewPr>
      <p:guideLst>
        <p:guide orient="horz" pos="4989"/>
        <p:guide pos="247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Sheet1!$B$12</c:f>
              <c:strCache>
                <c:ptCount val="1"/>
                <c:pt idx="0">
                  <c:v>UbiCRE</c:v>
                </c:pt>
              </c:strCache>
            </c:strRef>
          </c:tx>
          <c:spPr>
            <a:ln w="15875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xVal>
            <c:numRef>
              <c:f>Sheet1!$A$13:$A$22</c:f>
              <c:numCache>
                <c:formatCode>General</c:formatCode>
                <c:ptCount val="10"/>
                <c:pt idx="0">
                  <c:v>1</c:v>
                </c:pt>
                <c:pt idx="1">
                  <c:v>1.9990000000000001</c:v>
                </c:pt>
                <c:pt idx="2">
                  <c:v>2</c:v>
                </c:pt>
                <c:pt idx="3">
                  <c:v>2.9990000000000001</c:v>
                </c:pt>
                <c:pt idx="4">
                  <c:v>3</c:v>
                </c:pt>
                <c:pt idx="5">
                  <c:v>3.9990000000000001</c:v>
                </c:pt>
                <c:pt idx="6">
                  <c:v>4</c:v>
                </c:pt>
                <c:pt idx="7">
                  <c:v>4.9989999999999997</c:v>
                </c:pt>
                <c:pt idx="8">
                  <c:v>5</c:v>
                </c:pt>
                <c:pt idx="9">
                  <c:v>5.9989999999999997</c:v>
                </c:pt>
              </c:numCache>
            </c:numRef>
          </c:xVal>
          <c:yVal>
            <c:numRef>
              <c:f>Sheet1!$B$13:$B$22</c:f>
              <c:numCache>
                <c:formatCode>General</c:formatCode>
                <c:ptCount val="1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DC24-4E37-A9B3-1330AD19FED6}"/>
            </c:ext>
          </c:extLst>
        </c:ser>
        <c:ser>
          <c:idx val="1"/>
          <c:order val="1"/>
          <c:tx>
            <c:strRef>
              <c:f>Sheet1!$C$12</c:f>
              <c:strCache>
                <c:ptCount val="1"/>
                <c:pt idx="0">
                  <c:v>UbiCRE::V600E</c:v>
                </c:pt>
              </c:strCache>
            </c:strRef>
          </c:tx>
          <c:spPr>
            <a:ln w="12700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none"/>
          </c:marker>
          <c:xVal>
            <c:numRef>
              <c:f>Sheet1!$A$13:$A$22</c:f>
              <c:numCache>
                <c:formatCode>General</c:formatCode>
                <c:ptCount val="10"/>
                <c:pt idx="0">
                  <c:v>1</c:v>
                </c:pt>
                <c:pt idx="1">
                  <c:v>1.9990000000000001</c:v>
                </c:pt>
                <c:pt idx="2">
                  <c:v>2</c:v>
                </c:pt>
                <c:pt idx="3">
                  <c:v>2.9990000000000001</c:v>
                </c:pt>
                <c:pt idx="4">
                  <c:v>3</c:v>
                </c:pt>
                <c:pt idx="5">
                  <c:v>3.9990000000000001</c:v>
                </c:pt>
                <c:pt idx="6">
                  <c:v>4</c:v>
                </c:pt>
                <c:pt idx="7">
                  <c:v>4.9989999999999997</c:v>
                </c:pt>
                <c:pt idx="8">
                  <c:v>5</c:v>
                </c:pt>
                <c:pt idx="9">
                  <c:v>5.9989999999999997</c:v>
                </c:pt>
              </c:numCache>
            </c:numRef>
          </c:xVal>
          <c:yVal>
            <c:numRef>
              <c:f>Sheet1!$C$13:$C$22</c:f>
              <c:numCache>
                <c:formatCode>General</c:formatCode>
                <c:ptCount val="10"/>
                <c:pt idx="0">
                  <c:v>1</c:v>
                </c:pt>
                <c:pt idx="1">
                  <c:v>1</c:v>
                </c:pt>
                <c:pt idx="2">
                  <c:v>0.87</c:v>
                </c:pt>
                <c:pt idx="3">
                  <c:v>0.87</c:v>
                </c:pt>
                <c:pt idx="4">
                  <c:v>0.54</c:v>
                </c:pt>
                <c:pt idx="5">
                  <c:v>0.54</c:v>
                </c:pt>
                <c:pt idx="6">
                  <c:v>0.41</c:v>
                </c:pt>
                <c:pt idx="7">
                  <c:v>0.41</c:v>
                </c:pt>
                <c:pt idx="8">
                  <c:v>0.14000000000000001</c:v>
                </c:pt>
                <c:pt idx="9">
                  <c:v>0.14000000000000001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DC24-4E37-A9B3-1330AD19FE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20858303"/>
        <c:axId val="820853727"/>
      </c:scatterChart>
      <c:valAx>
        <c:axId val="820858303"/>
        <c:scaling>
          <c:orientation val="minMax"/>
          <c:max val="5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s-ES" sz="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Days</a:t>
                </a:r>
                <a:r>
                  <a:rPr lang="es-ES" sz="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s-ES" sz="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post-injection</a:t>
                </a:r>
                <a:endParaRPr lang="es-ES" sz="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>
            <c:manualLayout>
              <c:xMode val="edge"/>
              <c:yMode val="edge"/>
              <c:x val="0.36392174538206024"/>
              <c:y val="0.6732280146316272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820853727"/>
        <c:crosses val="autoZero"/>
        <c:crossBetween val="midCat"/>
        <c:majorUnit val="1"/>
      </c:valAx>
      <c:valAx>
        <c:axId val="820853727"/>
        <c:scaling>
          <c:orientation val="minMax"/>
          <c:max val="1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s-ES" sz="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Survival</a:t>
                </a:r>
                <a:r>
                  <a:rPr lang="es-ES" sz="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s-ES" sz="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proportion</a:t>
                </a:r>
                <a:r>
                  <a:rPr lang="es-ES" sz="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) 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820858303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1721893613205587"/>
          <c:y val="0.76711377821775506"/>
          <c:w val="0.72819010392197392"/>
          <c:h val="0.1094307208168447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 w="6350"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2F8-48A6-8ADF-9BC72DFB0F69}"/>
              </c:ext>
            </c:extLst>
          </c:dPt>
          <c:dPt>
            <c:idx val="1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2F8-48A6-8ADF-9BC72DFB0F69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Sheet1!$AJ$16:$AJ$17</c:f>
                <c:numCache>
                  <c:formatCode>General</c:formatCode>
                  <c:ptCount val="2"/>
                  <c:pt idx="0">
                    <c:v>0.1</c:v>
                  </c:pt>
                  <c:pt idx="1">
                    <c:v>0.09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Sheet1!$AH$16:$AH$17</c:f>
              <c:strCache>
                <c:ptCount val="2"/>
                <c:pt idx="0">
                  <c:v>UbiCRE</c:v>
                </c:pt>
                <c:pt idx="1">
                  <c:v>UbiCRE::V600E</c:v>
                </c:pt>
              </c:strCache>
            </c:strRef>
          </c:cat>
          <c:val>
            <c:numRef>
              <c:f>Sheet1!$AI$16:$AI$17</c:f>
              <c:numCache>
                <c:formatCode>General</c:formatCode>
                <c:ptCount val="2"/>
                <c:pt idx="0">
                  <c:v>0.222</c:v>
                </c:pt>
                <c:pt idx="1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2F8-48A6-8ADF-9BC72DFB0F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86053824"/>
        <c:axId val="1586050496"/>
      </c:barChart>
      <c:catAx>
        <c:axId val="1586053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1586050496"/>
        <c:crosses val="autoZero"/>
        <c:auto val="1"/>
        <c:lblAlgn val="ctr"/>
        <c:lblOffset val="100"/>
        <c:noMultiLvlLbl val="0"/>
      </c:catAx>
      <c:valAx>
        <c:axId val="158605049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ES" sz="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CC3 positive</a:t>
                </a:r>
                <a:r>
                  <a:rPr lang="es-ES" sz="800" baseline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s-ES" sz="800" baseline="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cells</a:t>
                </a:r>
                <a:r>
                  <a:rPr lang="es-ES" sz="800" baseline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/ </a:t>
                </a:r>
                <a:r>
                  <a:rPr lang="es-ES" sz="800" baseline="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field</a:t>
                </a:r>
                <a:endParaRPr lang="es-ES" sz="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>
            <c:manualLayout>
              <c:xMode val="edge"/>
              <c:yMode val="edge"/>
              <c:x val="0.11670233397980338"/>
              <c:y val="0.1268598255744221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15860538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C21-43E5-8447-B4F787085B9F}"/>
              </c:ext>
            </c:extLst>
          </c:dPt>
          <c:dPt>
            <c:idx val="1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C21-43E5-8447-B4F787085B9F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Sheet1!$AI$17:$AI$18</c:f>
                <c:numCache>
                  <c:formatCode>General</c:formatCode>
                  <c:ptCount val="2"/>
                  <c:pt idx="0">
                    <c:v>0.09</c:v>
                  </c:pt>
                  <c:pt idx="1">
                    <c:v>7.0000000000000007E-2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Sheet1!$AG$17:$AG$18</c:f>
              <c:strCache>
                <c:ptCount val="2"/>
                <c:pt idx="0">
                  <c:v>UbiCRE</c:v>
                </c:pt>
                <c:pt idx="1">
                  <c:v>UbiCRE::V600E</c:v>
                </c:pt>
              </c:strCache>
            </c:strRef>
          </c:cat>
          <c:val>
            <c:numRef>
              <c:f>Sheet1!$AH$17:$AH$18</c:f>
              <c:numCache>
                <c:formatCode>General</c:formatCode>
                <c:ptCount val="2"/>
                <c:pt idx="0">
                  <c:v>0.35</c:v>
                </c:pt>
                <c:pt idx="1">
                  <c:v>0.32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C21-43E5-8447-B4F787085B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86225472"/>
        <c:axId val="886230880"/>
      </c:barChart>
      <c:catAx>
        <c:axId val="886225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886230880"/>
        <c:crosses val="autoZero"/>
        <c:auto val="1"/>
        <c:lblAlgn val="ctr"/>
        <c:lblOffset val="100"/>
        <c:noMultiLvlLbl val="0"/>
      </c:catAx>
      <c:valAx>
        <c:axId val="88623088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s-ES" sz="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p21 positive</a:t>
                </a:r>
                <a:r>
                  <a:rPr lang="es-ES" sz="800" baseline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s-ES" sz="800" baseline="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cells</a:t>
                </a:r>
                <a:r>
                  <a:rPr lang="es-ES" sz="800" baseline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/ </a:t>
                </a:r>
              </a:p>
              <a:p>
                <a:pPr>
                  <a:defRPr sz="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s-ES" sz="800" baseline="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field</a:t>
                </a:r>
                <a:endParaRPr lang="es-ES" sz="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>
            <c:manualLayout>
              <c:xMode val="edge"/>
              <c:yMode val="edge"/>
              <c:x val="9.8590119490508235E-2"/>
              <c:y val="0.180444650563329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8862254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4D8-46B0-BE06-AA936910B794}"/>
              </c:ext>
            </c:extLst>
          </c:dPt>
          <c:dPt>
            <c:idx val="1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4D8-46B0-BE06-AA936910B794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Sheet1!$W$16:$W$17</c:f>
                <c:numCache>
                  <c:formatCode>General</c:formatCode>
                  <c:ptCount val="2"/>
                  <c:pt idx="0">
                    <c:v>0.32</c:v>
                  </c:pt>
                  <c:pt idx="1">
                    <c:v>0.6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Sheet1!$U$16:$U$17</c:f>
              <c:strCache>
                <c:ptCount val="2"/>
                <c:pt idx="0">
                  <c:v>UbiCRE</c:v>
                </c:pt>
                <c:pt idx="1">
                  <c:v>UbiCRE::V600E</c:v>
                </c:pt>
              </c:strCache>
            </c:strRef>
          </c:cat>
          <c:val>
            <c:numRef>
              <c:f>Sheet1!$V$16:$V$17</c:f>
              <c:numCache>
                <c:formatCode>General</c:formatCode>
                <c:ptCount val="2"/>
                <c:pt idx="0">
                  <c:v>1.1599999999999999</c:v>
                </c:pt>
                <c:pt idx="1">
                  <c:v>5.6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4D8-46B0-BE06-AA936910B7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18780256"/>
        <c:axId val="1318769856"/>
      </c:barChart>
      <c:catAx>
        <c:axId val="1318780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1318769856"/>
        <c:crosses val="autoZero"/>
        <c:auto val="1"/>
        <c:lblAlgn val="ctr"/>
        <c:lblOffset val="100"/>
        <c:noMultiLvlLbl val="0"/>
      </c:catAx>
      <c:valAx>
        <c:axId val="131876985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s-ES" sz="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PPERK positive</a:t>
                </a:r>
                <a:r>
                  <a:rPr lang="es-ES" sz="800" baseline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cells / field</a:t>
                </a:r>
                <a:endParaRPr lang="es-ES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>
            <c:manualLayout>
              <c:xMode val="edge"/>
              <c:yMode val="edge"/>
              <c:x val="9.432006843437464E-2"/>
              <c:y val="7.085104941641529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1318780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 w="6350"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154-4434-B7EB-43BBC15BB4EA}"/>
              </c:ext>
            </c:extLst>
          </c:dPt>
          <c:dPt>
            <c:idx val="1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154-4434-B7EB-43BBC15BB4EA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Sheet1!$N$48:$N$49</c:f>
                <c:numCache>
                  <c:formatCode>General</c:formatCode>
                  <c:ptCount val="2"/>
                  <c:pt idx="0">
                    <c:v>0.33</c:v>
                  </c:pt>
                  <c:pt idx="1">
                    <c:v>0.4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Sheet1!$L$48:$L$49</c:f>
              <c:strCache>
                <c:ptCount val="2"/>
                <c:pt idx="0">
                  <c:v>UbiCRE</c:v>
                </c:pt>
                <c:pt idx="1">
                  <c:v>UbiCRE::V600E</c:v>
                </c:pt>
              </c:strCache>
            </c:strRef>
          </c:cat>
          <c:val>
            <c:numRef>
              <c:f>Sheet1!$M$48:$M$49</c:f>
              <c:numCache>
                <c:formatCode>General</c:formatCode>
                <c:ptCount val="2"/>
                <c:pt idx="0">
                  <c:v>2.2799999999999998</c:v>
                </c:pt>
                <c:pt idx="1">
                  <c:v>2.4300000000000002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154-4434-B7EB-43BBC15BB4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47812096"/>
        <c:axId val="447815424"/>
      </c:barChart>
      <c:catAx>
        <c:axId val="447812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447815424"/>
        <c:crosses val="autoZero"/>
        <c:auto val="1"/>
        <c:lblAlgn val="ctr"/>
        <c:lblOffset val="100"/>
        <c:noMultiLvlLbl val="0"/>
      </c:catAx>
      <c:valAx>
        <c:axId val="44781542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s-ES" sz="80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gH2AX positive</a:t>
                </a:r>
                <a:r>
                  <a:rPr lang="es-ES" sz="800" baseline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cells / field</a:t>
                </a:r>
                <a:endParaRPr lang="es-ES" sz="8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>
            <c:manualLayout>
              <c:xMode val="edge"/>
              <c:yMode val="edge"/>
              <c:x val="0.11810482720559004"/>
              <c:y val="8.9023220071010281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bg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4478120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029666-E4F6-5046-93D6-2C0E6FFFF757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03425" y="744538"/>
            <a:ext cx="27908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90A131-55CD-9444-BE72-F77607F90F9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0685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3943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5970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0500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2961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8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279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9017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6176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2670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1682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0725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5509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microsoft.com/office/2007/relationships/hdphoto" Target="../media/hdphoto1.wdp"/><Relationship Id="rId18" Type="http://schemas.openxmlformats.org/officeDocument/2006/relationships/image" Target="../media/image10.png"/><Relationship Id="rId26" Type="http://schemas.openxmlformats.org/officeDocument/2006/relationships/image" Target="../media/image14.png"/><Relationship Id="rId39" Type="http://schemas.openxmlformats.org/officeDocument/2006/relationships/image" Target="../media/image20.png"/><Relationship Id="rId21" Type="http://schemas.microsoft.com/office/2007/relationships/hdphoto" Target="../media/hdphoto5.wdp"/><Relationship Id="rId34" Type="http://schemas.microsoft.com/office/2007/relationships/hdphoto" Target="../media/hdphoto11.wdp"/><Relationship Id="rId42" Type="http://schemas.microsoft.com/office/2007/relationships/hdphoto" Target="../media/hdphoto15.wdp"/><Relationship Id="rId47" Type="http://schemas.openxmlformats.org/officeDocument/2006/relationships/image" Target="../media/image24.png"/><Relationship Id="rId50" Type="http://schemas.microsoft.com/office/2007/relationships/hdphoto" Target="../media/hdphoto19.wdp"/><Relationship Id="rId7" Type="http://schemas.openxmlformats.org/officeDocument/2006/relationships/image" Target="../media/image6.jpeg"/><Relationship Id="rId2" Type="http://schemas.openxmlformats.org/officeDocument/2006/relationships/image" Target="../media/image1.tiff"/><Relationship Id="rId16" Type="http://schemas.openxmlformats.org/officeDocument/2006/relationships/image" Target="../media/image9.png"/><Relationship Id="rId29" Type="http://schemas.microsoft.com/office/2007/relationships/hdphoto" Target="../media/hdphoto9.wdp"/><Relationship Id="rId11" Type="http://schemas.openxmlformats.org/officeDocument/2006/relationships/chart" Target="../charts/chart4.xml"/><Relationship Id="rId24" Type="http://schemas.openxmlformats.org/officeDocument/2006/relationships/image" Target="../media/image13.png"/><Relationship Id="rId32" Type="http://schemas.openxmlformats.org/officeDocument/2006/relationships/chart" Target="../charts/chart5.xml"/><Relationship Id="rId37" Type="http://schemas.openxmlformats.org/officeDocument/2006/relationships/image" Target="../media/image19.png"/><Relationship Id="rId40" Type="http://schemas.microsoft.com/office/2007/relationships/hdphoto" Target="../media/hdphoto14.wdp"/><Relationship Id="rId45" Type="http://schemas.openxmlformats.org/officeDocument/2006/relationships/image" Target="../media/image23.png"/><Relationship Id="rId5" Type="http://schemas.openxmlformats.org/officeDocument/2006/relationships/image" Target="../media/image4.tiff"/><Relationship Id="rId15" Type="http://schemas.microsoft.com/office/2007/relationships/hdphoto" Target="../media/hdphoto2.wdp"/><Relationship Id="rId23" Type="http://schemas.microsoft.com/office/2007/relationships/hdphoto" Target="../media/hdphoto6.wdp"/><Relationship Id="rId28" Type="http://schemas.openxmlformats.org/officeDocument/2006/relationships/image" Target="../media/image15.png"/><Relationship Id="rId36" Type="http://schemas.microsoft.com/office/2007/relationships/hdphoto" Target="../media/hdphoto12.wdp"/><Relationship Id="rId49" Type="http://schemas.openxmlformats.org/officeDocument/2006/relationships/image" Target="../media/image25.png"/><Relationship Id="rId10" Type="http://schemas.openxmlformats.org/officeDocument/2006/relationships/chart" Target="../charts/chart3.xml"/><Relationship Id="rId19" Type="http://schemas.microsoft.com/office/2007/relationships/hdphoto" Target="../media/hdphoto4.wdp"/><Relationship Id="rId31" Type="http://schemas.microsoft.com/office/2007/relationships/hdphoto" Target="../media/hdphoto10.wdp"/><Relationship Id="rId44" Type="http://schemas.microsoft.com/office/2007/relationships/hdphoto" Target="../media/hdphoto16.wdp"/><Relationship Id="rId52" Type="http://schemas.microsoft.com/office/2007/relationships/hdphoto" Target="../media/hdphoto20.wdp"/><Relationship Id="rId4" Type="http://schemas.openxmlformats.org/officeDocument/2006/relationships/image" Target="../media/image3.tiff"/><Relationship Id="rId9" Type="http://schemas.openxmlformats.org/officeDocument/2006/relationships/chart" Target="../charts/chart2.xml"/><Relationship Id="rId14" Type="http://schemas.openxmlformats.org/officeDocument/2006/relationships/image" Target="../media/image8.png"/><Relationship Id="rId22" Type="http://schemas.openxmlformats.org/officeDocument/2006/relationships/image" Target="../media/image12.png"/><Relationship Id="rId27" Type="http://schemas.microsoft.com/office/2007/relationships/hdphoto" Target="../media/hdphoto8.wdp"/><Relationship Id="rId30" Type="http://schemas.openxmlformats.org/officeDocument/2006/relationships/image" Target="../media/image16.png"/><Relationship Id="rId35" Type="http://schemas.openxmlformats.org/officeDocument/2006/relationships/image" Target="../media/image18.png"/><Relationship Id="rId43" Type="http://schemas.openxmlformats.org/officeDocument/2006/relationships/image" Target="../media/image22.png"/><Relationship Id="rId48" Type="http://schemas.microsoft.com/office/2007/relationships/hdphoto" Target="../media/hdphoto18.wdp"/><Relationship Id="rId8" Type="http://schemas.openxmlformats.org/officeDocument/2006/relationships/chart" Target="../charts/chart1.xml"/><Relationship Id="rId51" Type="http://schemas.openxmlformats.org/officeDocument/2006/relationships/image" Target="../media/image26.png"/><Relationship Id="rId3" Type="http://schemas.openxmlformats.org/officeDocument/2006/relationships/image" Target="../media/image2.tiff"/><Relationship Id="rId12" Type="http://schemas.openxmlformats.org/officeDocument/2006/relationships/image" Target="../media/image7.png"/><Relationship Id="rId17" Type="http://schemas.microsoft.com/office/2007/relationships/hdphoto" Target="../media/hdphoto3.wdp"/><Relationship Id="rId25" Type="http://schemas.microsoft.com/office/2007/relationships/hdphoto" Target="../media/hdphoto7.wdp"/><Relationship Id="rId33" Type="http://schemas.openxmlformats.org/officeDocument/2006/relationships/image" Target="../media/image17.png"/><Relationship Id="rId38" Type="http://schemas.microsoft.com/office/2007/relationships/hdphoto" Target="../media/hdphoto13.wdp"/><Relationship Id="rId46" Type="http://schemas.microsoft.com/office/2007/relationships/hdphoto" Target="../media/hdphoto17.wdp"/><Relationship Id="rId20" Type="http://schemas.openxmlformats.org/officeDocument/2006/relationships/image" Target="../media/image11.png"/><Relationship Id="rId41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Flowchart: Sequential Access Storage 131">
            <a:extLst>
              <a:ext uri="{FF2B5EF4-FFF2-40B4-BE49-F238E27FC236}">
                <a16:creationId xmlns:a16="http://schemas.microsoft.com/office/drawing/2014/main" id="{9A982550-4B12-483E-B1EC-CEDFE4ECF049}"/>
              </a:ext>
            </a:extLst>
          </p:cNvPr>
          <p:cNvSpPr/>
          <p:nvPr/>
        </p:nvSpPr>
        <p:spPr>
          <a:xfrm>
            <a:off x="317008" y="701431"/>
            <a:ext cx="89097" cy="98222"/>
          </a:xfrm>
          <a:prstGeom prst="flowChartMagneticTap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800"/>
          </a:p>
        </p:txBody>
      </p:sp>
      <p:pic>
        <p:nvPicPr>
          <p:cNvPr id="74" name="Picture 73">
            <a:extLst>
              <a:ext uri="{FF2B5EF4-FFF2-40B4-BE49-F238E27FC236}">
                <a16:creationId xmlns:a16="http://schemas.microsoft.com/office/drawing/2014/main" id="{B5186349-671A-4F24-9A6F-A60C83A3387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3254" y="3680824"/>
            <a:ext cx="1726643" cy="628052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208237B5-97CE-4277-9B72-F2E3E9F03E9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67" y="3679946"/>
            <a:ext cx="994359" cy="628929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30E74867-1A73-4545-88BE-78EF1581823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554" y="3683522"/>
            <a:ext cx="523172" cy="625353"/>
          </a:xfrm>
          <a:prstGeom prst="rect">
            <a:avLst/>
          </a:prstGeom>
        </p:spPr>
      </p:pic>
      <p:sp>
        <p:nvSpPr>
          <p:cNvPr id="88" name="TextBox 87">
            <a:extLst>
              <a:ext uri="{FF2B5EF4-FFF2-40B4-BE49-F238E27FC236}">
                <a16:creationId xmlns:a16="http://schemas.microsoft.com/office/drawing/2014/main" id="{A2E5D862-ED98-4F47-BE52-37EFD91354D1}"/>
              </a:ext>
            </a:extLst>
          </p:cNvPr>
          <p:cNvSpPr txBox="1"/>
          <p:nvPr/>
        </p:nvSpPr>
        <p:spPr>
          <a:xfrm>
            <a:off x="114642" y="3468880"/>
            <a:ext cx="107625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li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sb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t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sk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li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sb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t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sk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A9608775-1667-449F-B8FA-AC7D0429B714}"/>
              </a:ext>
            </a:extLst>
          </p:cNvPr>
          <p:cNvSpPr txBox="1"/>
          <p:nvPr/>
        </p:nvSpPr>
        <p:spPr>
          <a:xfrm>
            <a:off x="126393" y="3278392"/>
            <a:ext cx="171278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Mouse 1    Mouse 2     Mouse 3</a:t>
            </a:r>
          </a:p>
        </p:txBody>
      </p: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0633A476-0822-47C4-A003-30E186F92EB2}"/>
              </a:ext>
            </a:extLst>
          </p:cNvPr>
          <p:cNvCxnSpPr>
            <a:cxnSpLocks/>
          </p:cNvCxnSpPr>
          <p:nvPr/>
        </p:nvCxnSpPr>
        <p:spPr>
          <a:xfrm flipH="1">
            <a:off x="1798933" y="3290868"/>
            <a:ext cx="14926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>
            <a:extLst>
              <a:ext uri="{FF2B5EF4-FFF2-40B4-BE49-F238E27FC236}">
                <a16:creationId xmlns:a16="http://schemas.microsoft.com/office/drawing/2014/main" id="{39F4C570-5CF8-4210-A8F4-D1FD0953E85D}"/>
              </a:ext>
            </a:extLst>
          </p:cNvPr>
          <p:cNvSpPr txBox="1"/>
          <p:nvPr/>
        </p:nvSpPr>
        <p:spPr>
          <a:xfrm>
            <a:off x="534513" y="3132776"/>
            <a:ext cx="9354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UbiCreER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T2/+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FA6E1236-F0E5-467E-AA28-31F4F31CFFB9}"/>
              </a:ext>
            </a:extLst>
          </p:cNvPr>
          <p:cNvSpPr txBox="1"/>
          <p:nvPr/>
        </p:nvSpPr>
        <p:spPr>
          <a:xfrm>
            <a:off x="1933231" y="3137910"/>
            <a:ext cx="1899532" cy="297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UbiCreER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T2/+;</a:t>
            </a:r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BRAF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V600E/+</a:t>
            </a:r>
          </a:p>
          <a:p>
            <a:endParaRPr lang="en-US" sz="800" baseline="30000" dirty="0"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CE7B7DC6-32EE-4EB0-AB30-2355F851F4B8}"/>
              </a:ext>
            </a:extLst>
          </p:cNvPr>
          <p:cNvCxnSpPr>
            <a:cxnSpLocks/>
          </p:cNvCxnSpPr>
          <p:nvPr/>
        </p:nvCxnSpPr>
        <p:spPr>
          <a:xfrm>
            <a:off x="229796" y="3491907"/>
            <a:ext cx="35476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8" name="Picture 107">
            <a:extLst>
              <a:ext uri="{FF2B5EF4-FFF2-40B4-BE49-F238E27FC236}">
                <a16:creationId xmlns:a16="http://schemas.microsoft.com/office/drawing/2014/main" id="{FC9772FE-5C10-4DC6-A7CA-F7C470DC6DC7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2153" y="3679958"/>
            <a:ext cx="2377965" cy="628917"/>
          </a:xfrm>
          <a:prstGeom prst="rect">
            <a:avLst/>
          </a:prstGeom>
        </p:spPr>
      </p:pic>
      <p:sp>
        <p:nvSpPr>
          <p:cNvPr id="125" name="TextBox 124">
            <a:extLst>
              <a:ext uri="{FF2B5EF4-FFF2-40B4-BE49-F238E27FC236}">
                <a16:creationId xmlns:a16="http://schemas.microsoft.com/office/drawing/2014/main" id="{0CBAB3CE-5770-4165-9E67-6FDD7B203063}"/>
              </a:ext>
            </a:extLst>
          </p:cNvPr>
          <p:cNvSpPr txBox="1"/>
          <p:nvPr/>
        </p:nvSpPr>
        <p:spPr>
          <a:xfrm>
            <a:off x="3477293" y="3294335"/>
            <a:ext cx="94003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Mouse 1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EB125AA2-DD15-4150-800A-6D4F2793E203}"/>
              </a:ext>
            </a:extLst>
          </p:cNvPr>
          <p:cNvSpPr txBox="1"/>
          <p:nvPr/>
        </p:nvSpPr>
        <p:spPr>
          <a:xfrm>
            <a:off x="3281308" y="3473497"/>
            <a:ext cx="14461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lu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lb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pa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sp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lu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lb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pa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sp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A9608775-1667-449F-B8FA-AC7D0429B714}"/>
              </a:ext>
            </a:extLst>
          </p:cNvPr>
          <p:cNvSpPr txBox="1"/>
          <p:nvPr/>
        </p:nvSpPr>
        <p:spPr>
          <a:xfrm>
            <a:off x="1737606" y="3289846"/>
            <a:ext cx="17127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Mouse 1     Mouse 2       Mouse3</a:t>
            </a:r>
          </a:p>
        </p:txBody>
      </p: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id="{CE7B7DC6-32EE-4EB0-AB30-2355F851F4B8}"/>
              </a:ext>
            </a:extLst>
          </p:cNvPr>
          <p:cNvCxnSpPr>
            <a:cxnSpLocks/>
          </p:cNvCxnSpPr>
          <p:nvPr/>
        </p:nvCxnSpPr>
        <p:spPr>
          <a:xfrm>
            <a:off x="158205" y="3290868"/>
            <a:ext cx="141638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TextBox 148">
            <a:extLst>
              <a:ext uri="{FF2B5EF4-FFF2-40B4-BE49-F238E27FC236}">
                <a16:creationId xmlns:a16="http://schemas.microsoft.com/office/drawing/2014/main" id="{A9608775-1667-449F-B8FA-AC7D0429B714}"/>
              </a:ext>
            </a:extLst>
          </p:cNvPr>
          <p:cNvSpPr txBox="1"/>
          <p:nvPr/>
        </p:nvSpPr>
        <p:spPr>
          <a:xfrm>
            <a:off x="4067216" y="3286968"/>
            <a:ext cx="181099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Mouse 1      Mouse 2       Mouse 3</a:t>
            </a:r>
          </a:p>
        </p:txBody>
      </p:sp>
      <p:cxnSp>
        <p:nvCxnSpPr>
          <p:cNvPr id="171" name="Straight Connector 170">
            <a:extLst>
              <a:ext uri="{FF2B5EF4-FFF2-40B4-BE49-F238E27FC236}">
                <a16:creationId xmlns:a16="http://schemas.microsoft.com/office/drawing/2014/main" id="{1FB6650A-354A-4DC8-BD77-DAFFACEFA926}"/>
              </a:ext>
            </a:extLst>
          </p:cNvPr>
          <p:cNvCxnSpPr/>
          <p:nvPr/>
        </p:nvCxnSpPr>
        <p:spPr>
          <a:xfrm>
            <a:off x="1214941" y="900429"/>
            <a:ext cx="992094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Straight Connector 171">
            <a:extLst>
              <a:ext uri="{FF2B5EF4-FFF2-40B4-BE49-F238E27FC236}">
                <a16:creationId xmlns:a16="http://schemas.microsoft.com/office/drawing/2014/main" id="{424DEAC8-BB1F-43E8-B3D1-C80C25D60E5B}"/>
              </a:ext>
            </a:extLst>
          </p:cNvPr>
          <p:cNvCxnSpPr/>
          <p:nvPr/>
        </p:nvCxnSpPr>
        <p:spPr>
          <a:xfrm>
            <a:off x="2182971" y="900429"/>
            <a:ext cx="587064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3" name="TextBox 172">
            <a:extLst>
              <a:ext uri="{FF2B5EF4-FFF2-40B4-BE49-F238E27FC236}">
                <a16:creationId xmlns:a16="http://schemas.microsoft.com/office/drawing/2014/main" id="{82A8E852-EA84-4364-BE08-AD26A4FDC39A}"/>
              </a:ext>
            </a:extLst>
          </p:cNvPr>
          <p:cNvSpPr txBox="1"/>
          <p:nvPr/>
        </p:nvSpPr>
        <p:spPr>
          <a:xfrm>
            <a:off x="1538888" y="586783"/>
            <a:ext cx="13148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id="{E8F4A1B2-7339-4A4F-80B4-5FD353DBAFAE}"/>
              </a:ext>
            </a:extLst>
          </p:cNvPr>
          <p:cNvSpPr txBox="1"/>
          <p:nvPr/>
        </p:nvSpPr>
        <p:spPr>
          <a:xfrm>
            <a:off x="2276555" y="593982"/>
            <a:ext cx="13148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5E5A6DDF-60D8-4D6A-B2C0-DF624D1FED82}"/>
              </a:ext>
            </a:extLst>
          </p:cNvPr>
          <p:cNvSpPr txBox="1"/>
          <p:nvPr/>
        </p:nvSpPr>
        <p:spPr>
          <a:xfrm>
            <a:off x="975379" y="569339"/>
            <a:ext cx="57325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Days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6" name="Straight Connector 175">
            <a:extLst>
              <a:ext uri="{FF2B5EF4-FFF2-40B4-BE49-F238E27FC236}">
                <a16:creationId xmlns:a16="http://schemas.microsoft.com/office/drawing/2014/main" id="{54302220-26DF-4AAA-9E7E-C04A57FAE9F0}"/>
              </a:ext>
            </a:extLst>
          </p:cNvPr>
          <p:cNvCxnSpPr/>
          <p:nvPr/>
        </p:nvCxnSpPr>
        <p:spPr>
          <a:xfrm>
            <a:off x="1621721" y="783889"/>
            <a:ext cx="0" cy="231594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Straight Arrow Connector 176">
            <a:extLst>
              <a:ext uri="{FF2B5EF4-FFF2-40B4-BE49-F238E27FC236}">
                <a16:creationId xmlns:a16="http://schemas.microsoft.com/office/drawing/2014/main" id="{0CAA324C-AA60-40EE-85EE-17B828823A51}"/>
              </a:ext>
            </a:extLst>
          </p:cNvPr>
          <p:cNvCxnSpPr>
            <a:cxnSpLocks/>
          </p:cNvCxnSpPr>
          <p:nvPr/>
        </p:nvCxnSpPr>
        <p:spPr>
          <a:xfrm flipV="1">
            <a:off x="1221547" y="1050059"/>
            <a:ext cx="0" cy="18857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TextBox 177">
            <a:extLst>
              <a:ext uri="{FF2B5EF4-FFF2-40B4-BE49-F238E27FC236}">
                <a16:creationId xmlns:a16="http://schemas.microsoft.com/office/drawing/2014/main" id="{E02C0793-D144-4715-9B58-9C10722F4750}"/>
              </a:ext>
            </a:extLst>
          </p:cNvPr>
          <p:cNvSpPr txBox="1"/>
          <p:nvPr/>
        </p:nvSpPr>
        <p:spPr>
          <a:xfrm>
            <a:off x="1043892" y="1183533"/>
            <a:ext cx="51634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TMX</a:t>
            </a:r>
          </a:p>
        </p:txBody>
      </p:sp>
      <p:sp>
        <p:nvSpPr>
          <p:cNvPr id="179" name="TextBox 178">
            <a:extLst>
              <a:ext uri="{FF2B5EF4-FFF2-40B4-BE49-F238E27FC236}">
                <a16:creationId xmlns:a16="http://schemas.microsoft.com/office/drawing/2014/main" id="{CB01AFDA-B390-462C-B12A-23AFF1E89D28}"/>
              </a:ext>
            </a:extLst>
          </p:cNvPr>
          <p:cNvSpPr txBox="1"/>
          <p:nvPr/>
        </p:nvSpPr>
        <p:spPr>
          <a:xfrm>
            <a:off x="1450291" y="1183533"/>
            <a:ext cx="51634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TMX</a:t>
            </a: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24EA3D88-C254-469E-B5EE-C459862963C2}"/>
              </a:ext>
            </a:extLst>
          </p:cNvPr>
          <p:cNvSpPr txBox="1"/>
          <p:nvPr/>
        </p:nvSpPr>
        <p:spPr>
          <a:xfrm>
            <a:off x="1861132" y="1183174"/>
            <a:ext cx="51634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TMX</a:t>
            </a:r>
          </a:p>
        </p:txBody>
      </p:sp>
      <p:cxnSp>
        <p:nvCxnSpPr>
          <p:cNvPr id="182" name="Straight Arrow Connector 181">
            <a:extLst>
              <a:ext uri="{FF2B5EF4-FFF2-40B4-BE49-F238E27FC236}">
                <a16:creationId xmlns:a16="http://schemas.microsoft.com/office/drawing/2014/main" id="{43C7F082-2FEA-4CB7-B58B-2EF329437B4E}"/>
              </a:ext>
            </a:extLst>
          </p:cNvPr>
          <p:cNvCxnSpPr>
            <a:cxnSpLocks/>
          </p:cNvCxnSpPr>
          <p:nvPr/>
        </p:nvCxnSpPr>
        <p:spPr>
          <a:xfrm>
            <a:off x="2765065" y="552129"/>
            <a:ext cx="0" cy="20270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3" name="TextBox 182">
            <a:extLst>
              <a:ext uri="{FF2B5EF4-FFF2-40B4-BE49-F238E27FC236}">
                <a16:creationId xmlns:a16="http://schemas.microsoft.com/office/drawing/2014/main" id="{4F0E0D88-403E-4C24-923E-47A3430246E3}"/>
              </a:ext>
            </a:extLst>
          </p:cNvPr>
          <p:cNvSpPr txBox="1"/>
          <p:nvPr/>
        </p:nvSpPr>
        <p:spPr>
          <a:xfrm>
            <a:off x="2524797" y="411703"/>
            <a:ext cx="63567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Endpoint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4" name="Straight Connector 183">
            <a:extLst>
              <a:ext uri="{FF2B5EF4-FFF2-40B4-BE49-F238E27FC236}">
                <a16:creationId xmlns:a16="http://schemas.microsoft.com/office/drawing/2014/main" id="{54302220-26DF-4AAA-9E7E-C04A57FAE9F0}"/>
              </a:ext>
            </a:extLst>
          </p:cNvPr>
          <p:cNvCxnSpPr/>
          <p:nvPr/>
        </p:nvCxnSpPr>
        <p:spPr>
          <a:xfrm>
            <a:off x="1220666" y="784632"/>
            <a:ext cx="0" cy="231594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Connector 184">
            <a:extLst>
              <a:ext uri="{FF2B5EF4-FFF2-40B4-BE49-F238E27FC236}">
                <a16:creationId xmlns:a16="http://schemas.microsoft.com/office/drawing/2014/main" id="{54302220-26DF-4AAA-9E7E-C04A57FAE9F0}"/>
              </a:ext>
            </a:extLst>
          </p:cNvPr>
          <p:cNvCxnSpPr/>
          <p:nvPr/>
        </p:nvCxnSpPr>
        <p:spPr>
          <a:xfrm>
            <a:off x="2016142" y="783889"/>
            <a:ext cx="0" cy="231594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Straight Connector 185">
            <a:extLst>
              <a:ext uri="{FF2B5EF4-FFF2-40B4-BE49-F238E27FC236}">
                <a16:creationId xmlns:a16="http://schemas.microsoft.com/office/drawing/2014/main" id="{54302220-26DF-4AAA-9E7E-C04A57FAE9F0}"/>
              </a:ext>
            </a:extLst>
          </p:cNvPr>
          <p:cNvCxnSpPr/>
          <p:nvPr/>
        </p:nvCxnSpPr>
        <p:spPr>
          <a:xfrm>
            <a:off x="2375866" y="776424"/>
            <a:ext cx="0" cy="231594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3" name="TextBox 192">
            <a:extLst>
              <a:ext uri="{FF2B5EF4-FFF2-40B4-BE49-F238E27FC236}">
                <a16:creationId xmlns:a16="http://schemas.microsoft.com/office/drawing/2014/main" id="{85AB6A61-2617-48C0-960F-07F6A40F28B1}"/>
              </a:ext>
            </a:extLst>
          </p:cNvPr>
          <p:cNvSpPr txBox="1"/>
          <p:nvPr/>
        </p:nvSpPr>
        <p:spPr>
          <a:xfrm>
            <a:off x="176781" y="36054"/>
            <a:ext cx="2047054" cy="789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UbiCreER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T2/+</a:t>
            </a:r>
          </a:p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UbiCreER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T2/+;</a:t>
            </a:r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BRAF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V600E/+</a:t>
            </a:r>
          </a:p>
          <a:p>
            <a:endParaRPr lang="en-US" sz="800" baseline="30000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" name="Rectangle 731"/>
          <p:cNvSpPr>
            <a:spLocks noChangeArrowheads="1"/>
          </p:cNvSpPr>
          <p:nvPr/>
        </p:nvSpPr>
        <p:spPr bwMode="auto">
          <a:xfrm>
            <a:off x="-39119" y="3103110"/>
            <a:ext cx="25840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800" dirty="0">
                <a:latin typeface="Arial"/>
                <a:cs typeface="Arial"/>
              </a:rPr>
              <a:t>D</a:t>
            </a: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9A618133-E346-470C-9629-A667C7A4C437}"/>
              </a:ext>
            </a:extLst>
          </p:cNvPr>
          <p:cNvSpPr txBox="1"/>
          <p:nvPr/>
        </p:nvSpPr>
        <p:spPr>
          <a:xfrm>
            <a:off x="6288327" y="3652751"/>
            <a:ext cx="7156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Induced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F825338E-F7DC-4A00-9950-215DD3BC00FF}"/>
              </a:ext>
            </a:extLst>
          </p:cNvPr>
          <p:cNvSpPr txBox="1"/>
          <p:nvPr/>
        </p:nvSpPr>
        <p:spPr>
          <a:xfrm>
            <a:off x="6291568" y="3748696"/>
            <a:ext cx="91877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Uninduced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Rectangle 731">
            <a:extLst>
              <a:ext uri="{FF2B5EF4-FFF2-40B4-BE49-F238E27FC236}">
                <a16:creationId xmlns:a16="http://schemas.microsoft.com/office/drawing/2014/main" id="{E7CBD853-3A06-4CBF-863A-14B24A447E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659"/>
            <a:ext cx="25359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800" dirty="0">
                <a:latin typeface="Arial"/>
                <a:cs typeface="Arial"/>
              </a:rPr>
              <a:t>A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9F037773-1871-4BDF-8775-A6CED9F1D40A}"/>
              </a:ext>
            </a:extLst>
          </p:cNvPr>
          <p:cNvSpPr txBox="1"/>
          <p:nvPr/>
        </p:nvSpPr>
        <p:spPr>
          <a:xfrm>
            <a:off x="3402153" y="3137299"/>
            <a:ext cx="100338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UbiCreER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T2/+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DE140A3D-B835-4A5F-A152-A11CA5CC842C}"/>
              </a:ext>
            </a:extLst>
          </p:cNvPr>
          <p:cNvSpPr txBox="1"/>
          <p:nvPr/>
        </p:nvSpPr>
        <p:spPr>
          <a:xfrm>
            <a:off x="4247718" y="3129609"/>
            <a:ext cx="15715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UbiCreER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T2/+;</a:t>
            </a:r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BRAF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V600E/+</a:t>
            </a:r>
          </a:p>
        </p:txBody>
      </p:sp>
      <p:pic>
        <p:nvPicPr>
          <p:cNvPr id="90" name="Picture 89">
            <a:extLst>
              <a:ext uri="{FF2B5EF4-FFF2-40B4-BE49-F238E27FC236}">
                <a16:creationId xmlns:a16="http://schemas.microsoft.com/office/drawing/2014/main" id="{B20012AD-7840-449F-9F14-342DC20C83DC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940672" y="797997"/>
            <a:ext cx="2243544" cy="1682658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id="{9E7D58A7-E585-4C02-8DA9-9EBCE6A02828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701472" y="779289"/>
            <a:ext cx="2243543" cy="1682657"/>
          </a:xfrm>
          <a:prstGeom prst="rect">
            <a:avLst/>
          </a:prstGeom>
        </p:spPr>
      </p:pic>
      <p:sp>
        <p:nvSpPr>
          <p:cNvPr id="97" name="Rectangle 731">
            <a:extLst>
              <a:ext uri="{FF2B5EF4-FFF2-40B4-BE49-F238E27FC236}">
                <a16:creationId xmlns:a16="http://schemas.microsoft.com/office/drawing/2014/main" id="{53A9A8C5-B3CE-4F5D-B752-78FDDD4BE4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0249" y="106008"/>
            <a:ext cx="25840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800" dirty="0">
                <a:latin typeface="Arial"/>
                <a:cs typeface="Arial"/>
              </a:rPr>
              <a:t>C</a:t>
            </a:r>
          </a:p>
        </p:txBody>
      </p:sp>
      <p:cxnSp>
        <p:nvCxnSpPr>
          <p:cNvPr id="109" name="Straight Arrow Connector 108">
            <a:extLst>
              <a:ext uri="{FF2B5EF4-FFF2-40B4-BE49-F238E27FC236}">
                <a16:creationId xmlns:a16="http://schemas.microsoft.com/office/drawing/2014/main" id="{43DC1B4E-EF18-4E39-9FDB-12571DB6915B}"/>
              </a:ext>
            </a:extLst>
          </p:cNvPr>
          <p:cNvCxnSpPr>
            <a:cxnSpLocks/>
          </p:cNvCxnSpPr>
          <p:nvPr/>
        </p:nvCxnSpPr>
        <p:spPr>
          <a:xfrm flipH="1">
            <a:off x="6043852" y="1229356"/>
            <a:ext cx="392698" cy="86731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10" name="TextBox 109">
            <a:extLst>
              <a:ext uri="{FF2B5EF4-FFF2-40B4-BE49-F238E27FC236}">
                <a16:creationId xmlns:a16="http://schemas.microsoft.com/office/drawing/2014/main" id="{91642258-1E64-4845-B0C3-542E44E3B06A}"/>
              </a:ext>
            </a:extLst>
          </p:cNvPr>
          <p:cNvSpPr txBox="1"/>
          <p:nvPr/>
        </p:nvSpPr>
        <p:spPr>
          <a:xfrm>
            <a:off x="3664480" y="280961"/>
            <a:ext cx="9354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UbiCreER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T2/+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6285F14E-17B8-4B89-991A-993DD3B0C800}"/>
              </a:ext>
            </a:extLst>
          </p:cNvPr>
          <p:cNvSpPr txBox="1"/>
          <p:nvPr/>
        </p:nvSpPr>
        <p:spPr>
          <a:xfrm>
            <a:off x="5196828" y="291118"/>
            <a:ext cx="1442159" cy="297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UbiCreER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T2/+;</a:t>
            </a:r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BRAF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V600E/+</a:t>
            </a:r>
          </a:p>
          <a:p>
            <a:endParaRPr lang="en-US" sz="800" baseline="30000" dirty="0"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381E195F-201F-4386-9A27-AF3B6F5AEAED}"/>
              </a:ext>
            </a:extLst>
          </p:cNvPr>
          <p:cNvSpPr txBox="1"/>
          <p:nvPr/>
        </p:nvSpPr>
        <p:spPr>
          <a:xfrm>
            <a:off x="5814408" y="3669171"/>
            <a:ext cx="980172" cy="297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BRAF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V600E  </a:t>
            </a:r>
          </a:p>
          <a:p>
            <a:endParaRPr lang="en-US" sz="800" baseline="30000" dirty="0"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3F1FDCB3-38BB-4CA7-84F0-C1BE7A3CB86A}"/>
              </a:ext>
            </a:extLst>
          </p:cNvPr>
          <p:cNvSpPr txBox="1"/>
          <p:nvPr/>
        </p:nvSpPr>
        <p:spPr>
          <a:xfrm>
            <a:off x="5814408" y="3752744"/>
            <a:ext cx="980172" cy="297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BRAF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V600E  </a:t>
            </a:r>
          </a:p>
          <a:p>
            <a:endParaRPr lang="en-US" sz="800" baseline="30000" dirty="0"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7B547FF8-126D-463B-A620-E81EE23C64EA}"/>
              </a:ext>
            </a:extLst>
          </p:cNvPr>
          <p:cNvSpPr txBox="1"/>
          <p:nvPr/>
        </p:nvSpPr>
        <p:spPr>
          <a:xfrm>
            <a:off x="5814403" y="4018658"/>
            <a:ext cx="581583" cy="297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BRAF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WT</a:t>
            </a:r>
          </a:p>
          <a:p>
            <a:endParaRPr lang="en-US" sz="800" baseline="30000" dirty="0"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graphicFrame>
        <p:nvGraphicFramePr>
          <p:cNvPr id="85" name="Chart 84">
            <a:extLst>
              <a:ext uri="{FF2B5EF4-FFF2-40B4-BE49-F238E27FC236}">
                <a16:creationId xmlns:a16="http://schemas.microsoft.com/office/drawing/2014/main" id="{7E44FF65-7CED-47CA-A16D-15098459D3C4}"/>
              </a:ext>
            </a:extLst>
          </p:cNvPr>
          <p:cNvGraphicFramePr>
            <a:graphicFrameLocks/>
          </p:cNvGraphicFramePr>
          <p:nvPr/>
        </p:nvGraphicFramePr>
        <p:xfrm>
          <a:off x="382506" y="1409913"/>
          <a:ext cx="2520388" cy="17987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18" name="Rectangle 731">
            <a:extLst>
              <a:ext uri="{FF2B5EF4-FFF2-40B4-BE49-F238E27FC236}">
                <a16:creationId xmlns:a16="http://schemas.microsoft.com/office/drawing/2014/main" id="{AD9CB943-3F4F-442D-ABDD-0F92F9B1E3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1561" y="1380953"/>
            <a:ext cx="25359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800" dirty="0">
                <a:latin typeface="Arial"/>
                <a:cs typeface="Arial"/>
              </a:rPr>
              <a:t>B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AF6B0C84-2F13-46EB-B4C4-430857E8D40D}"/>
              </a:ext>
            </a:extLst>
          </p:cNvPr>
          <p:cNvSpPr txBox="1"/>
          <p:nvPr/>
        </p:nvSpPr>
        <p:spPr>
          <a:xfrm>
            <a:off x="1646218" y="2859828"/>
            <a:ext cx="4187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n=15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CC547096-9C5B-4CFE-80F1-86C8FAF58AC2}"/>
              </a:ext>
            </a:extLst>
          </p:cNvPr>
          <p:cNvSpPr txBox="1"/>
          <p:nvPr/>
        </p:nvSpPr>
        <p:spPr>
          <a:xfrm>
            <a:off x="933560" y="2852953"/>
            <a:ext cx="4187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n=10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6AF0CBA0-B3B0-4662-84DF-2BD7A49D5EC9}"/>
              </a:ext>
            </a:extLst>
          </p:cNvPr>
          <p:cNvSpPr txBox="1"/>
          <p:nvPr/>
        </p:nvSpPr>
        <p:spPr>
          <a:xfrm>
            <a:off x="1990765" y="1716585"/>
            <a:ext cx="8876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P=0.00027</a:t>
            </a:r>
          </a:p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***</a:t>
            </a:r>
          </a:p>
        </p:txBody>
      </p:sp>
      <p:cxnSp>
        <p:nvCxnSpPr>
          <p:cNvPr id="123" name="Straight Arrow Connector 122">
            <a:extLst>
              <a:ext uri="{FF2B5EF4-FFF2-40B4-BE49-F238E27FC236}">
                <a16:creationId xmlns:a16="http://schemas.microsoft.com/office/drawing/2014/main" id="{CAD19A72-51C9-4E6D-9FA9-CB7060A65C92}"/>
              </a:ext>
            </a:extLst>
          </p:cNvPr>
          <p:cNvCxnSpPr>
            <a:cxnSpLocks/>
          </p:cNvCxnSpPr>
          <p:nvPr/>
        </p:nvCxnSpPr>
        <p:spPr>
          <a:xfrm flipV="1">
            <a:off x="1621721" y="1050058"/>
            <a:ext cx="0" cy="18857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Arrow Connector 123">
            <a:extLst>
              <a:ext uri="{FF2B5EF4-FFF2-40B4-BE49-F238E27FC236}">
                <a16:creationId xmlns:a16="http://schemas.microsoft.com/office/drawing/2014/main" id="{36250EE7-26EF-4791-8559-1463072A989D}"/>
              </a:ext>
            </a:extLst>
          </p:cNvPr>
          <p:cNvCxnSpPr>
            <a:cxnSpLocks/>
          </p:cNvCxnSpPr>
          <p:nvPr/>
        </p:nvCxnSpPr>
        <p:spPr>
          <a:xfrm flipV="1">
            <a:off x="2016865" y="1050059"/>
            <a:ext cx="0" cy="18857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>
            <a:extLst>
              <a:ext uri="{FF2B5EF4-FFF2-40B4-BE49-F238E27FC236}">
                <a16:creationId xmlns:a16="http://schemas.microsoft.com/office/drawing/2014/main" id="{0BA3BA02-DA26-4355-B11E-44CF82D40350}"/>
              </a:ext>
            </a:extLst>
          </p:cNvPr>
          <p:cNvCxnSpPr/>
          <p:nvPr/>
        </p:nvCxnSpPr>
        <p:spPr>
          <a:xfrm>
            <a:off x="2765065" y="771449"/>
            <a:ext cx="0" cy="231594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Chord 130">
            <a:extLst>
              <a:ext uri="{FF2B5EF4-FFF2-40B4-BE49-F238E27FC236}">
                <a16:creationId xmlns:a16="http://schemas.microsoft.com/office/drawing/2014/main" id="{0EBF8E26-ED61-4FA4-B477-A5B9EBA80F42}"/>
              </a:ext>
            </a:extLst>
          </p:cNvPr>
          <p:cNvSpPr/>
          <p:nvPr/>
        </p:nvSpPr>
        <p:spPr>
          <a:xfrm rot="6094832">
            <a:off x="322222" y="688784"/>
            <a:ext cx="487674" cy="420082"/>
          </a:xfrm>
          <a:prstGeom prst="chord">
            <a:avLst>
              <a:gd name="adj1" fmla="val 3985879"/>
              <a:gd name="adj2" fmla="val 16200000"/>
            </a:avLst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80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3CB3E846-3ACA-4A59-86BA-5E5D0A10D9CA}"/>
              </a:ext>
            </a:extLst>
          </p:cNvPr>
          <p:cNvSpPr/>
          <p:nvPr/>
        </p:nvSpPr>
        <p:spPr>
          <a:xfrm>
            <a:off x="406105" y="832695"/>
            <a:ext cx="45719" cy="45719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800"/>
          </a:p>
        </p:txBody>
      </p:sp>
      <p:sp>
        <p:nvSpPr>
          <p:cNvPr id="4" name="Flowchart: Sequential Access Storage 3">
            <a:extLst>
              <a:ext uri="{FF2B5EF4-FFF2-40B4-BE49-F238E27FC236}">
                <a16:creationId xmlns:a16="http://schemas.microsoft.com/office/drawing/2014/main" id="{629380DA-F849-4873-9733-CE97EA794C7A}"/>
              </a:ext>
            </a:extLst>
          </p:cNvPr>
          <p:cNvSpPr/>
          <p:nvPr/>
        </p:nvSpPr>
        <p:spPr>
          <a:xfrm>
            <a:off x="350557" y="676383"/>
            <a:ext cx="89097" cy="98222"/>
          </a:xfrm>
          <a:prstGeom prst="flowChartMagneticTap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80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FD6305D-2580-4BAB-BE9B-6F1490C44EF1}"/>
              </a:ext>
            </a:extLst>
          </p:cNvPr>
          <p:cNvCxnSpPr>
            <a:cxnSpLocks/>
          </p:cNvCxnSpPr>
          <p:nvPr/>
        </p:nvCxnSpPr>
        <p:spPr>
          <a:xfrm flipV="1">
            <a:off x="296773" y="915314"/>
            <a:ext cx="71148" cy="2928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B6545C37-090D-42ED-B5C7-1A78023F0437}"/>
              </a:ext>
            </a:extLst>
          </p:cNvPr>
          <p:cNvCxnSpPr>
            <a:cxnSpLocks/>
          </p:cNvCxnSpPr>
          <p:nvPr/>
        </p:nvCxnSpPr>
        <p:spPr>
          <a:xfrm>
            <a:off x="326540" y="898056"/>
            <a:ext cx="39431" cy="1764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1C206277-F89C-4FAB-AB45-F90E298DACC4}"/>
              </a:ext>
            </a:extLst>
          </p:cNvPr>
          <p:cNvCxnSpPr>
            <a:cxnSpLocks/>
          </p:cNvCxnSpPr>
          <p:nvPr/>
        </p:nvCxnSpPr>
        <p:spPr>
          <a:xfrm>
            <a:off x="291428" y="913362"/>
            <a:ext cx="67529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3D33928B-068D-4DEE-A20D-729BE7EEF490}"/>
              </a:ext>
            </a:extLst>
          </p:cNvPr>
          <p:cNvCxnSpPr>
            <a:cxnSpLocks/>
          </p:cNvCxnSpPr>
          <p:nvPr/>
        </p:nvCxnSpPr>
        <p:spPr>
          <a:xfrm>
            <a:off x="296773" y="888345"/>
            <a:ext cx="59533" cy="1872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9" name="Straight Connector 138">
            <a:extLst>
              <a:ext uri="{FF2B5EF4-FFF2-40B4-BE49-F238E27FC236}">
                <a16:creationId xmlns:a16="http://schemas.microsoft.com/office/drawing/2014/main" id="{CE7B7DC6-32EE-4EB0-AB30-2355F851F4B8}"/>
              </a:ext>
            </a:extLst>
          </p:cNvPr>
          <p:cNvCxnSpPr/>
          <p:nvPr/>
        </p:nvCxnSpPr>
        <p:spPr>
          <a:xfrm>
            <a:off x="3432197" y="3292078"/>
            <a:ext cx="65515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144">
            <a:extLst>
              <a:ext uri="{FF2B5EF4-FFF2-40B4-BE49-F238E27FC236}">
                <a16:creationId xmlns:a16="http://schemas.microsoft.com/office/drawing/2014/main" id="{0633A476-0822-47C4-A003-30E186F92EB2}"/>
              </a:ext>
            </a:extLst>
          </p:cNvPr>
          <p:cNvCxnSpPr>
            <a:cxnSpLocks/>
          </p:cNvCxnSpPr>
          <p:nvPr/>
        </p:nvCxnSpPr>
        <p:spPr>
          <a:xfrm>
            <a:off x="4135477" y="3291342"/>
            <a:ext cx="15623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Arrow Connector 153">
            <a:extLst>
              <a:ext uri="{FF2B5EF4-FFF2-40B4-BE49-F238E27FC236}">
                <a16:creationId xmlns:a16="http://schemas.microsoft.com/office/drawing/2014/main" id="{1C177C13-9F5B-4E33-9D73-EE4C20A7EDA3}"/>
              </a:ext>
            </a:extLst>
          </p:cNvPr>
          <p:cNvCxnSpPr/>
          <p:nvPr/>
        </p:nvCxnSpPr>
        <p:spPr>
          <a:xfrm flipH="1">
            <a:off x="5775225" y="3790914"/>
            <a:ext cx="122513" cy="0"/>
          </a:xfrm>
          <a:prstGeom prst="straightConnector1">
            <a:avLst/>
          </a:prstGeom>
          <a:ln w="3175">
            <a:solidFill>
              <a:schemeClr val="tx1"/>
            </a:solidFill>
            <a:round/>
            <a:headEnd type="none" w="med" len="med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1BEC1A05-DEE9-4FE6-88D5-6B5E6CC5A09D}"/>
              </a:ext>
            </a:extLst>
          </p:cNvPr>
          <p:cNvSpPr txBox="1"/>
          <p:nvPr/>
        </p:nvSpPr>
        <p:spPr>
          <a:xfrm>
            <a:off x="1128981" y="3459855"/>
            <a:ext cx="62026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li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sb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t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sk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D9E6939F-0759-4EB6-AD56-BE134673334F}"/>
              </a:ext>
            </a:extLst>
          </p:cNvPr>
          <p:cNvSpPr txBox="1"/>
          <p:nvPr/>
        </p:nvSpPr>
        <p:spPr>
          <a:xfrm>
            <a:off x="1650972" y="3466793"/>
            <a:ext cx="7156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br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li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sb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t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sk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DF56C1D6-9888-4D84-9602-07909601E469}"/>
              </a:ext>
            </a:extLst>
          </p:cNvPr>
          <p:cNvSpPr txBox="1"/>
          <p:nvPr/>
        </p:nvSpPr>
        <p:spPr>
          <a:xfrm>
            <a:off x="4451613" y="3466283"/>
            <a:ext cx="14461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lu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lb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pa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sp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lu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lb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pa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sp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3C5AA966-1544-4245-B4A9-C0AC4FE16BA9}"/>
              </a:ext>
            </a:extLst>
          </p:cNvPr>
          <p:cNvSpPr txBox="1"/>
          <p:nvPr/>
        </p:nvSpPr>
        <p:spPr>
          <a:xfrm>
            <a:off x="2234638" y="3465444"/>
            <a:ext cx="7156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br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li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sb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t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sk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3CA37146-9AF8-414A-94F6-05D93BC9D486}"/>
              </a:ext>
            </a:extLst>
          </p:cNvPr>
          <p:cNvSpPr txBox="1"/>
          <p:nvPr/>
        </p:nvSpPr>
        <p:spPr>
          <a:xfrm>
            <a:off x="2798067" y="3468423"/>
            <a:ext cx="7156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br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li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sb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t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sk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0" name="Straight Connector 159">
            <a:extLst>
              <a:ext uri="{FF2B5EF4-FFF2-40B4-BE49-F238E27FC236}">
                <a16:creationId xmlns:a16="http://schemas.microsoft.com/office/drawing/2014/main" id="{A68E1F5A-73AA-46F1-94A4-19B0F16DEB00}"/>
              </a:ext>
            </a:extLst>
          </p:cNvPr>
          <p:cNvCxnSpPr>
            <a:cxnSpLocks/>
          </p:cNvCxnSpPr>
          <p:nvPr/>
        </p:nvCxnSpPr>
        <p:spPr>
          <a:xfrm>
            <a:off x="727622" y="3491907"/>
            <a:ext cx="35476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Connector 160">
            <a:extLst>
              <a:ext uri="{FF2B5EF4-FFF2-40B4-BE49-F238E27FC236}">
                <a16:creationId xmlns:a16="http://schemas.microsoft.com/office/drawing/2014/main" id="{96D7E558-122E-4BBF-BB65-67078DE0979D}"/>
              </a:ext>
            </a:extLst>
          </p:cNvPr>
          <p:cNvCxnSpPr>
            <a:cxnSpLocks/>
          </p:cNvCxnSpPr>
          <p:nvPr/>
        </p:nvCxnSpPr>
        <p:spPr>
          <a:xfrm>
            <a:off x="1219820" y="3491907"/>
            <a:ext cx="35476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Straight Connector 161">
            <a:extLst>
              <a:ext uri="{FF2B5EF4-FFF2-40B4-BE49-F238E27FC236}">
                <a16:creationId xmlns:a16="http://schemas.microsoft.com/office/drawing/2014/main" id="{51C7F18B-D067-47E2-8022-8BDD7EC997E7}"/>
              </a:ext>
            </a:extLst>
          </p:cNvPr>
          <p:cNvCxnSpPr>
            <a:cxnSpLocks/>
          </p:cNvCxnSpPr>
          <p:nvPr/>
        </p:nvCxnSpPr>
        <p:spPr>
          <a:xfrm>
            <a:off x="1739785" y="3501112"/>
            <a:ext cx="4821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>
            <a:extLst>
              <a:ext uri="{FF2B5EF4-FFF2-40B4-BE49-F238E27FC236}">
                <a16:creationId xmlns:a16="http://schemas.microsoft.com/office/drawing/2014/main" id="{0DB4E085-216A-48D6-9F90-478E284BB81C}"/>
              </a:ext>
            </a:extLst>
          </p:cNvPr>
          <p:cNvCxnSpPr>
            <a:cxnSpLocks/>
          </p:cNvCxnSpPr>
          <p:nvPr/>
        </p:nvCxnSpPr>
        <p:spPr>
          <a:xfrm>
            <a:off x="2321879" y="3501112"/>
            <a:ext cx="4821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Straight Connector 165">
            <a:extLst>
              <a:ext uri="{FF2B5EF4-FFF2-40B4-BE49-F238E27FC236}">
                <a16:creationId xmlns:a16="http://schemas.microsoft.com/office/drawing/2014/main" id="{C082E4B8-915E-4429-80D6-D4B818BF35B6}"/>
              </a:ext>
            </a:extLst>
          </p:cNvPr>
          <p:cNvCxnSpPr>
            <a:cxnSpLocks/>
          </p:cNvCxnSpPr>
          <p:nvPr/>
        </p:nvCxnSpPr>
        <p:spPr>
          <a:xfrm>
            <a:off x="2873611" y="3501112"/>
            <a:ext cx="4821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Connector 166">
            <a:extLst>
              <a:ext uri="{FF2B5EF4-FFF2-40B4-BE49-F238E27FC236}">
                <a16:creationId xmlns:a16="http://schemas.microsoft.com/office/drawing/2014/main" id="{E71FA27B-82C3-43F4-8FFF-E0D9051AE038}"/>
              </a:ext>
            </a:extLst>
          </p:cNvPr>
          <p:cNvCxnSpPr>
            <a:cxnSpLocks/>
          </p:cNvCxnSpPr>
          <p:nvPr/>
        </p:nvCxnSpPr>
        <p:spPr>
          <a:xfrm>
            <a:off x="3509154" y="3504180"/>
            <a:ext cx="4821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Straight Connector 167">
            <a:extLst>
              <a:ext uri="{FF2B5EF4-FFF2-40B4-BE49-F238E27FC236}">
                <a16:creationId xmlns:a16="http://schemas.microsoft.com/office/drawing/2014/main" id="{B2DD687D-BB5E-4865-BD14-301D41441E89}"/>
              </a:ext>
            </a:extLst>
          </p:cNvPr>
          <p:cNvCxnSpPr>
            <a:cxnSpLocks/>
          </p:cNvCxnSpPr>
          <p:nvPr/>
        </p:nvCxnSpPr>
        <p:spPr>
          <a:xfrm>
            <a:off x="4087353" y="3511449"/>
            <a:ext cx="4821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Straight Connector 168">
            <a:extLst>
              <a:ext uri="{FF2B5EF4-FFF2-40B4-BE49-F238E27FC236}">
                <a16:creationId xmlns:a16="http://schemas.microsoft.com/office/drawing/2014/main" id="{0742D85C-C2DC-4489-8C3B-05F689967144}"/>
              </a:ext>
            </a:extLst>
          </p:cNvPr>
          <p:cNvCxnSpPr>
            <a:cxnSpLocks/>
          </p:cNvCxnSpPr>
          <p:nvPr/>
        </p:nvCxnSpPr>
        <p:spPr>
          <a:xfrm>
            <a:off x="4691287" y="3506226"/>
            <a:ext cx="4821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Straight Connector 169">
            <a:extLst>
              <a:ext uri="{FF2B5EF4-FFF2-40B4-BE49-F238E27FC236}">
                <a16:creationId xmlns:a16="http://schemas.microsoft.com/office/drawing/2014/main" id="{0D091F93-DE92-4629-BD70-7650884551BF}"/>
              </a:ext>
            </a:extLst>
          </p:cNvPr>
          <p:cNvCxnSpPr>
            <a:cxnSpLocks/>
          </p:cNvCxnSpPr>
          <p:nvPr/>
        </p:nvCxnSpPr>
        <p:spPr>
          <a:xfrm>
            <a:off x="5243259" y="3507248"/>
            <a:ext cx="4821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1" name="Chart 180">
            <a:extLst>
              <a:ext uri="{FF2B5EF4-FFF2-40B4-BE49-F238E27FC236}">
                <a16:creationId xmlns:a16="http://schemas.microsoft.com/office/drawing/2014/main" id="{5C9BEA77-DB38-4C0C-925F-E24299757A05}"/>
              </a:ext>
            </a:extLst>
          </p:cNvPr>
          <p:cNvGraphicFramePr>
            <a:graphicFrameLocks/>
          </p:cNvGraphicFramePr>
          <p:nvPr/>
        </p:nvGraphicFramePr>
        <p:xfrm>
          <a:off x="2362206" y="7460631"/>
          <a:ext cx="1794360" cy="1459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88" name="Chart 187">
            <a:extLst>
              <a:ext uri="{FF2B5EF4-FFF2-40B4-BE49-F238E27FC236}">
                <a16:creationId xmlns:a16="http://schemas.microsoft.com/office/drawing/2014/main" id="{87F584C4-59AF-4565-93E8-045C7EC9CA80}"/>
              </a:ext>
            </a:extLst>
          </p:cNvPr>
          <p:cNvGraphicFramePr>
            <a:graphicFrameLocks/>
          </p:cNvGraphicFramePr>
          <p:nvPr/>
        </p:nvGraphicFramePr>
        <p:xfrm>
          <a:off x="3850109" y="7425462"/>
          <a:ext cx="1674610" cy="1483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89" name="Chart 188">
            <a:extLst>
              <a:ext uri="{FF2B5EF4-FFF2-40B4-BE49-F238E27FC236}">
                <a16:creationId xmlns:a16="http://schemas.microsoft.com/office/drawing/2014/main" id="{5BB4BB42-4624-429C-A031-819DA3D35FF1}"/>
              </a:ext>
            </a:extLst>
          </p:cNvPr>
          <p:cNvGraphicFramePr>
            <a:graphicFrameLocks/>
          </p:cNvGraphicFramePr>
          <p:nvPr/>
        </p:nvGraphicFramePr>
        <p:xfrm>
          <a:off x="1162281" y="7500309"/>
          <a:ext cx="1708621" cy="14062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pic>
        <p:nvPicPr>
          <p:cNvPr id="191" name="Picture 190">
            <a:extLst>
              <a:ext uri="{FF2B5EF4-FFF2-40B4-BE49-F238E27FC236}">
                <a16:creationId xmlns:a16="http://schemas.microsoft.com/office/drawing/2014/main" id="{703589E4-305E-46C7-998C-B8D92AA14B9C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010" y="4979578"/>
            <a:ext cx="1150953" cy="1140226"/>
          </a:xfrm>
          <a:prstGeom prst="rect">
            <a:avLst/>
          </a:prstGeom>
          <a:ln>
            <a:noFill/>
          </a:ln>
        </p:spPr>
      </p:pic>
      <p:pic>
        <p:nvPicPr>
          <p:cNvPr id="192" name="Picture 191">
            <a:extLst>
              <a:ext uri="{FF2B5EF4-FFF2-40B4-BE49-F238E27FC236}">
                <a16:creationId xmlns:a16="http://schemas.microsoft.com/office/drawing/2014/main" id="{7ACD0903-E85E-4058-BB2B-460F89BBFD0C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010" y="6172781"/>
            <a:ext cx="1150953" cy="1140226"/>
          </a:xfrm>
          <a:prstGeom prst="rect">
            <a:avLst/>
          </a:prstGeom>
          <a:ln>
            <a:noFill/>
          </a:ln>
        </p:spPr>
      </p:pic>
      <p:pic>
        <p:nvPicPr>
          <p:cNvPr id="195" name="Picture 194">
            <a:extLst>
              <a:ext uri="{FF2B5EF4-FFF2-40B4-BE49-F238E27FC236}">
                <a16:creationId xmlns:a16="http://schemas.microsoft.com/office/drawing/2014/main" id="{E7E21C13-784C-4525-90E0-E6B62F2C660A}"/>
              </a:ext>
            </a:extLst>
          </p:cNvPr>
          <p:cNvPicPr>
            <a:picLocks noChangeAspect="1"/>
          </p:cNvPicPr>
          <p:nvPr/>
        </p:nvPicPr>
        <p:blipFill>
          <a:blip r:embed="rId16" cstate="hq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624" y="4972559"/>
            <a:ext cx="1209179" cy="1148826"/>
          </a:xfrm>
          <a:prstGeom prst="rect">
            <a:avLst/>
          </a:prstGeom>
        </p:spPr>
      </p:pic>
      <p:pic>
        <p:nvPicPr>
          <p:cNvPr id="196" name="Picture 195">
            <a:extLst>
              <a:ext uri="{FF2B5EF4-FFF2-40B4-BE49-F238E27FC236}">
                <a16:creationId xmlns:a16="http://schemas.microsoft.com/office/drawing/2014/main" id="{9BC63E7E-33C5-4101-9F3A-8DE07CA85D9F}"/>
              </a:ext>
            </a:extLst>
          </p:cNvPr>
          <p:cNvPicPr>
            <a:picLocks noChangeAspect="1"/>
          </p:cNvPicPr>
          <p:nvPr/>
        </p:nvPicPr>
        <p:blipFill>
          <a:blip r:embed="rId18" cstate="hq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7875" y="6170897"/>
            <a:ext cx="1204837" cy="1182415"/>
          </a:xfrm>
          <a:prstGeom prst="rect">
            <a:avLst/>
          </a:prstGeom>
        </p:spPr>
      </p:pic>
      <p:sp>
        <p:nvSpPr>
          <p:cNvPr id="197" name="TextBox 196">
            <a:extLst>
              <a:ext uri="{FF2B5EF4-FFF2-40B4-BE49-F238E27FC236}">
                <a16:creationId xmlns:a16="http://schemas.microsoft.com/office/drawing/2014/main" id="{387EF4F7-983F-4431-A5BA-8848F7C4AB7C}"/>
              </a:ext>
            </a:extLst>
          </p:cNvPr>
          <p:cNvSpPr txBox="1"/>
          <p:nvPr/>
        </p:nvSpPr>
        <p:spPr>
          <a:xfrm>
            <a:off x="3150974" y="7509907"/>
            <a:ext cx="4187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n=9</a:t>
            </a:r>
          </a:p>
        </p:txBody>
      </p:sp>
      <p:sp>
        <p:nvSpPr>
          <p:cNvPr id="198" name="TextBox 197">
            <a:extLst>
              <a:ext uri="{FF2B5EF4-FFF2-40B4-BE49-F238E27FC236}">
                <a16:creationId xmlns:a16="http://schemas.microsoft.com/office/drawing/2014/main" id="{A03A4EA7-5C99-4683-ABF5-7B650036B01D}"/>
              </a:ext>
            </a:extLst>
          </p:cNvPr>
          <p:cNvSpPr txBox="1"/>
          <p:nvPr/>
        </p:nvSpPr>
        <p:spPr>
          <a:xfrm>
            <a:off x="3605475" y="7599987"/>
            <a:ext cx="44438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n=7</a:t>
            </a:r>
          </a:p>
        </p:txBody>
      </p:sp>
      <p:cxnSp>
        <p:nvCxnSpPr>
          <p:cNvPr id="199" name="Straight Connector 198">
            <a:extLst>
              <a:ext uri="{FF2B5EF4-FFF2-40B4-BE49-F238E27FC236}">
                <a16:creationId xmlns:a16="http://schemas.microsoft.com/office/drawing/2014/main" id="{C69BA627-8A21-47FE-9882-9C283B6C2E5E}"/>
              </a:ext>
            </a:extLst>
          </p:cNvPr>
          <p:cNvCxnSpPr>
            <a:cxnSpLocks/>
          </p:cNvCxnSpPr>
          <p:nvPr/>
        </p:nvCxnSpPr>
        <p:spPr>
          <a:xfrm flipH="1">
            <a:off x="3248119" y="7528916"/>
            <a:ext cx="5671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0" name="TextBox 199">
            <a:extLst>
              <a:ext uri="{FF2B5EF4-FFF2-40B4-BE49-F238E27FC236}">
                <a16:creationId xmlns:a16="http://schemas.microsoft.com/office/drawing/2014/main" id="{2031BBAE-64E1-4212-A378-89E4ED2AEE81}"/>
              </a:ext>
            </a:extLst>
          </p:cNvPr>
          <p:cNvSpPr txBox="1"/>
          <p:nvPr/>
        </p:nvSpPr>
        <p:spPr>
          <a:xfrm>
            <a:off x="3189421" y="7362831"/>
            <a:ext cx="83329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P=0.88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ns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1" name="Picture 200">
            <a:extLst>
              <a:ext uri="{FF2B5EF4-FFF2-40B4-BE49-F238E27FC236}">
                <a16:creationId xmlns:a16="http://schemas.microsoft.com/office/drawing/2014/main" id="{895E65A2-A5AA-4D65-AF2E-262F3A3F3CAA}"/>
              </a:ext>
            </a:extLst>
          </p:cNvPr>
          <p:cNvPicPr>
            <a:picLocks noChangeAspect="1"/>
          </p:cNvPicPr>
          <p:nvPr/>
        </p:nvPicPr>
        <p:blipFill>
          <a:blip r:embed="rId20" cstate="hq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0838" y="4968180"/>
            <a:ext cx="1196115" cy="1148769"/>
          </a:xfrm>
          <a:prstGeom prst="rect">
            <a:avLst/>
          </a:prstGeom>
        </p:spPr>
      </p:pic>
      <p:pic>
        <p:nvPicPr>
          <p:cNvPr id="202" name="Picture 201">
            <a:extLst>
              <a:ext uri="{FF2B5EF4-FFF2-40B4-BE49-F238E27FC236}">
                <a16:creationId xmlns:a16="http://schemas.microsoft.com/office/drawing/2014/main" id="{AA9AFBC5-AF1F-4A29-9C29-F062C39A1684}"/>
              </a:ext>
            </a:extLst>
          </p:cNvPr>
          <p:cNvPicPr>
            <a:picLocks noChangeAspect="1"/>
          </p:cNvPicPr>
          <p:nvPr/>
        </p:nvPicPr>
        <p:blipFill>
          <a:blip r:embed="rId22" cstate="hq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119403" y="6175431"/>
            <a:ext cx="1196115" cy="1152926"/>
          </a:xfrm>
          <a:prstGeom prst="rect">
            <a:avLst/>
          </a:prstGeom>
        </p:spPr>
      </p:pic>
      <p:sp>
        <p:nvSpPr>
          <p:cNvPr id="203" name="TextBox 202">
            <a:extLst>
              <a:ext uri="{FF2B5EF4-FFF2-40B4-BE49-F238E27FC236}">
                <a16:creationId xmlns:a16="http://schemas.microsoft.com/office/drawing/2014/main" id="{7B51F044-955E-48F8-9334-88B2B2FAB306}"/>
              </a:ext>
            </a:extLst>
          </p:cNvPr>
          <p:cNvSpPr txBox="1"/>
          <p:nvPr/>
        </p:nvSpPr>
        <p:spPr>
          <a:xfrm>
            <a:off x="4535864" y="7540686"/>
            <a:ext cx="4007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n=7</a:t>
            </a:r>
          </a:p>
        </p:txBody>
      </p:sp>
      <p:sp>
        <p:nvSpPr>
          <p:cNvPr id="204" name="TextBox 203">
            <a:extLst>
              <a:ext uri="{FF2B5EF4-FFF2-40B4-BE49-F238E27FC236}">
                <a16:creationId xmlns:a16="http://schemas.microsoft.com/office/drawing/2014/main" id="{A990D2AF-121F-4811-8FFC-D8B1A466A2BA}"/>
              </a:ext>
            </a:extLst>
          </p:cNvPr>
          <p:cNvSpPr txBox="1"/>
          <p:nvPr/>
        </p:nvSpPr>
        <p:spPr>
          <a:xfrm>
            <a:off x="4972631" y="7635024"/>
            <a:ext cx="4253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n=6</a:t>
            </a:r>
          </a:p>
        </p:txBody>
      </p:sp>
      <p:cxnSp>
        <p:nvCxnSpPr>
          <p:cNvPr id="205" name="Straight Connector 204">
            <a:extLst>
              <a:ext uri="{FF2B5EF4-FFF2-40B4-BE49-F238E27FC236}">
                <a16:creationId xmlns:a16="http://schemas.microsoft.com/office/drawing/2014/main" id="{01C88493-5B3C-4F9E-BE7B-139C01701447}"/>
              </a:ext>
            </a:extLst>
          </p:cNvPr>
          <p:cNvCxnSpPr>
            <a:cxnSpLocks/>
          </p:cNvCxnSpPr>
          <p:nvPr/>
        </p:nvCxnSpPr>
        <p:spPr>
          <a:xfrm flipH="1">
            <a:off x="6737683" y="7330379"/>
            <a:ext cx="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" name="TextBox 205">
            <a:extLst>
              <a:ext uri="{FF2B5EF4-FFF2-40B4-BE49-F238E27FC236}">
                <a16:creationId xmlns:a16="http://schemas.microsoft.com/office/drawing/2014/main" id="{F0628433-1F1A-40AC-9A41-B74B75BEF994}"/>
              </a:ext>
            </a:extLst>
          </p:cNvPr>
          <p:cNvSpPr txBox="1"/>
          <p:nvPr/>
        </p:nvSpPr>
        <p:spPr>
          <a:xfrm>
            <a:off x="4556382" y="7397960"/>
            <a:ext cx="80822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P=0.74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ns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7" name="Straight Connector 206">
            <a:extLst>
              <a:ext uri="{FF2B5EF4-FFF2-40B4-BE49-F238E27FC236}">
                <a16:creationId xmlns:a16="http://schemas.microsoft.com/office/drawing/2014/main" id="{61CC9A7B-7CE1-4C53-86F5-EA8DD4BA9C4B}"/>
              </a:ext>
            </a:extLst>
          </p:cNvPr>
          <p:cNvCxnSpPr>
            <a:cxnSpLocks/>
          </p:cNvCxnSpPr>
          <p:nvPr/>
        </p:nvCxnSpPr>
        <p:spPr>
          <a:xfrm>
            <a:off x="4659073" y="7568045"/>
            <a:ext cx="50534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8" name="TextBox 207">
            <a:extLst>
              <a:ext uri="{FF2B5EF4-FFF2-40B4-BE49-F238E27FC236}">
                <a16:creationId xmlns:a16="http://schemas.microsoft.com/office/drawing/2014/main" id="{CC6B181E-1105-46A4-A830-96DA8CB4BCA6}"/>
              </a:ext>
            </a:extLst>
          </p:cNvPr>
          <p:cNvSpPr txBox="1"/>
          <p:nvPr/>
        </p:nvSpPr>
        <p:spPr>
          <a:xfrm>
            <a:off x="1812757" y="7369601"/>
            <a:ext cx="91180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P=0.00012***</a:t>
            </a:r>
          </a:p>
        </p:txBody>
      </p:sp>
      <p:sp>
        <p:nvSpPr>
          <p:cNvPr id="209" name="TextBox 208">
            <a:extLst>
              <a:ext uri="{FF2B5EF4-FFF2-40B4-BE49-F238E27FC236}">
                <a16:creationId xmlns:a16="http://schemas.microsoft.com/office/drawing/2014/main" id="{A930506C-E5D7-4524-89A4-390C1DD84228}"/>
              </a:ext>
            </a:extLst>
          </p:cNvPr>
          <p:cNvSpPr txBox="1"/>
          <p:nvPr/>
        </p:nvSpPr>
        <p:spPr>
          <a:xfrm>
            <a:off x="1805566" y="8345487"/>
            <a:ext cx="4187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n=9</a:t>
            </a: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8F9A2EB7-6904-45EB-AFCA-95ACDAE4EECD}"/>
              </a:ext>
            </a:extLst>
          </p:cNvPr>
          <p:cNvSpPr txBox="1"/>
          <p:nvPr/>
        </p:nvSpPr>
        <p:spPr>
          <a:xfrm>
            <a:off x="2304418" y="7586189"/>
            <a:ext cx="44438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n=7</a:t>
            </a:r>
          </a:p>
        </p:txBody>
      </p:sp>
      <p:cxnSp>
        <p:nvCxnSpPr>
          <p:cNvPr id="211" name="Straight Connector 210">
            <a:extLst>
              <a:ext uri="{FF2B5EF4-FFF2-40B4-BE49-F238E27FC236}">
                <a16:creationId xmlns:a16="http://schemas.microsoft.com/office/drawing/2014/main" id="{78C18127-EC69-42C1-8C4F-41B4F511C4BE}"/>
              </a:ext>
            </a:extLst>
          </p:cNvPr>
          <p:cNvCxnSpPr>
            <a:cxnSpLocks/>
          </p:cNvCxnSpPr>
          <p:nvPr/>
        </p:nvCxnSpPr>
        <p:spPr>
          <a:xfrm flipH="1">
            <a:off x="1794685" y="7532947"/>
            <a:ext cx="7417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2" name="Picture 211">
            <a:extLst>
              <a:ext uri="{FF2B5EF4-FFF2-40B4-BE49-F238E27FC236}">
                <a16:creationId xmlns:a16="http://schemas.microsoft.com/office/drawing/2014/main" id="{F8477304-FD1E-40B3-83A7-819B876F40A2}"/>
              </a:ext>
            </a:extLst>
          </p:cNvPr>
          <p:cNvPicPr>
            <a:picLocks noChangeAspect="1"/>
          </p:cNvPicPr>
          <p:nvPr/>
        </p:nvPicPr>
        <p:blipFill>
          <a:blip r:embed="rId24" cstate="hq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3245" y="4970351"/>
            <a:ext cx="1150979" cy="1148769"/>
          </a:xfrm>
          <a:prstGeom prst="rect">
            <a:avLst/>
          </a:prstGeom>
        </p:spPr>
      </p:pic>
      <p:pic>
        <p:nvPicPr>
          <p:cNvPr id="213" name="Picture 212">
            <a:extLst>
              <a:ext uri="{FF2B5EF4-FFF2-40B4-BE49-F238E27FC236}">
                <a16:creationId xmlns:a16="http://schemas.microsoft.com/office/drawing/2014/main" id="{82FC7C40-46C3-4466-9291-E9A1BE90FD74}"/>
              </a:ext>
            </a:extLst>
          </p:cNvPr>
          <p:cNvPicPr>
            <a:picLocks noChangeAspect="1"/>
          </p:cNvPicPr>
          <p:nvPr/>
        </p:nvPicPr>
        <p:blipFill>
          <a:blip r:embed="rId26" cstate="hqprint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4233" y="6183487"/>
            <a:ext cx="1163813" cy="1164689"/>
          </a:xfrm>
          <a:prstGeom prst="rect">
            <a:avLst/>
          </a:prstGeom>
        </p:spPr>
      </p:pic>
      <p:pic>
        <p:nvPicPr>
          <p:cNvPr id="214" name="Picture 213">
            <a:extLst>
              <a:ext uri="{FF2B5EF4-FFF2-40B4-BE49-F238E27FC236}">
                <a16:creationId xmlns:a16="http://schemas.microsoft.com/office/drawing/2014/main" id="{5FFF08F5-D411-46F2-B574-42FE89736372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7626" y="6169291"/>
            <a:ext cx="1212441" cy="1143716"/>
          </a:xfrm>
          <a:prstGeom prst="rect">
            <a:avLst/>
          </a:prstGeom>
        </p:spPr>
      </p:pic>
      <p:pic>
        <p:nvPicPr>
          <p:cNvPr id="215" name="Picture 214">
            <a:extLst>
              <a:ext uri="{FF2B5EF4-FFF2-40B4-BE49-F238E27FC236}">
                <a16:creationId xmlns:a16="http://schemas.microsoft.com/office/drawing/2014/main" id="{BE2DCE8E-6942-4CF9-A549-6ECFD8409393}"/>
              </a:ext>
            </a:extLst>
          </p:cNvPr>
          <p:cNvPicPr>
            <a:picLocks noChangeAspect="1"/>
          </p:cNvPicPr>
          <p:nvPr/>
        </p:nvPicPr>
        <p:blipFill>
          <a:blip r:embed="rId30" cstate="print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5427626" y="4974935"/>
            <a:ext cx="1196115" cy="1149405"/>
          </a:xfrm>
          <a:prstGeom prst="rect">
            <a:avLst/>
          </a:prstGeom>
        </p:spPr>
      </p:pic>
      <p:sp>
        <p:nvSpPr>
          <p:cNvPr id="216" name="TextBox 215">
            <a:extLst>
              <a:ext uri="{FF2B5EF4-FFF2-40B4-BE49-F238E27FC236}">
                <a16:creationId xmlns:a16="http://schemas.microsoft.com/office/drawing/2014/main" id="{8F43A183-7F3C-44C2-A584-63E2F5B5FB80}"/>
              </a:ext>
            </a:extLst>
          </p:cNvPr>
          <p:cNvSpPr txBox="1"/>
          <p:nvPr/>
        </p:nvSpPr>
        <p:spPr>
          <a:xfrm>
            <a:off x="658105" y="4783201"/>
            <a:ext cx="77533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H&amp;E</a:t>
            </a:r>
          </a:p>
        </p:txBody>
      </p:sp>
      <p:sp>
        <p:nvSpPr>
          <p:cNvPr id="217" name="TextBox 216">
            <a:extLst>
              <a:ext uri="{FF2B5EF4-FFF2-40B4-BE49-F238E27FC236}">
                <a16:creationId xmlns:a16="http://schemas.microsoft.com/office/drawing/2014/main" id="{47A87A58-D370-4607-87C0-719D5DEF5DC8}"/>
              </a:ext>
            </a:extLst>
          </p:cNvPr>
          <p:cNvSpPr txBox="1"/>
          <p:nvPr/>
        </p:nvSpPr>
        <p:spPr>
          <a:xfrm>
            <a:off x="1830282" y="4783201"/>
            <a:ext cx="77533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PPERK</a:t>
            </a:r>
          </a:p>
        </p:txBody>
      </p:sp>
      <p:sp>
        <p:nvSpPr>
          <p:cNvPr id="218" name="TextBox 217">
            <a:extLst>
              <a:ext uri="{FF2B5EF4-FFF2-40B4-BE49-F238E27FC236}">
                <a16:creationId xmlns:a16="http://schemas.microsoft.com/office/drawing/2014/main" id="{5F13F92E-A410-4517-AC42-252A16C352C3}"/>
              </a:ext>
            </a:extLst>
          </p:cNvPr>
          <p:cNvSpPr txBox="1"/>
          <p:nvPr/>
        </p:nvSpPr>
        <p:spPr>
          <a:xfrm>
            <a:off x="3159173" y="4786440"/>
            <a:ext cx="77533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CC3</a:t>
            </a:r>
          </a:p>
        </p:txBody>
      </p:sp>
      <p:sp>
        <p:nvSpPr>
          <p:cNvPr id="220" name="TextBox 219">
            <a:extLst>
              <a:ext uri="{FF2B5EF4-FFF2-40B4-BE49-F238E27FC236}">
                <a16:creationId xmlns:a16="http://schemas.microsoft.com/office/drawing/2014/main" id="{29FF398B-56E0-4516-B3C6-29877247FBAC}"/>
              </a:ext>
            </a:extLst>
          </p:cNvPr>
          <p:cNvSpPr txBox="1"/>
          <p:nvPr/>
        </p:nvSpPr>
        <p:spPr>
          <a:xfrm>
            <a:off x="5706489" y="4753126"/>
            <a:ext cx="8601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γ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H2AX</a:t>
            </a:r>
          </a:p>
        </p:txBody>
      </p:sp>
      <p:cxnSp>
        <p:nvCxnSpPr>
          <p:cNvPr id="221" name="Straight Connector 220">
            <a:extLst>
              <a:ext uri="{FF2B5EF4-FFF2-40B4-BE49-F238E27FC236}">
                <a16:creationId xmlns:a16="http://schemas.microsoft.com/office/drawing/2014/main" id="{56EFF1D7-BDD1-4DF6-B6D5-E335D3A15B31}"/>
              </a:ext>
            </a:extLst>
          </p:cNvPr>
          <p:cNvCxnSpPr>
            <a:cxnSpLocks/>
          </p:cNvCxnSpPr>
          <p:nvPr/>
        </p:nvCxnSpPr>
        <p:spPr>
          <a:xfrm flipH="1">
            <a:off x="224138" y="4600339"/>
            <a:ext cx="64020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2" name="TextBox 221">
            <a:extLst>
              <a:ext uri="{FF2B5EF4-FFF2-40B4-BE49-F238E27FC236}">
                <a16:creationId xmlns:a16="http://schemas.microsoft.com/office/drawing/2014/main" id="{8BC1B91B-6009-41BE-92D2-2E1CD539A67A}"/>
              </a:ext>
            </a:extLst>
          </p:cNvPr>
          <p:cNvSpPr txBox="1"/>
          <p:nvPr/>
        </p:nvSpPr>
        <p:spPr>
          <a:xfrm>
            <a:off x="2971392" y="4368759"/>
            <a:ext cx="77533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THYROIDS</a:t>
            </a:r>
          </a:p>
        </p:txBody>
      </p:sp>
      <p:cxnSp>
        <p:nvCxnSpPr>
          <p:cNvPr id="223" name="Straight Arrow Connector 222">
            <a:extLst>
              <a:ext uri="{FF2B5EF4-FFF2-40B4-BE49-F238E27FC236}">
                <a16:creationId xmlns:a16="http://schemas.microsoft.com/office/drawing/2014/main" id="{101ACEF8-B6AE-4420-A264-BEECAB4BF686}"/>
              </a:ext>
            </a:extLst>
          </p:cNvPr>
          <p:cNvCxnSpPr/>
          <p:nvPr/>
        </p:nvCxnSpPr>
        <p:spPr>
          <a:xfrm flipH="1" flipV="1">
            <a:off x="1630721" y="6577749"/>
            <a:ext cx="143301" cy="40943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Straight Arrow Connector 223">
            <a:extLst>
              <a:ext uri="{FF2B5EF4-FFF2-40B4-BE49-F238E27FC236}">
                <a16:creationId xmlns:a16="http://schemas.microsoft.com/office/drawing/2014/main" id="{5D896EBF-31D1-42C4-AFE3-4C8A0C736206}"/>
              </a:ext>
            </a:extLst>
          </p:cNvPr>
          <p:cNvCxnSpPr/>
          <p:nvPr/>
        </p:nvCxnSpPr>
        <p:spPr>
          <a:xfrm flipH="1" flipV="1">
            <a:off x="2181315" y="6627356"/>
            <a:ext cx="143301" cy="40943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Straight Arrow Connector 224">
            <a:extLst>
              <a:ext uri="{FF2B5EF4-FFF2-40B4-BE49-F238E27FC236}">
                <a16:creationId xmlns:a16="http://schemas.microsoft.com/office/drawing/2014/main" id="{6AE3EE55-CE70-4054-8488-D98666AE0D17}"/>
              </a:ext>
            </a:extLst>
          </p:cNvPr>
          <p:cNvCxnSpPr/>
          <p:nvPr/>
        </p:nvCxnSpPr>
        <p:spPr>
          <a:xfrm flipH="1" flipV="1">
            <a:off x="1641859" y="7287245"/>
            <a:ext cx="143301" cy="40943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Straight Arrow Connector 226">
            <a:extLst>
              <a:ext uri="{FF2B5EF4-FFF2-40B4-BE49-F238E27FC236}">
                <a16:creationId xmlns:a16="http://schemas.microsoft.com/office/drawing/2014/main" id="{09D5072F-136D-41A9-B791-681C24C8379C}"/>
              </a:ext>
            </a:extLst>
          </p:cNvPr>
          <p:cNvCxnSpPr/>
          <p:nvPr/>
        </p:nvCxnSpPr>
        <p:spPr>
          <a:xfrm flipH="1" flipV="1">
            <a:off x="4580872" y="5907278"/>
            <a:ext cx="143301" cy="40943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Straight Arrow Connector 227">
            <a:extLst>
              <a:ext uri="{FF2B5EF4-FFF2-40B4-BE49-F238E27FC236}">
                <a16:creationId xmlns:a16="http://schemas.microsoft.com/office/drawing/2014/main" id="{9D2E7D2A-79AB-439D-A394-D8B14FDD3BD0}"/>
              </a:ext>
            </a:extLst>
          </p:cNvPr>
          <p:cNvCxnSpPr/>
          <p:nvPr/>
        </p:nvCxnSpPr>
        <p:spPr>
          <a:xfrm flipH="1" flipV="1">
            <a:off x="4447129" y="5688585"/>
            <a:ext cx="143301" cy="40943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Straight Arrow Connector 228">
            <a:extLst>
              <a:ext uri="{FF2B5EF4-FFF2-40B4-BE49-F238E27FC236}">
                <a16:creationId xmlns:a16="http://schemas.microsoft.com/office/drawing/2014/main" id="{6E04E336-8161-458E-A0B1-91931CEDB74C}"/>
              </a:ext>
            </a:extLst>
          </p:cNvPr>
          <p:cNvCxnSpPr/>
          <p:nvPr/>
        </p:nvCxnSpPr>
        <p:spPr>
          <a:xfrm flipH="1" flipV="1">
            <a:off x="4733549" y="7164511"/>
            <a:ext cx="143301" cy="40943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Straight Arrow Connector 229">
            <a:extLst>
              <a:ext uri="{FF2B5EF4-FFF2-40B4-BE49-F238E27FC236}">
                <a16:creationId xmlns:a16="http://schemas.microsoft.com/office/drawing/2014/main" id="{DE798188-C89F-4BDD-8D46-BF9816E7F0E4}"/>
              </a:ext>
            </a:extLst>
          </p:cNvPr>
          <p:cNvCxnSpPr>
            <a:cxnSpLocks/>
          </p:cNvCxnSpPr>
          <p:nvPr/>
        </p:nvCxnSpPr>
        <p:spPr>
          <a:xfrm flipV="1">
            <a:off x="4366449" y="7107907"/>
            <a:ext cx="146128" cy="71511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Straight Arrow Connector 230">
            <a:extLst>
              <a:ext uri="{FF2B5EF4-FFF2-40B4-BE49-F238E27FC236}">
                <a16:creationId xmlns:a16="http://schemas.microsoft.com/office/drawing/2014/main" id="{41039AC2-9F4F-4A10-849C-41E27CA348C1}"/>
              </a:ext>
            </a:extLst>
          </p:cNvPr>
          <p:cNvCxnSpPr/>
          <p:nvPr/>
        </p:nvCxnSpPr>
        <p:spPr>
          <a:xfrm flipH="1" flipV="1">
            <a:off x="6084943" y="5818213"/>
            <a:ext cx="143301" cy="40943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Straight Arrow Connector 231">
            <a:extLst>
              <a:ext uri="{FF2B5EF4-FFF2-40B4-BE49-F238E27FC236}">
                <a16:creationId xmlns:a16="http://schemas.microsoft.com/office/drawing/2014/main" id="{C7CBD2B4-7B1B-4B8C-957E-3C6823A9DFD2}"/>
              </a:ext>
            </a:extLst>
          </p:cNvPr>
          <p:cNvCxnSpPr/>
          <p:nvPr/>
        </p:nvCxnSpPr>
        <p:spPr>
          <a:xfrm flipH="1" flipV="1">
            <a:off x="5596529" y="7099482"/>
            <a:ext cx="143301" cy="40943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" name="Straight Arrow Connector 232">
            <a:extLst>
              <a:ext uri="{FF2B5EF4-FFF2-40B4-BE49-F238E27FC236}">
                <a16:creationId xmlns:a16="http://schemas.microsoft.com/office/drawing/2014/main" id="{C9377A79-6C5C-4560-935B-B68A7552AAD7}"/>
              </a:ext>
            </a:extLst>
          </p:cNvPr>
          <p:cNvCxnSpPr/>
          <p:nvPr/>
        </p:nvCxnSpPr>
        <p:spPr>
          <a:xfrm flipH="1" flipV="1">
            <a:off x="2050801" y="6888164"/>
            <a:ext cx="143301" cy="40943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Straight Arrow Connector 233">
            <a:extLst>
              <a:ext uri="{FF2B5EF4-FFF2-40B4-BE49-F238E27FC236}">
                <a16:creationId xmlns:a16="http://schemas.microsoft.com/office/drawing/2014/main" id="{A22F00BC-66B1-4FB3-9295-7D7EE567B4E6}"/>
              </a:ext>
            </a:extLst>
          </p:cNvPr>
          <p:cNvCxnSpPr/>
          <p:nvPr/>
        </p:nvCxnSpPr>
        <p:spPr>
          <a:xfrm flipH="1" flipV="1">
            <a:off x="2565930" y="6342733"/>
            <a:ext cx="143301" cy="40943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5" name="Chart 234">
            <a:extLst>
              <a:ext uri="{FF2B5EF4-FFF2-40B4-BE49-F238E27FC236}">
                <a16:creationId xmlns:a16="http://schemas.microsoft.com/office/drawing/2014/main" id="{5A13FE61-A64B-4C96-AA1B-DE6F836689DF}"/>
              </a:ext>
            </a:extLst>
          </p:cNvPr>
          <p:cNvGraphicFramePr>
            <a:graphicFrameLocks/>
          </p:cNvGraphicFramePr>
          <p:nvPr/>
        </p:nvGraphicFramePr>
        <p:xfrm>
          <a:off x="5125641" y="7489801"/>
          <a:ext cx="1710472" cy="14288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2"/>
          </a:graphicData>
        </a:graphic>
      </p:graphicFrame>
      <p:sp>
        <p:nvSpPr>
          <p:cNvPr id="236" name="TextBox 235">
            <a:extLst>
              <a:ext uri="{FF2B5EF4-FFF2-40B4-BE49-F238E27FC236}">
                <a16:creationId xmlns:a16="http://schemas.microsoft.com/office/drawing/2014/main" id="{599BCB27-EBC5-42FC-A8E5-E20CF44730F7}"/>
              </a:ext>
            </a:extLst>
          </p:cNvPr>
          <p:cNvSpPr txBox="1"/>
          <p:nvPr/>
        </p:nvSpPr>
        <p:spPr>
          <a:xfrm>
            <a:off x="5813211" y="7575220"/>
            <a:ext cx="4437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n=5</a:t>
            </a:r>
          </a:p>
        </p:txBody>
      </p:sp>
      <p:sp>
        <p:nvSpPr>
          <p:cNvPr id="237" name="TextBox 236">
            <a:extLst>
              <a:ext uri="{FF2B5EF4-FFF2-40B4-BE49-F238E27FC236}">
                <a16:creationId xmlns:a16="http://schemas.microsoft.com/office/drawing/2014/main" id="{6EF5F625-5948-439B-AA25-67674F12B9B8}"/>
              </a:ext>
            </a:extLst>
          </p:cNvPr>
          <p:cNvSpPr txBox="1"/>
          <p:nvPr/>
        </p:nvSpPr>
        <p:spPr>
          <a:xfrm>
            <a:off x="6256953" y="7509907"/>
            <a:ext cx="423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n=4</a:t>
            </a:r>
          </a:p>
        </p:txBody>
      </p:sp>
      <p:cxnSp>
        <p:nvCxnSpPr>
          <p:cNvPr id="238" name="Straight Connector 237">
            <a:extLst>
              <a:ext uri="{FF2B5EF4-FFF2-40B4-BE49-F238E27FC236}">
                <a16:creationId xmlns:a16="http://schemas.microsoft.com/office/drawing/2014/main" id="{3CB0BC58-4C3B-4493-84CA-144DFF49FAFB}"/>
              </a:ext>
            </a:extLst>
          </p:cNvPr>
          <p:cNvCxnSpPr>
            <a:cxnSpLocks/>
          </p:cNvCxnSpPr>
          <p:nvPr/>
        </p:nvCxnSpPr>
        <p:spPr>
          <a:xfrm flipH="1">
            <a:off x="5863524" y="7502463"/>
            <a:ext cx="6705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9" name="TextBox 238">
            <a:extLst>
              <a:ext uri="{FF2B5EF4-FFF2-40B4-BE49-F238E27FC236}">
                <a16:creationId xmlns:a16="http://schemas.microsoft.com/office/drawing/2014/main" id="{34709617-B898-4EAF-8B1B-2D6BE11504CA}"/>
              </a:ext>
            </a:extLst>
          </p:cNvPr>
          <p:cNvSpPr txBox="1"/>
          <p:nvPr/>
        </p:nvSpPr>
        <p:spPr>
          <a:xfrm>
            <a:off x="5863524" y="7325242"/>
            <a:ext cx="74397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P=0.78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ns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41" name="Straight Connector 240">
            <a:extLst>
              <a:ext uri="{FF2B5EF4-FFF2-40B4-BE49-F238E27FC236}">
                <a16:creationId xmlns:a16="http://schemas.microsoft.com/office/drawing/2014/main" id="{A11EEE67-66E6-49D8-BF20-CFC16DAB4D40}"/>
              </a:ext>
            </a:extLst>
          </p:cNvPr>
          <p:cNvCxnSpPr>
            <a:cxnSpLocks/>
          </p:cNvCxnSpPr>
          <p:nvPr/>
        </p:nvCxnSpPr>
        <p:spPr>
          <a:xfrm>
            <a:off x="2514157" y="7287245"/>
            <a:ext cx="16675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2" name="TextBox 241">
            <a:extLst>
              <a:ext uri="{FF2B5EF4-FFF2-40B4-BE49-F238E27FC236}">
                <a16:creationId xmlns:a16="http://schemas.microsoft.com/office/drawing/2014/main" id="{9658366B-0BE8-456B-9179-93D83B3E7EE9}"/>
              </a:ext>
            </a:extLst>
          </p:cNvPr>
          <p:cNvSpPr txBox="1"/>
          <p:nvPr/>
        </p:nvSpPr>
        <p:spPr>
          <a:xfrm>
            <a:off x="2362373" y="7115483"/>
            <a:ext cx="51604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20um</a:t>
            </a:r>
          </a:p>
        </p:txBody>
      </p:sp>
      <p:cxnSp>
        <p:nvCxnSpPr>
          <p:cNvPr id="243" name="Straight Connector 242">
            <a:extLst>
              <a:ext uri="{FF2B5EF4-FFF2-40B4-BE49-F238E27FC236}">
                <a16:creationId xmlns:a16="http://schemas.microsoft.com/office/drawing/2014/main" id="{919D7C6A-C41D-40AA-9336-96347E41EBDB}"/>
              </a:ext>
            </a:extLst>
          </p:cNvPr>
          <p:cNvCxnSpPr>
            <a:cxnSpLocks/>
          </p:cNvCxnSpPr>
          <p:nvPr/>
        </p:nvCxnSpPr>
        <p:spPr>
          <a:xfrm>
            <a:off x="2486243" y="6066727"/>
            <a:ext cx="16675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4" name="TextBox 243">
            <a:extLst>
              <a:ext uri="{FF2B5EF4-FFF2-40B4-BE49-F238E27FC236}">
                <a16:creationId xmlns:a16="http://schemas.microsoft.com/office/drawing/2014/main" id="{BE1E87EA-CD6C-48EE-AF84-7B517F005D48}"/>
              </a:ext>
            </a:extLst>
          </p:cNvPr>
          <p:cNvSpPr txBox="1"/>
          <p:nvPr/>
        </p:nvSpPr>
        <p:spPr>
          <a:xfrm>
            <a:off x="2334459" y="5894965"/>
            <a:ext cx="51604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20um</a:t>
            </a:r>
          </a:p>
        </p:txBody>
      </p:sp>
      <p:cxnSp>
        <p:nvCxnSpPr>
          <p:cNvPr id="245" name="Straight Connector 244">
            <a:extLst>
              <a:ext uri="{FF2B5EF4-FFF2-40B4-BE49-F238E27FC236}">
                <a16:creationId xmlns:a16="http://schemas.microsoft.com/office/drawing/2014/main" id="{032AE5F7-95DB-4ADC-8F2A-1DE701DBC425}"/>
              </a:ext>
            </a:extLst>
          </p:cNvPr>
          <p:cNvCxnSpPr>
            <a:cxnSpLocks/>
          </p:cNvCxnSpPr>
          <p:nvPr/>
        </p:nvCxnSpPr>
        <p:spPr>
          <a:xfrm>
            <a:off x="1273268" y="7272203"/>
            <a:ext cx="16675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6" name="TextBox 245">
            <a:extLst>
              <a:ext uri="{FF2B5EF4-FFF2-40B4-BE49-F238E27FC236}">
                <a16:creationId xmlns:a16="http://schemas.microsoft.com/office/drawing/2014/main" id="{5BB1F1C1-7CA1-4E0B-A9C7-5ABE4AA816E2}"/>
              </a:ext>
            </a:extLst>
          </p:cNvPr>
          <p:cNvSpPr txBox="1"/>
          <p:nvPr/>
        </p:nvSpPr>
        <p:spPr>
          <a:xfrm>
            <a:off x="1121484" y="7100441"/>
            <a:ext cx="51604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247" name="Straight Connector 246">
            <a:extLst>
              <a:ext uri="{FF2B5EF4-FFF2-40B4-BE49-F238E27FC236}">
                <a16:creationId xmlns:a16="http://schemas.microsoft.com/office/drawing/2014/main" id="{BEEE606D-F45C-48F5-B6F3-381ACA95CBF8}"/>
              </a:ext>
            </a:extLst>
          </p:cNvPr>
          <p:cNvCxnSpPr>
            <a:cxnSpLocks/>
          </p:cNvCxnSpPr>
          <p:nvPr/>
        </p:nvCxnSpPr>
        <p:spPr>
          <a:xfrm>
            <a:off x="1288967" y="6075438"/>
            <a:ext cx="16675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8" name="TextBox 247">
            <a:extLst>
              <a:ext uri="{FF2B5EF4-FFF2-40B4-BE49-F238E27FC236}">
                <a16:creationId xmlns:a16="http://schemas.microsoft.com/office/drawing/2014/main" id="{A6C8C31E-78BA-440A-8F27-C3DE2BBFF575}"/>
              </a:ext>
            </a:extLst>
          </p:cNvPr>
          <p:cNvSpPr txBox="1"/>
          <p:nvPr/>
        </p:nvSpPr>
        <p:spPr>
          <a:xfrm>
            <a:off x="1137183" y="5903676"/>
            <a:ext cx="51604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249" name="Straight Connector 248">
            <a:extLst>
              <a:ext uri="{FF2B5EF4-FFF2-40B4-BE49-F238E27FC236}">
                <a16:creationId xmlns:a16="http://schemas.microsoft.com/office/drawing/2014/main" id="{3EF6FA34-654B-4142-8DAF-072EA40F1A00}"/>
              </a:ext>
            </a:extLst>
          </p:cNvPr>
          <p:cNvCxnSpPr>
            <a:cxnSpLocks/>
          </p:cNvCxnSpPr>
          <p:nvPr/>
        </p:nvCxnSpPr>
        <p:spPr>
          <a:xfrm>
            <a:off x="3761367" y="6082013"/>
            <a:ext cx="16675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0" name="TextBox 249">
            <a:extLst>
              <a:ext uri="{FF2B5EF4-FFF2-40B4-BE49-F238E27FC236}">
                <a16:creationId xmlns:a16="http://schemas.microsoft.com/office/drawing/2014/main" id="{0C3BF22B-1791-4011-82B6-B63CF4975DA0}"/>
              </a:ext>
            </a:extLst>
          </p:cNvPr>
          <p:cNvSpPr txBox="1"/>
          <p:nvPr/>
        </p:nvSpPr>
        <p:spPr>
          <a:xfrm>
            <a:off x="3609583" y="5910251"/>
            <a:ext cx="51604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251" name="Straight Connector 250">
            <a:extLst>
              <a:ext uri="{FF2B5EF4-FFF2-40B4-BE49-F238E27FC236}">
                <a16:creationId xmlns:a16="http://schemas.microsoft.com/office/drawing/2014/main" id="{F5F555BF-6BEE-45FC-9619-DDC500DD5201}"/>
              </a:ext>
            </a:extLst>
          </p:cNvPr>
          <p:cNvCxnSpPr>
            <a:cxnSpLocks/>
          </p:cNvCxnSpPr>
          <p:nvPr/>
        </p:nvCxnSpPr>
        <p:spPr>
          <a:xfrm>
            <a:off x="3821879" y="7279397"/>
            <a:ext cx="16675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2" name="TextBox 251">
            <a:extLst>
              <a:ext uri="{FF2B5EF4-FFF2-40B4-BE49-F238E27FC236}">
                <a16:creationId xmlns:a16="http://schemas.microsoft.com/office/drawing/2014/main" id="{E855C378-0AA8-471E-9A17-EF21E8D2674E}"/>
              </a:ext>
            </a:extLst>
          </p:cNvPr>
          <p:cNvSpPr txBox="1"/>
          <p:nvPr/>
        </p:nvSpPr>
        <p:spPr>
          <a:xfrm>
            <a:off x="3670095" y="7107635"/>
            <a:ext cx="51604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253" name="Straight Connector 252">
            <a:extLst>
              <a:ext uri="{FF2B5EF4-FFF2-40B4-BE49-F238E27FC236}">
                <a16:creationId xmlns:a16="http://schemas.microsoft.com/office/drawing/2014/main" id="{B769D770-975A-4EB6-B315-53EF8853AB74}"/>
              </a:ext>
            </a:extLst>
          </p:cNvPr>
          <p:cNvCxnSpPr>
            <a:cxnSpLocks/>
          </p:cNvCxnSpPr>
          <p:nvPr/>
        </p:nvCxnSpPr>
        <p:spPr>
          <a:xfrm>
            <a:off x="5090244" y="6067633"/>
            <a:ext cx="16675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4" name="TextBox 253">
            <a:extLst>
              <a:ext uri="{FF2B5EF4-FFF2-40B4-BE49-F238E27FC236}">
                <a16:creationId xmlns:a16="http://schemas.microsoft.com/office/drawing/2014/main" id="{BD9CDED5-3F52-48A0-8CF4-EF0B168E1E54}"/>
              </a:ext>
            </a:extLst>
          </p:cNvPr>
          <p:cNvSpPr txBox="1"/>
          <p:nvPr/>
        </p:nvSpPr>
        <p:spPr>
          <a:xfrm>
            <a:off x="4938460" y="5895871"/>
            <a:ext cx="51604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255" name="Straight Connector 254">
            <a:extLst>
              <a:ext uri="{FF2B5EF4-FFF2-40B4-BE49-F238E27FC236}">
                <a16:creationId xmlns:a16="http://schemas.microsoft.com/office/drawing/2014/main" id="{6B3A797A-15F8-46DE-AAE4-F0B2E4850F8C}"/>
              </a:ext>
            </a:extLst>
          </p:cNvPr>
          <p:cNvCxnSpPr>
            <a:cxnSpLocks/>
          </p:cNvCxnSpPr>
          <p:nvPr/>
        </p:nvCxnSpPr>
        <p:spPr>
          <a:xfrm>
            <a:off x="5077049" y="7287005"/>
            <a:ext cx="16675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" name="TextBox 255">
            <a:extLst>
              <a:ext uri="{FF2B5EF4-FFF2-40B4-BE49-F238E27FC236}">
                <a16:creationId xmlns:a16="http://schemas.microsoft.com/office/drawing/2014/main" id="{6873CA52-6345-40AD-BB74-76865C17B0AC}"/>
              </a:ext>
            </a:extLst>
          </p:cNvPr>
          <p:cNvSpPr txBox="1"/>
          <p:nvPr/>
        </p:nvSpPr>
        <p:spPr>
          <a:xfrm>
            <a:off x="4925265" y="7115243"/>
            <a:ext cx="51604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257" name="Straight Connector 256">
            <a:extLst>
              <a:ext uri="{FF2B5EF4-FFF2-40B4-BE49-F238E27FC236}">
                <a16:creationId xmlns:a16="http://schemas.microsoft.com/office/drawing/2014/main" id="{5A922AF6-87CC-48EC-AC4A-DDA7D51C9C72}"/>
              </a:ext>
            </a:extLst>
          </p:cNvPr>
          <p:cNvCxnSpPr>
            <a:cxnSpLocks/>
          </p:cNvCxnSpPr>
          <p:nvPr/>
        </p:nvCxnSpPr>
        <p:spPr>
          <a:xfrm>
            <a:off x="6323454" y="7270165"/>
            <a:ext cx="293235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8" name="TextBox 257">
            <a:extLst>
              <a:ext uri="{FF2B5EF4-FFF2-40B4-BE49-F238E27FC236}">
                <a16:creationId xmlns:a16="http://schemas.microsoft.com/office/drawing/2014/main" id="{45421E68-E885-4ECE-9DC4-B503605BA38B}"/>
              </a:ext>
            </a:extLst>
          </p:cNvPr>
          <p:cNvSpPr txBox="1"/>
          <p:nvPr/>
        </p:nvSpPr>
        <p:spPr>
          <a:xfrm>
            <a:off x="6246093" y="7088099"/>
            <a:ext cx="51604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20um</a:t>
            </a:r>
          </a:p>
        </p:txBody>
      </p:sp>
      <p:cxnSp>
        <p:nvCxnSpPr>
          <p:cNvPr id="259" name="Straight Connector 258">
            <a:extLst>
              <a:ext uri="{FF2B5EF4-FFF2-40B4-BE49-F238E27FC236}">
                <a16:creationId xmlns:a16="http://schemas.microsoft.com/office/drawing/2014/main" id="{0DB57D68-E585-465A-905B-77EE7616827C}"/>
              </a:ext>
            </a:extLst>
          </p:cNvPr>
          <p:cNvCxnSpPr>
            <a:cxnSpLocks/>
          </p:cNvCxnSpPr>
          <p:nvPr/>
        </p:nvCxnSpPr>
        <p:spPr>
          <a:xfrm flipH="1">
            <a:off x="6653794" y="6170436"/>
            <a:ext cx="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0" name="Straight Connector 259">
            <a:extLst>
              <a:ext uri="{FF2B5EF4-FFF2-40B4-BE49-F238E27FC236}">
                <a16:creationId xmlns:a16="http://schemas.microsoft.com/office/drawing/2014/main" id="{5F7D43B9-3101-4D5B-B85D-A1D445C2D053}"/>
              </a:ext>
            </a:extLst>
          </p:cNvPr>
          <p:cNvCxnSpPr>
            <a:cxnSpLocks/>
          </p:cNvCxnSpPr>
          <p:nvPr/>
        </p:nvCxnSpPr>
        <p:spPr>
          <a:xfrm>
            <a:off x="6334361" y="6072064"/>
            <a:ext cx="293235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1" name="TextBox 260">
            <a:extLst>
              <a:ext uri="{FF2B5EF4-FFF2-40B4-BE49-F238E27FC236}">
                <a16:creationId xmlns:a16="http://schemas.microsoft.com/office/drawing/2014/main" id="{05A35A76-8625-422B-9556-B5E7FEE4E16C}"/>
              </a:ext>
            </a:extLst>
          </p:cNvPr>
          <p:cNvSpPr txBox="1"/>
          <p:nvPr/>
        </p:nvSpPr>
        <p:spPr>
          <a:xfrm>
            <a:off x="6257000" y="5889998"/>
            <a:ext cx="51604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20um</a:t>
            </a:r>
          </a:p>
        </p:txBody>
      </p:sp>
      <p:sp>
        <p:nvSpPr>
          <p:cNvPr id="267" name="TextBox 266">
            <a:extLst>
              <a:ext uri="{FF2B5EF4-FFF2-40B4-BE49-F238E27FC236}">
                <a16:creationId xmlns:a16="http://schemas.microsoft.com/office/drawing/2014/main" id="{66C1A627-3923-469E-93E8-DF6766C4F311}"/>
              </a:ext>
            </a:extLst>
          </p:cNvPr>
          <p:cNvSpPr txBox="1"/>
          <p:nvPr/>
        </p:nvSpPr>
        <p:spPr>
          <a:xfrm rot="16200000">
            <a:off x="-287036" y="6467388"/>
            <a:ext cx="8633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UbiCreER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T2</a:t>
            </a:r>
            <a:r>
              <a:rPr lang="en-US" sz="800" baseline="30000" dirty="0">
                <a:latin typeface="Arial" panose="020B0604020202020204" pitchFamily="34" charset="0"/>
                <a:ea typeface="Calibri" panose="020F0502020204030204" pitchFamily="34" charset="0"/>
              </a:rPr>
              <a:t>;</a:t>
            </a:r>
          </a:p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BRAF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V600E</a:t>
            </a:r>
          </a:p>
        </p:txBody>
      </p:sp>
      <p:sp>
        <p:nvSpPr>
          <p:cNvPr id="268" name="TextBox 267">
            <a:extLst>
              <a:ext uri="{FF2B5EF4-FFF2-40B4-BE49-F238E27FC236}">
                <a16:creationId xmlns:a16="http://schemas.microsoft.com/office/drawing/2014/main" id="{5ED363F6-A079-4242-B37B-DCFC2742D3FC}"/>
              </a:ext>
            </a:extLst>
          </p:cNvPr>
          <p:cNvSpPr txBox="1"/>
          <p:nvPr/>
        </p:nvSpPr>
        <p:spPr>
          <a:xfrm rot="16200000">
            <a:off x="-384612" y="5344941"/>
            <a:ext cx="9354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UbiCreER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T2</a:t>
            </a:r>
          </a:p>
        </p:txBody>
      </p:sp>
      <p:sp>
        <p:nvSpPr>
          <p:cNvPr id="269" name="TextBox 268">
            <a:extLst>
              <a:ext uri="{FF2B5EF4-FFF2-40B4-BE49-F238E27FC236}">
                <a16:creationId xmlns:a16="http://schemas.microsoft.com/office/drawing/2014/main" id="{91A9281B-98B7-44ED-8CF3-E23278177765}"/>
              </a:ext>
            </a:extLst>
          </p:cNvPr>
          <p:cNvSpPr txBox="1"/>
          <p:nvPr/>
        </p:nvSpPr>
        <p:spPr>
          <a:xfrm>
            <a:off x="3030537" y="8754840"/>
            <a:ext cx="10797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::</a:t>
            </a:r>
          </a:p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              V600E</a:t>
            </a:r>
          </a:p>
        </p:txBody>
      </p:sp>
      <p:sp>
        <p:nvSpPr>
          <p:cNvPr id="270" name="TextBox 269">
            <a:extLst>
              <a:ext uri="{FF2B5EF4-FFF2-40B4-BE49-F238E27FC236}">
                <a16:creationId xmlns:a16="http://schemas.microsoft.com/office/drawing/2014/main" id="{5A5C7A19-CE47-4B96-BFD9-22E863F3698D}"/>
              </a:ext>
            </a:extLst>
          </p:cNvPr>
          <p:cNvSpPr txBox="1"/>
          <p:nvPr/>
        </p:nvSpPr>
        <p:spPr>
          <a:xfrm>
            <a:off x="4447129" y="8732742"/>
            <a:ext cx="10797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::</a:t>
            </a:r>
          </a:p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              V600E</a:t>
            </a:r>
          </a:p>
        </p:txBody>
      </p:sp>
      <p:sp>
        <p:nvSpPr>
          <p:cNvPr id="271" name="TextBox 270">
            <a:extLst>
              <a:ext uri="{FF2B5EF4-FFF2-40B4-BE49-F238E27FC236}">
                <a16:creationId xmlns:a16="http://schemas.microsoft.com/office/drawing/2014/main" id="{607EACBC-0593-40C9-90C6-CB6920BDD45D}"/>
              </a:ext>
            </a:extLst>
          </p:cNvPr>
          <p:cNvSpPr txBox="1"/>
          <p:nvPr/>
        </p:nvSpPr>
        <p:spPr>
          <a:xfrm>
            <a:off x="5710142" y="8745272"/>
            <a:ext cx="10797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::</a:t>
            </a:r>
          </a:p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              V600E</a:t>
            </a:r>
          </a:p>
        </p:txBody>
      </p:sp>
      <p:sp>
        <p:nvSpPr>
          <p:cNvPr id="272" name="TextBox 271">
            <a:extLst>
              <a:ext uri="{FF2B5EF4-FFF2-40B4-BE49-F238E27FC236}">
                <a16:creationId xmlns:a16="http://schemas.microsoft.com/office/drawing/2014/main" id="{0BF1AD23-898D-4AA3-A3C4-DC5750A8CF4E}"/>
              </a:ext>
            </a:extLst>
          </p:cNvPr>
          <p:cNvSpPr txBox="1"/>
          <p:nvPr/>
        </p:nvSpPr>
        <p:spPr>
          <a:xfrm>
            <a:off x="1710540" y="8733397"/>
            <a:ext cx="10797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::</a:t>
            </a:r>
          </a:p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              V600E</a:t>
            </a:r>
          </a:p>
        </p:txBody>
      </p:sp>
      <p:sp>
        <p:nvSpPr>
          <p:cNvPr id="274" name="Rectangle 731">
            <a:extLst>
              <a:ext uri="{FF2B5EF4-FFF2-40B4-BE49-F238E27FC236}">
                <a16:creationId xmlns:a16="http://schemas.microsoft.com/office/drawing/2014/main" id="{A0C18B2A-9824-4591-8F8C-86C9DF795E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1544" y="4593793"/>
            <a:ext cx="24718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800" dirty="0">
                <a:latin typeface="Arial"/>
                <a:cs typeface="Arial"/>
              </a:rPr>
              <a:t>F</a:t>
            </a:r>
          </a:p>
        </p:txBody>
      </p:sp>
      <p:sp>
        <p:nvSpPr>
          <p:cNvPr id="275" name="Rectangle 731">
            <a:extLst>
              <a:ext uri="{FF2B5EF4-FFF2-40B4-BE49-F238E27FC236}">
                <a16:creationId xmlns:a16="http://schemas.microsoft.com/office/drawing/2014/main" id="{14C4542F-FBBE-4DA3-9BA1-14523287E4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3646" y="4588123"/>
            <a:ext cx="26481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800" dirty="0">
                <a:latin typeface="Arial"/>
                <a:cs typeface="Arial"/>
              </a:rPr>
              <a:t>G</a:t>
            </a:r>
          </a:p>
        </p:txBody>
      </p:sp>
      <p:sp>
        <p:nvSpPr>
          <p:cNvPr id="276" name="Rectangle 731">
            <a:extLst>
              <a:ext uri="{FF2B5EF4-FFF2-40B4-BE49-F238E27FC236}">
                <a16:creationId xmlns:a16="http://schemas.microsoft.com/office/drawing/2014/main" id="{FADFB893-EBB2-4F3D-A700-C91F1AB6DD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8236" y="4590777"/>
            <a:ext cx="25840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800" dirty="0">
                <a:latin typeface="Arial"/>
                <a:cs typeface="Arial"/>
              </a:rPr>
              <a:t>H</a:t>
            </a:r>
          </a:p>
        </p:txBody>
      </p:sp>
      <p:sp>
        <p:nvSpPr>
          <p:cNvPr id="277" name="Rectangle 731">
            <a:extLst>
              <a:ext uri="{FF2B5EF4-FFF2-40B4-BE49-F238E27FC236}">
                <a16:creationId xmlns:a16="http://schemas.microsoft.com/office/drawing/2014/main" id="{187D38B7-9B26-49B8-8674-4F33BE84F3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226" y="4610998"/>
            <a:ext cx="25359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800" dirty="0">
                <a:latin typeface="Arial"/>
                <a:cs typeface="Arial"/>
              </a:rPr>
              <a:t>E</a:t>
            </a:r>
          </a:p>
        </p:txBody>
      </p:sp>
      <p:sp>
        <p:nvSpPr>
          <p:cNvPr id="281" name="Rectangle 731">
            <a:extLst>
              <a:ext uri="{FF2B5EF4-FFF2-40B4-BE49-F238E27FC236}">
                <a16:creationId xmlns:a16="http://schemas.microsoft.com/office/drawing/2014/main" id="{5CD11A93-700B-496D-91D1-89748855E5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9054" y="4564617"/>
            <a:ext cx="21352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800" dirty="0">
                <a:latin typeface="Arial"/>
                <a:cs typeface="Arial"/>
              </a:rPr>
              <a:t>I</a:t>
            </a:r>
          </a:p>
        </p:txBody>
      </p:sp>
      <p:cxnSp>
        <p:nvCxnSpPr>
          <p:cNvPr id="190" name="Straight Arrow Connector 189">
            <a:extLst>
              <a:ext uri="{FF2B5EF4-FFF2-40B4-BE49-F238E27FC236}">
                <a16:creationId xmlns:a16="http://schemas.microsoft.com/office/drawing/2014/main" id="{1C177C13-9F5B-4E33-9D73-EE4C20A7EDA3}"/>
              </a:ext>
            </a:extLst>
          </p:cNvPr>
          <p:cNvCxnSpPr/>
          <p:nvPr/>
        </p:nvCxnSpPr>
        <p:spPr>
          <a:xfrm flipH="1">
            <a:off x="5775225" y="3837806"/>
            <a:ext cx="122513" cy="0"/>
          </a:xfrm>
          <a:prstGeom prst="straightConnector1">
            <a:avLst/>
          </a:prstGeom>
          <a:ln w="3175">
            <a:solidFill>
              <a:schemeClr val="tx1"/>
            </a:solidFill>
            <a:round/>
            <a:headEnd type="none" w="med" len="med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Straight Arrow Connector 239">
            <a:extLst>
              <a:ext uri="{FF2B5EF4-FFF2-40B4-BE49-F238E27FC236}">
                <a16:creationId xmlns:a16="http://schemas.microsoft.com/office/drawing/2014/main" id="{1C177C13-9F5B-4E33-9D73-EE4C20A7EDA3}"/>
              </a:ext>
            </a:extLst>
          </p:cNvPr>
          <p:cNvCxnSpPr/>
          <p:nvPr/>
        </p:nvCxnSpPr>
        <p:spPr>
          <a:xfrm flipH="1">
            <a:off x="5780118" y="4126975"/>
            <a:ext cx="122513" cy="0"/>
          </a:xfrm>
          <a:prstGeom prst="straightConnector1">
            <a:avLst/>
          </a:prstGeom>
          <a:ln w="3175">
            <a:solidFill>
              <a:schemeClr val="tx1"/>
            </a:solidFill>
            <a:round/>
            <a:headEnd type="none" w="med" len="med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2" name="TextBox 261"/>
          <p:cNvSpPr txBox="1"/>
          <p:nvPr/>
        </p:nvSpPr>
        <p:spPr>
          <a:xfrm rot="16200000">
            <a:off x="4534575" y="7990132"/>
            <a:ext cx="17784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γ 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H2AX positive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</a:p>
          <a:p>
            <a:pPr algn="ctr"/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field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3" name="Rectangle 262"/>
          <p:cNvSpPr/>
          <p:nvPr/>
        </p:nvSpPr>
        <p:spPr>
          <a:xfrm>
            <a:off x="4523415" y="4774606"/>
            <a:ext cx="51007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p21</a:t>
            </a:r>
            <a:r>
              <a:rPr lang="en-US" sz="800" baseline="30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CIP1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FE49149-144A-44D7-B0F9-8ABE0A716078}"/>
              </a:ext>
            </a:extLst>
          </p:cNvPr>
          <p:cNvSpPr/>
          <p:nvPr/>
        </p:nvSpPr>
        <p:spPr>
          <a:xfrm>
            <a:off x="5875373" y="5649319"/>
            <a:ext cx="301044" cy="291327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9" name="Rectangle 218">
            <a:extLst>
              <a:ext uri="{FF2B5EF4-FFF2-40B4-BE49-F238E27FC236}">
                <a16:creationId xmlns:a16="http://schemas.microsoft.com/office/drawing/2014/main" id="{AE44EA9F-5C02-43E8-AFD1-1F7A9D0FE57C}"/>
              </a:ext>
            </a:extLst>
          </p:cNvPr>
          <p:cNvSpPr/>
          <p:nvPr/>
        </p:nvSpPr>
        <p:spPr>
          <a:xfrm>
            <a:off x="5427230" y="6927646"/>
            <a:ext cx="301044" cy="291327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65" name="Picture 264">
            <a:extLst>
              <a:ext uri="{FF2B5EF4-FFF2-40B4-BE49-F238E27FC236}">
                <a16:creationId xmlns:a16="http://schemas.microsoft.com/office/drawing/2014/main" id="{3E09D424-9C4B-4AAF-92C1-65D5EF921500}"/>
              </a:ext>
            </a:extLst>
          </p:cNvPr>
          <p:cNvPicPr>
            <a:picLocks noChangeAspect="1"/>
          </p:cNvPicPr>
          <p:nvPr/>
        </p:nvPicPr>
        <p:blipFill rotWithShape="1">
          <a:blip r:embed="rId33" cstate="hqprint">
            <a:extLst>
              <a:ext uri="{BEBA8EAE-BF5A-486C-A8C5-ECC9F3942E4B}">
                <a14:imgProps xmlns:a14="http://schemas.microsoft.com/office/drawing/2010/main">
                  <a14:imgLayer r:embed="rId34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6036536" y="4981751"/>
            <a:ext cx="582325" cy="588531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266" name="Picture 265">
            <a:extLst>
              <a:ext uri="{FF2B5EF4-FFF2-40B4-BE49-F238E27FC236}">
                <a16:creationId xmlns:a16="http://schemas.microsoft.com/office/drawing/2014/main" id="{CA72DFFA-1652-4DAB-A594-8ED2D0EBA4B9}"/>
              </a:ext>
            </a:extLst>
          </p:cNvPr>
          <p:cNvPicPr>
            <a:picLocks noChangeAspect="1"/>
          </p:cNvPicPr>
          <p:nvPr/>
        </p:nvPicPr>
        <p:blipFill rotWithShape="1">
          <a:blip r:embed="rId35" cstate="hqprint">
            <a:extLst>
              <a:ext uri="{BEBA8EAE-BF5A-486C-A8C5-ECC9F3942E4B}">
                <a14:imgProps xmlns:a14="http://schemas.microsoft.com/office/drawing/2010/main">
                  <a14:imgLayer r:embed="rId36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55304" y="6174645"/>
            <a:ext cx="584763" cy="581725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273" name="Rectangle 272">
            <a:extLst>
              <a:ext uri="{FF2B5EF4-FFF2-40B4-BE49-F238E27FC236}">
                <a16:creationId xmlns:a16="http://schemas.microsoft.com/office/drawing/2014/main" id="{2187BFE1-5C8E-4AC3-B9E0-7F05499510B2}"/>
              </a:ext>
            </a:extLst>
          </p:cNvPr>
          <p:cNvSpPr/>
          <p:nvPr/>
        </p:nvSpPr>
        <p:spPr>
          <a:xfrm>
            <a:off x="4439018" y="5752093"/>
            <a:ext cx="220055" cy="217854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8" name="Rectangle 277">
            <a:extLst>
              <a:ext uri="{FF2B5EF4-FFF2-40B4-BE49-F238E27FC236}">
                <a16:creationId xmlns:a16="http://schemas.microsoft.com/office/drawing/2014/main" id="{70934442-5714-45E0-8705-B728C2C48F6B}"/>
              </a:ext>
            </a:extLst>
          </p:cNvPr>
          <p:cNvSpPr/>
          <p:nvPr/>
        </p:nvSpPr>
        <p:spPr>
          <a:xfrm>
            <a:off x="4404234" y="6919812"/>
            <a:ext cx="220055" cy="217854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79" name="Picture 278">
            <a:extLst>
              <a:ext uri="{FF2B5EF4-FFF2-40B4-BE49-F238E27FC236}">
                <a16:creationId xmlns:a16="http://schemas.microsoft.com/office/drawing/2014/main" id="{34EAB26B-0D29-4559-808E-05BDC64B267C}"/>
              </a:ext>
            </a:extLst>
          </p:cNvPr>
          <p:cNvPicPr>
            <a:picLocks noChangeAspect="1"/>
          </p:cNvPicPr>
          <p:nvPr/>
        </p:nvPicPr>
        <p:blipFill rotWithShape="1">
          <a:blip r:embed="rId37" cstate="hqprint">
            <a:extLst>
              <a:ext uri="{BEBA8EAE-BF5A-486C-A8C5-ECC9F3942E4B}">
                <a14:imgProps xmlns:a14="http://schemas.microsoft.com/office/drawing/2010/main">
                  <a14:imgLayer r:embed="rId38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3549" y="4970351"/>
            <a:ext cx="577646" cy="592703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280" name="Picture 279">
            <a:extLst>
              <a:ext uri="{FF2B5EF4-FFF2-40B4-BE49-F238E27FC236}">
                <a16:creationId xmlns:a16="http://schemas.microsoft.com/office/drawing/2014/main" id="{C26DF707-21F6-4872-9DA5-2298493E9E58}"/>
              </a:ext>
            </a:extLst>
          </p:cNvPr>
          <p:cNvPicPr>
            <a:picLocks noChangeAspect="1"/>
          </p:cNvPicPr>
          <p:nvPr/>
        </p:nvPicPr>
        <p:blipFill rotWithShape="1">
          <a:blip r:embed="rId39" cstate="hqprint">
            <a:extLst>
              <a:ext uri="{BEBA8EAE-BF5A-486C-A8C5-ECC9F3942E4B}">
                <a14:imgProps xmlns:a14="http://schemas.microsoft.com/office/drawing/2010/main">
                  <a14:imgLayer r:embed="rId40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4727433" y="6178283"/>
            <a:ext cx="598141" cy="599658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282" name="Rectangle 281">
            <a:extLst>
              <a:ext uri="{FF2B5EF4-FFF2-40B4-BE49-F238E27FC236}">
                <a16:creationId xmlns:a16="http://schemas.microsoft.com/office/drawing/2014/main" id="{DDCB741F-8F54-457D-98B3-9E33EF1E108F}"/>
              </a:ext>
            </a:extLst>
          </p:cNvPr>
          <p:cNvSpPr/>
          <p:nvPr/>
        </p:nvSpPr>
        <p:spPr>
          <a:xfrm>
            <a:off x="3000690" y="5413394"/>
            <a:ext cx="220055" cy="217854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3" name="Rectangle 282">
            <a:extLst>
              <a:ext uri="{FF2B5EF4-FFF2-40B4-BE49-F238E27FC236}">
                <a16:creationId xmlns:a16="http://schemas.microsoft.com/office/drawing/2014/main" id="{DAC02482-AF84-4068-8BC2-649F764F4E4E}"/>
              </a:ext>
            </a:extLst>
          </p:cNvPr>
          <p:cNvSpPr/>
          <p:nvPr/>
        </p:nvSpPr>
        <p:spPr>
          <a:xfrm>
            <a:off x="3061253" y="6818719"/>
            <a:ext cx="220055" cy="217854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84" name="Picture 283">
            <a:extLst>
              <a:ext uri="{FF2B5EF4-FFF2-40B4-BE49-F238E27FC236}">
                <a16:creationId xmlns:a16="http://schemas.microsoft.com/office/drawing/2014/main" id="{6CC82122-1307-4BDA-89AE-97F56DC12CAB}"/>
              </a:ext>
            </a:extLst>
          </p:cNvPr>
          <p:cNvPicPr>
            <a:picLocks noChangeAspect="1"/>
          </p:cNvPicPr>
          <p:nvPr/>
        </p:nvPicPr>
        <p:blipFill rotWithShape="1">
          <a:blip r:embed="rId41" cstate="hqprint">
            <a:extLst>
              <a:ext uri="{BEBA8EAE-BF5A-486C-A8C5-ECC9F3942E4B}">
                <a14:imgProps xmlns:a14="http://schemas.microsoft.com/office/drawing/2010/main">
                  <a14:imgLayer r:embed="rId42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36674" y="4969725"/>
            <a:ext cx="573492" cy="587874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285" name="Picture 284">
            <a:extLst>
              <a:ext uri="{FF2B5EF4-FFF2-40B4-BE49-F238E27FC236}">
                <a16:creationId xmlns:a16="http://schemas.microsoft.com/office/drawing/2014/main" id="{39580932-9D9D-42A2-B7E7-9E8116710A2D}"/>
              </a:ext>
            </a:extLst>
          </p:cNvPr>
          <p:cNvPicPr>
            <a:picLocks noChangeAspect="1"/>
          </p:cNvPicPr>
          <p:nvPr/>
        </p:nvPicPr>
        <p:blipFill rotWithShape="1">
          <a:blip r:embed="rId43" cstate="hqprint">
            <a:extLst>
              <a:ext uri="{BEBA8EAE-BF5A-486C-A8C5-ECC9F3942E4B}">
                <a14:imgProps xmlns:a14="http://schemas.microsoft.com/office/drawing/2010/main">
                  <a14:imgLayer r:embed="rId44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25124" y="6174934"/>
            <a:ext cx="598142" cy="600065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286" name="Rectangle 285">
            <a:extLst>
              <a:ext uri="{FF2B5EF4-FFF2-40B4-BE49-F238E27FC236}">
                <a16:creationId xmlns:a16="http://schemas.microsoft.com/office/drawing/2014/main" id="{565BB3AE-06EE-4BBD-B210-BB72E4788757}"/>
              </a:ext>
            </a:extLst>
          </p:cNvPr>
          <p:cNvSpPr/>
          <p:nvPr/>
        </p:nvSpPr>
        <p:spPr>
          <a:xfrm>
            <a:off x="2036202" y="5674721"/>
            <a:ext cx="220055" cy="217854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7" name="Rectangle 286">
            <a:extLst>
              <a:ext uri="{FF2B5EF4-FFF2-40B4-BE49-F238E27FC236}">
                <a16:creationId xmlns:a16="http://schemas.microsoft.com/office/drawing/2014/main" id="{C3D50B5C-ACA5-4260-925E-93EE0021E79F}"/>
              </a:ext>
            </a:extLst>
          </p:cNvPr>
          <p:cNvSpPr/>
          <p:nvPr/>
        </p:nvSpPr>
        <p:spPr>
          <a:xfrm>
            <a:off x="1903841" y="6771022"/>
            <a:ext cx="220055" cy="217854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88" name="Picture 287">
            <a:extLst>
              <a:ext uri="{FF2B5EF4-FFF2-40B4-BE49-F238E27FC236}">
                <a16:creationId xmlns:a16="http://schemas.microsoft.com/office/drawing/2014/main" id="{0738D405-D7D1-460E-9466-FD6A6677BA4C}"/>
              </a:ext>
            </a:extLst>
          </p:cNvPr>
          <p:cNvPicPr>
            <a:picLocks noChangeAspect="1"/>
          </p:cNvPicPr>
          <p:nvPr/>
        </p:nvPicPr>
        <p:blipFill rotWithShape="1">
          <a:blip r:embed="rId45" cstate="hqprint">
            <a:extLst>
              <a:ext uri="{BEBA8EAE-BF5A-486C-A8C5-ECC9F3942E4B}">
                <a14:imgProps xmlns:a14="http://schemas.microsoft.com/office/drawing/2010/main">
                  <a14:imgLayer r:embed="rId46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22451" y="4968811"/>
            <a:ext cx="579712" cy="587874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289" name="Picture 288">
            <a:extLst>
              <a:ext uri="{FF2B5EF4-FFF2-40B4-BE49-F238E27FC236}">
                <a16:creationId xmlns:a16="http://schemas.microsoft.com/office/drawing/2014/main" id="{D888F081-3ECF-40E1-8AE9-552705F64529}"/>
              </a:ext>
            </a:extLst>
          </p:cNvPr>
          <p:cNvPicPr>
            <a:picLocks noChangeAspect="1"/>
          </p:cNvPicPr>
          <p:nvPr/>
        </p:nvPicPr>
        <p:blipFill rotWithShape="1">
          <a:blip r:embed="rId47" cstate="hqprint">
            <a:extLst>
              <a:ext uri="{BEBA8EAE-BF5A-486C-A8C5-ECC9F3942E4B}">
                <a14:imgProps xmlns:a14="http://schemas.microsoft.com/office/drawing/2010/main">
                  <a14:imgLayer r:embed="rId48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18182" y="6174934"/>
            <a:ext cx="592373" cy="596088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290" name="Rectangle 289">
            <a:extLst>
              <a:ext uri="{FF2B5EF4-FFF2-40B4-BE49-F238E27FC236}">
                <a16:creationId xmlns:a16="http://schemas.microsoft.com/office/drawing/2014/main" id="{74B7D45C-2B60-40F1-83B0-BB0042707063}"/>
              </a:ext>
            </a:extLst>
          </p:cNvPr>
          <p:cNvSpPr/>
          <p:nvPr/>
        </p:nvSpPr>
        <p:spPr>
          <a:xfrm>
            <a:off x="366081" y="6421296"/>
            <a:ext cx="220055" cy="217854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91" name="Rectangle 290">
            <a:extLst>
              <a:ext uri="{FF2B5EF4-FFF2-40B4-BE49-F238E27FC236}">
                <a16:creationId xmlns:a16="http://schemas.microsoft.com/office/drawing/2014/main" id="{63C29D64-3D1A-4D38-986B-A17740B8BF55}"/>
              </a:ext>
            </a:extLst>
          </p:cNvPr>
          <p:cNvSpPr/>
          <p:nvPr/>
        </p:nvSpPr>
        <p:spPr>
          <a:xfrm>
            <a:off x="276858" y="5224890"/>
            <a:ext cx="220055" cy="217854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93" name="Picture 292">
            <a:extLst>
              <a:ext uri="{FF2B5EF4-FFF2-40B4-BE49-F238E27FC236}">
                <a16:creationId xmlns:a16="http://schemas.microsoft.com/office/drawing/2014/main" id="{CD1E55BC-5A00-4271-877B-1B5DC93122C9}"/>
              </a:ext>
            </a:extLst>
          </p:cNvPr>
          <p:cNvPicPr>
            <a:picLocks noChangeAspect="1"/>
          </p:cNvPicPr>
          <p:nvPr/>
        </p:nvPicPr>
        <p:blipFill rotWithShape="1">
          <a:blip r:embed="rId49" cstate="hqprint">
            <a:extLst>
              <a:ext uri="{BEBA8EAE-BF5A-486C-A8C5-ECC9F3942E4B}">
                <a14:imgProps xmlns:a14="http://schemas.microsoft.com/office/drawing/2010/main">
                  <a14:imgLayer r:embed="rId50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2216" y="6170897"/>
            <a:ext cx="573503" cy="588158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294" name="Picture 293">
            <a:extLst>
              <a:ext uri="{FF2B5EF4-FFF2-40B4-BE49-F238E27FC236}">
                <a16:creationId xmlns:a16="http://schemas.microsoft.com/office/drawing/2014/main" id="{2F36F3F7-3440-44A7-8F85-C8D48D5EDEC0}"/>
              </a:ext>
            </a:extLst>
          </p:cNvPr>
          <p:cNvPicPr>
            <a:picLocks noChangeAspect="1"/>
          </p:cNvPicPr>
          <p:nvPr/>
        </p:nvPicPr>
        <p:blipFill rotWithShape="1">
          <a:blip r:embed="rId51" cstate="hqprint">
            <a:extLst>
              <a:ext uri="{BEBA8EAE-BF5A-486C-A8C5-ECC9F3942E4B}">
                <a14:imgProps xmlns:a14="http://schemas.microsoft.com/office/drawing/2010/main">
                  <a14:imgLayer r:embed="rId52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1137" y="4979520"/>
            <a:ext cx="578796" cy="587248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cxnSp>
        <p:nvCxnSpPr>
          <p:cNvPr id="295" name="Straight Connector 294">
            <a:extLst>
              <a:ext uri="{FF2B5EF4-FFF2-40B4-BE49-F238E27FC236}">
                <a16:creationId xmlns:a16="http://schemas.microsoft.com/office/drawing/2014/main" id="{570B157C-B329-44D1-AF09-C05151B46B58}"/>
              </a:ext>
            </a:extLst>
          </p:cNvPr>
          <p:cNvCxnSpPr>
            <a:cxnSpLocks/>
          </p:cNvCxnSpPr>
          <p:nvPr/>
        </p:nvCxnSpPr>
        <p:spPr>
          <a:xfrm>
            <a:off x="6307554" y="5539414"/>
            <a:ext cx="293235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6" name="TextBox 295">
            <a:extLst>
              <a:ext uri="{FF2B5EF4-FFF2-40B4-BE49-F238E27FC236}">
                <a16:creationId xmlns:a16="http://schemas.microsoft.com/office/drawing/2014/main" id="{73D005CC-C2D8-4A72-BEFB-EA9B286152C4}"/>
              </a:ext>
            </a:extLst>
          </p:cNvPr>
          <p:cNvSpPr txBox="1"/>
          <p:nvPr/>
        </p:nvSpPr>
        <p:spPr>
          <a:xfrm>
            <a:off x="6230193" y="5357348"/>
            <a:ext cx="51604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10um</a:t>
            </a:r>
          </a:p>
        </p:txBody>
      </p:sp>
      <p:cxnSp>
        <p:nvCxnSpPr>
          <p:cNvPr id="297" name="Straight Connector 296">
            <a:extLst>
              <a:ext uri="{FF2B5EF4-FFF2-40B4-BE49-F238E27FC236}">
                <a16:creationId xmlns:a16="http://schemas.microsoft.com/office/drawing/2014/main" id="{99481ADE-EF79-4A2D-A4ED-6776F47DC2F6}"/>
              </a:ext>
            </a:extLst>
          </p:cNvPr>
          <p:cNvCxnSpPr>
            <a:cxnSpLocks/>
          </p:cNvCxnSpPr>
          <p:nvPr/>
        </p:nvCxnSpPr>
        <p:spPr>
          <a:xfrm>
            <a:off x="6326318" y="6725515"/>
            <a:ext cx="293235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8" name="TextBox 297">
            <a:extLst>
              <a:ext uri="{FF2B5EF4-FFF2-40B4-BE49-F238E27FC236}">
                <a16:creationId xmlns:a16="http://schemas.microsoft.com/office/drawing/2014/main" id="{85C4424D-19D5-4CD6-B17F-5154395F4985}"/>
              </a:ext>
            </a:extLst>
          </p:cNvPr>
          <p:cNvSpPr txBox="1"/>
          <p:nvPr/>
        </p:nvSpPr>
        <p:spPr>
          <a:xfrm>
            <a:off x="6248957" y="6543449"/>
            <a:ext cx="51604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10um</a:t>
            </a:r>
          </a:p>
        </p:txBody>
      </p:sp>
      <p:cxnSp>
        <p:nvCxnSpPr>
          <p:cNvPr id="299" name="Straight Connector 298">
            <a:extLst>
              <a:ext uri="{FF2B5EF4-FFF2-40B4-BE49-F238E27FC236}">
                <a16:creationId xmlns:a16="http://schemas.microsoft.com/office/drawing/2014/main" id="{4566825D-E796-40C0-8BD9-825675CCC2FA}"/>
              </a:ext>
            </a:extLst>
          </p:cNvPr>
          <p:cNvCxnSpPr>
            <a:cxnSpLocks/>
          </p:cNvCxnSpPr>
          <p:nvPr/>
        </p:nvCxnSpPr>
        <p:spPr>
          <a:xfrm>
            <a:off x="5088444" y="5535645"/>
            <a:ext cx="16675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0" name="TextBox 299">
            <a:extLst>
              <a:ext uri="{FF2B5EF4-FFF2-40B4-BE49-F238E27FC236}">
                <a16:creationId xmlns:a16="http://schemas.microsoft.com/office/drawing/2014/main" id="{93714B14-F858-441B-BD7A-D19C3084AF5C}"/>
              </a:ext>
            </a:extLst>
          </p:cNvPr>
          <p:cNvSpPr txBox="1"/>
          <p:nvPr/>
        </p:nvSpPr>
        <p:spPr>
          <a:xfrm>
            <a:off x="4936661" y="5363883"/>
            <a:ext cx="4518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25um</a:t>
            </a:r>
          </a:p>
        </p:txBody>
      </p:sp>
      <p:cxnSp>
        <p:nvCxnSpPr>
          <p:cNvPr id="301" name="Straight Connector 300">
            <a:extLst>
              <a:ext uri="{FF2B5EF4-FFF2-40B4-BE49-F238E27FC236}">
                <a16:creationId xmlns:a16="http://schemas.microsoft.com/office/drawing/2014/main" id="{33746D69-B93A-4745-A644-F52A1D1B259D}"/>
              </a:ext>
            </a:extLst>
          </p:cNvPr>
          <p:cNvCxnSpPr>
            <a:cxnSpLocks/>
          </p:cNvCxnSpPr>
          <p:nvPr/>
        </p:nvCxnSpPr>
        <p:spPr>
          <a:xfrm>
            <a:off x="5133698" y="6758250"/>
            <a:ext cx="16675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2" name="TextBox 301">
            <a:extLst>
              <a:ext uri="{FF2B5EF4-FFF2-40B4-BE49-F238E27FC236}">
                <a16:creationId xmlns:a16="http://schemas.microsoft.com/office/drawing/2014/main" id="{D09AAB09-FA5A-4904-A37A-8934EC59CF4F}"/>
              </a:ext>
            </a:extLst>
          </p:cNvPr>
          <p:cNvSpPr txBox="1"/>
          <p:nvPr/>
        </p:nvSpPr>
        <p:spPr>
          <a:xfrm>
            <a:off x="4981915" y="6586488"/>
            <a:ext cx="4518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25um</a:t>
            </a:r>
          </a:p>
        </p:txBody>
      </p:sp>
      <p:cxnSp>
        <p:nvCxnSpPr>
          <p:cNvPr id="303" name="Straight Connector 302">
            <a:extLst>
              <a:ext uri="{FF2B5EF4-FFF2-40B4-BE49-F238E27FC236}">
                <a16:creationId xmlns:a16="http://schemas.microsoft.com/office/drawing/2014/main" id="{816CD195-AF7D-4E71-8AC2-53EB314A1D0B}"/>
              </a:ext>
            </a:extLst>
          </p:cNvPr>
          <p:cNvCxnSpPr>
            <a:cxnSpLocks/>
          </p:cNvCxnSpPr>
          <p:nvPr/>
        </p:nvCxnSpPr>
        <p:spPr>
          <a:xfrm>
            <a:off x="3807527" y="5533057"/>
            <a:ext cx="16675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4" name="TextBox 303">
            <a:extLst>
              <a:ext uri="{FF2B5EF4-FFF2-40B4-BE49-F238E27FC236}">
                <a16:creationId xmlns:a16="http://schemas.microsoft.com/office/drawing/2014/main" id="{4F832EE7-2A45-4630-BEA0-A6442F67E6D1}"/>
              </a:ext>
            </a:extLst>
          </p:cNvPr>
          <p:cNvSpPr txBox="1"/>
          <p:nvPr/>
        </p:nvSpPr>
        <p:spPr>
          <a:xfrm>
            <a:off x="3661043" y="5361295"/>
            <a:ext cx="51604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25um</a:t>
            </a:r>
          </a:p>
        </p:txBody>
      </p:sp>
      <p:cxnSp>
        <p:nvCxnSpPr>
          <p:cNvPr id="305" name="Straight Connector 304">
            <a:extLst>
              <a:ext uri="{FF2B5EF4-FFF2-40B4-BE49-F238E27FC236}">
                <a16:creationId xmlns:a16="http://schemas.microsoft.com/office/drawing/2014/main" id="{2B21B933-357B-4BF9-B94B-B13AC1E19F22}"/>
              </a:ext>
            </a:extLst>
          </p:cNvPr>
          <p:cNvCxnSpPr>
            <a:cxnSpLocks/>
          </p:cNvCxnSpPr>
          <p:nvPr/>
        </p:nvCxnSpPr>
        <p:spPr>
          <a:xfrm>
            <a:off x="3805475" y="6749511"/>
            <a:ext cx="16675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6" name="TextBox 305">
            <a:extLst>
              <a:ext uri="{FF2B5EF4-FFF2-40B4-BE49-F238E27FC236}">
                <a16:creationId xmlns:a16="http://schemas.microsoft.com/office/drawing/2014/main" id="{B375976F-3BF4-425D-871B-B94997793D6F}"/>
              </a:ext>
            </a:extLst>
          </p:cNvPr>
          <p:cNvSpPr txBox="1"/>
          <p:nvPr/>
        </p:nvSpPr>
        <p:spPr>
          <a:xfrm>
            <a:off x="3658991" y="6577749"/>
            <a:ext cx="51604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25um</a:t>
            </a:r>
          </a:p>
        </p:txBody>
      </p:sp>
      <p:cxnSp>
        <p:nvCxnSpPr>
          <p:cNvPr id="307" name="Straight Connector 306">
            <a:extLst>
              <a:ext uri="{FF2B5EF4-FFF2-40B4-BE49-F238E27FC236}">
                <a16:creationId xmlns:a16="http://schemas.microsoft.com/office/drawing/2014/main" id="{0A9A05A2-7FC7-4A74-9AB8-76259C3C057A}"/>
              </a:ext>
            </a:extLst>
          </p:cNvPr>
          <p:cNvCxnSpPr>
            <a:cxnSpLocks/>
          </p:cNvCxnSpPr>
          <p:nvPr/>
        </p:nvCxnSpPr>
        <p:spPr>
          <a:xfrm>
            <a:off x="2484384" y="5540418"/>
            <a:ext cx="16675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8" name="TextBox 307">
            <a:extLst>
              <a:ext uri="{FF2B5EF4-FFF2-40B4-BE49-F238E27FC236}">
                <a16:creationId xmlns:a16="http://schemas.microsoft.com/office/drawing/2014/main" id="{36C08908-83F0-4827-9D25-C3D6D0763EDE}"/>
              </a:ext>
            </a:extLst>
          </p:cNvPr>
          <p:cNvSpPr txBox="1"/>
          <p:nvPr/>
        </p:nvSpPr>
        <p:spPr>
          <a:xfrm>
            <a:off x="2332600" y="5368656"/>
            <a:ext cx="51604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10um</a:t>
            </a:r>
          </a:p>
        </p:txBody>
      </p:sp>
      <p:cxnSp>
        <p:nvCxnSpPr>
          <p:cNvPr id="309" name="Straight Connector 308">
            <a:extLst>
              <a:ext uri="{FF2B5EF4-FFF2-40B4-BE49-F238E27FC236}">
                <a16:creationId xmlns:a16="http://schemas.microsoft.com/office/drawing/2014/main" id="{4A9130F7-EBD6-40A6-98E3-457ECAD73904}"/>
              </a:ext>
            </a:extLst>
          </p:cNvPr>
          <p:cNvCxnSpPr>
            <a:cxnSpLocks/>
          </p:cNvCxnSpPr>
          <p:nvPr/>
        </p:nvCxnSpPr>
        <p:spPr>
          <a:xfrm>
            <a:off x="2502698" y="6752811"/>
            <a:ext cx="16675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0" name="TextBox 309">
            <a:extLst>
              <a:ext uri="{FF2B5EF4-FFF2-40B4-BE49-F238E27FC236}">
                <a16:creationId xmlns:a16="http://schemas.microsoft.com/office/drawing/2014/main" id="{6C348EBC-7F61-4528-A86B-24AD2FBE3041}"/>
              </a:ext>
            </a:extLst>
          </p:cNvPr>
          <p:cNvSpPr txBox="1"/>
          <p:nvPr/>
        </p:nvSpPr>
        <p:spPr>
          <a:xfrm>
            <a:off x="2350914" y="6581049"/>
            <a:ext cx="51604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10um</a:t>
            </a:r>
          </a:p>
        </p:txBody>
      </p:sp>
      <p:cxnSp>
        <p:nvCxnSpPr>
          <p:cNvPr id="311" name="Straight Connector 310">
            <a:extLst>
              <a:ext uri="{FF2B5EF4-FFF2-40B4-BE49-F238E27FC236}">
                <a16:creationId xmlns:a16="http://schemas.microsoft.com/office/drawing/2014/main" id="{FF5287EB-AB2A-4B87-93B0-4EAC94ED1465}"/>
              </a:ext>
            </a:extLst>
          </p:cNvPr>
          <p:cNvCxnSpPr>
            <a:cxnSpLocks/>
          </p:cNvCxnSpPr>
          <p:nvPr/>
        </p:nvCxnSpPr>
        <p:spPr>
          <a:xfrm>
            <a:off x="1263512" y="5547384"/>
            <a:ext cx="16675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2" name="TextBox 311">
            <a:extLst>
              <a:ext uri="{FF2B5EF4-FFF2-40B4-BE49-F238E27FC236}">
                <a16:creationId xmlns:a16="http://schemas.microsoft.com/office/drawing/2014/main" id="{F1D1E2AB-FD25-41C3-8DDC-B417682820EB}"/>
              </a:ext>
            </a:extLst>
          </p:cNvPr>
          <p:cNvSpPr txBox="1"/>
          <p:nvPr/>
        </p:nvSpPr>
        <p:spPr>
          <a:xfrm>
            <a:off x="1111728" y="5375622"/>
            <a:ext cx="51604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25um</a:t>
            </a:r>
          </a:p>
        </p:txBody>
      </p:sp>
      <p:cxnSp>
        <p:nvCxnSpPr>
          <p:cNvPr id="313" name="Straight Connector 312">
            <a:extLst>
              <a:ext uri="{FF2B5EF4-FFF2-40B4-BE49-F238E27FC236}">
                <a16:creationId xmlns:a16="http://schemas.microsoft.com/office/drawing/2014/main" id="{C4C9F724-7CAA-447A-AFDB-04F56C3C654B}"/>
              </a:ext>
            </a:extLst>
          </p:cNvPr>
          <p:cNvCxnSpPr>
            <a:cxnSpLocks/>
          </p:cNvCxnSpPr>
          <p:nvPr/>
        </p:nvCxnSpPr>
        <p:spPr>
          <a:xfrm>
            <a:off x="1245207" y="6734260"/>
            <a:ext cx="16675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4" name="TextBox 313">
            <a:extLst>
              <a:ext uri="{FF2B5EF4-FFF2-40B4-BE49-F238E27FC236}">
                <a16:creationId xmlns:a16="http://schemas.microsoft.com/office/drawing/2014/main" id="{6AFCE971-2D72-4F7C-B8B3-913833EA77DF}"/>
              </a:ext>
            </a:extLst>
          </p:cNvPr>
          <p:cNvSpPr txBox="1"/>
          <p:nvPr/>
        </p:nvSpPr>
        <p:spPr>
          <a:xfrm>
            <a:off x="1093423" y="6562498"/>
            <a:ext cx="51604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25um</a:t>
            </a:r>
          </a:p>
        </p:txBody>
      </p:sp>
      <p:sp>
        <p:nvSpPr>
          <p:cNvPr id="226" name="TextBox 225">
            <a:extLst>
              <a:ext uri="{FF2B5EF4-FFF2-40B4-BE49-F238E27FC236}">
                <a16:creationId xmlns:a16="http://schemas.microsoft.com/office/drawing/2014/main" id="{85AB6A61-2617-48C0-960F-07F6A40F28B1}"/>
              </a:ext>
            </a:extLst>
          </p:cNvPr>
          <p:cNvSpPr txBox="1"/>
          <p:nvPr/>
        </p:nvSpPr>
        <p:spPr>
          <a:xfrm>
            <a:off x="-4387" y="948492"/>
            <a:ext cx="1144001" cy="420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7-8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weeks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old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mice</a:t>
            </a:r>
            <a:endParaRPr lang="en-US" sz="800" baseline="300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endParaRPr lang="en-US" sz="800" baseline="30000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4" name="Rectangle 731">
            <a:extLst>
              <a:ext uri="{FF2B5EF4-FFF2-40B4-BE49-F238E27FC236}">
                <a16:creationId xmlns:a16="http://schemas.microsoft.com/office/drawing/2014/main" id="{84066252-BE67-4189-A4BE-B43F2B0151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-71859" y="-29258"/>
            <a:ext cx="227889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1200" dirty="0">
                <a:latin typeface="Arial"/>
                <a:cs typeface="Arial"/>
              </a:rPr>
              <a:t>SUPPLEMENTARY FIGURE 2</a:t>
            </a:r>
          </a:p>
        </p:txBody>
      </p:sp>
    </p:spTree>
    <p:extLst>
      <p:ext uri="{BB962C8B-B14F-4D97-AF65-F5344CB8AC3E}">
        <p14:creationId xmlns:p14="http://schemas.microsoft.com/office/powerpoint/2010/main" val="41484629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24733</TotalTime>
  <Words>259</Words>
  <Application>Microsoft Office PowerPoint</Application>
  <PresentationFormat>On-screen Show (4:3)</PresentationFormat>
  <Paragraphs>110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>non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non non</dc:creator>
  <cp:lastModifiedBy>Chromosome Walker</cp:lastModifiedBy>
  <cp:revision>1224</cp:revision>
  <cp:lastPrinted>2019-05-07T09:00:55Z</cp:lastPrinted>
  <dcterms:created xsi:type="dcterms:W3CDTF">2015-10-02T08:08:01Z</dcterms:created>
  <dcterms:modified xsi:type="dcterms:W3CDTF">2021-11-20T12:00:40Z</dcterms:modified>
</cp:coreProperties>
</file>