
<file path=[Content_Types].xml><?xml version="1.0" encoding="utf-8"?>
<Types xmlns="http://schemas.openxmlformats.org/package/2006/content-types">
  <Default Extension="rels" ContentType="application/vnd.openxmlformats-package.relationships+xml"/>
  <Default Extension="ti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71" r:id="rId2"/>
  </p:sldIdLst>
  <p:sldSz cx="6858000" cy="9144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89" userDrawn="1">
          <p15:clr>
            <a:srgbClr val="A4A3A4"/>
          </p15:clr>
        </p15:guide>
        <p15:guide id="2" pos="24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C2C6"/>
    <a:srgbClr val="58CAE8"/>
    <a:srgbClr val="00F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7" autoAdjust="0"/>
    <p:restoredTop sz="93842" autoAdjust="0"/>
  </p:normalViewPr>
  <p:slideViewPr>
    <p:cSldViewPr snapToGrid="0" snapToObjects="1">
      <p:cViewPr varScale="1">
        <p:scale>
          <a:sx n="48" d="100"/>
          <a:sy n="48" d="100"/>
        </p:scale>
        <p:origin x="2048" y="28"/>
      </p:cViewPr>
      <p:guideLst>
        <p:guide orient="horz" pos="4989"/>
        <p:guide pos="24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710-4400-94CA-53B5CD771940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Sheet1!$L$4:$L$5</c:f>
                <c:numCache>
                  <c:formatCode>General</c:formatCode>
                  <c:ptCount val="2"/>
                  <c:pt idx="0">
                    <c:v>3.5</c:v>
                  </c:pt>
                  <c:pt idx="1">
                    <c:v>7.1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Sheet1!$J$4:$J$5</c:f>
              <c:strCache>
                <c:ptCount val="2"/>
                <c:pt idx="0">
                  <c:v>UbiCRE</c:v>
                </c:pt>
                <c:pt idx="1">
                  <c:v>UbiCRE:V600E</c:v>
                </c:pt>
              </c:strCache>
            </c:strRef>
          </c:cat>
          <c:val>
            <c:numRef>
              <c:f>Sheet1!$K$4:$K$5</c:f>
              <c:numCache>
                <c:formatCode>General</c:formatCode>
                <c:ptCount val="2"/>
                <c:pt idx="0">
                  <c:v>35.08</c:v>
                </c:pt>
                <c:pt idx="1">
                  <c:v>41.4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710-4400-94CA-53B5CD7719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99283520"/>
        <c:axId val="1599283936"/>
      </c:barChart>
      <c:catAx>
        <c:axId val="1599283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599283936"/>
        <c:crosses val="autoZero"/>
        <c:auto val="1"/>
        <c:lblAlgn val="ctr"/>
        <c:lblOffset val="100"/>
        <c:noMultiLvlLbl val="0"/>
      </c:catAx>
      <c:valAx>
        <c:axId val="15992839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53BP1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s-ES" sz="800" baseline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foci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s-ES" sz="800" baseline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co-localizing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s-ES" sz="800" baseline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with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s-ES" sz="800" baseline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telomeres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(%)</a:t>
                </a:r>
                <a:endParaRPr lang="es-ES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5.508243932799424E-2"/>
              <c:y val="0.107775730768486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599283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5DF-4FF5-BFE3-604DCB7DABBF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Sheet1!$L$16:$L$17</c:f>
                <c:numCache>
                  <c:formatCode>General</c:formatCode>
                  <c:ptCount val="2"/>
                  <c:pt idx="0">
                    <c:v>3.5</c:v>
                  </c:pt>
                  <c:pt idx="1">
                    <c:v>3.7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Sheet1!$J$16:$J$17</c:f>
              <c:strCache>
                <c:ptCount val="2"/>
                <c:pt idx="0">
                  <c:v>Normal tissue</c:v>
                </c:pt>
                <c:pt idx="1">
                  <c:v>Lung Tumors</c:v>
                </c:pt>
              </c:strCache>
            </c:strRef>
          </c:cat>
          <c:val>
            <c:numRef>
              <c:f>Sheet1!$K$16:$K$17</c:f>
              <c:numCache>
                <c:formatCode>General</c:formatCode>
                <c:ptCount val="2"/>
                <c:pt idx="0">
                  <c:v>38.299999999999997</c:v>
                </c:pt>
                <c:pt idx="1">
                  <c:v>46.65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DF-4FF5-BFE3-604DCB7DAB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76670960"/>
        <c:axId val="1976680944"/>
      </c:barChart>
      <c:catAx>
        <c:axId val="1976670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976680944"/>
        <c:crosses val="autoZero"/>
        <c:auto val="1"/>
        <c:lblAlgn val="ctr"/>
        <c:lblOffset val="100"/>
        <c:noMultiLvlLbl val="0"/>
      </c:catAx>
      <c:valAx>
        <c:axId val="197668094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53BP1 foci  co-localizing with telomeres</a:t>
                </a:r>
                <a:r>
                  <a:rPr lang="es-ES" sz="8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(%)</a:t>
                </a:r>
                <a:endParaRPr lang="es-ES" sz="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97667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29666-E4F6-5046-93D6-2C0E6FFFF757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0A131-55CD-9444-BE72-F77607F90F9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68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94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9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500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961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27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01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17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68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725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50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7" Type="http://schemas.openxmlformats.org/officeDocument/2006/relationships/image" Target="../media/image4.t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tif"/><Relationship Id="rId5" Type="http://schemas.openxmlformats.org/officeDocument/2006/relationships/chart" Target="../charts/chart2.xml"/><Relationship Id="rId4" Type="http://schemas.openxmlformats.org/officeDocument/2006/relationships/image" Target="../media/image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27BE97C-02D6-4B04-B8FD-9291D925F7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7965309"/>
              </p:ext>
            </p:extLst>
          </p:nvPr>
        </p:nvGraphicFramePr>
        <p:xfrm>
          <a:off x="904299" y="5882476"/>
          <a:ext cx="2305635" cy="1746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08599DF-DD35-418A-8AF2-0370DE38FAA6}"/>
              </a:ext>
            </a:extLst>
          </p:cNvPr>
          <p:cNvSpPr txBox="1"/>
          <p:nvPr/>
        </p:nvSpPr>
        <p:spPr>
          <a:xfrm>
            <a:off x="1734978" y="6265254"/>
            <a:ext cx="7493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C7B111-BFB9-4523-B89F-824B08A18D12}"/>
              </a:ext>
            </a:extLst>
          </p:cNvPr>
          <p:cNvSpPr txBox="1"/>
          <p:nvPr/>
        </p:nvSpPr>
        <p:spPr>
          <a:xfrm>
            <a:off x="2483071" y="6028080"/>
            <a:ext cx="7493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8511B9F-B7BC-4C0E-9FFC-D2008DA53466}"/>
              </a:ext>
            </a:extLst>
          </p:cNvPr>
          <p:cNvCxnSpPr/>
          <p:nvPr/>
        </p:nvCxnSpPr>
        <p:spPr>
          <a:xfrm>
            <a:off x="1811926" y="6014028"/>
            <a:ext cx="990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68763FF-770E-4C6B-B4AE-B72B534B46B1}"/>
              </a:ext>
            </a:extLst>
          </p:cNvPr>
          <p:cNvSpPr txBox="1"/>
          <p:nvPr/>
        </p:nvSpPr>
        <p:spPr>
          <a:xfrm>
            <a:off x="2057100" y="5844897"/>
            <a:ext cx="9799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P=0.23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ns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90B0E1-1E2E-4BC7-A5EA-A6ECA25337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34" y="3689462"/>
            <a:ext cx="2104100" cy="19503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F137BA6-4010-4542-BE7D-4FFE3A5A06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34" y="1493681"/>
            <a:ext cx="2104100" cy="19503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D2F6655-E0EE-45D4-A4A5-672948A8096D}"/>
              </a:ext>
            </a:extLst>
          </p:cNvPr>
          <p:cNvSpPr txBox="1"/>
          <p:nvPr/>
        </p:nvSpPr>
        <p:spPr>
          <a:xfrm>
            <a:off x="1057594" y="1506207"/>
            <a:ext cx="616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DAPI</a:t>
            </a:r>
          </a:p>
          <a:p>
            <a:r>
              <a:rPr lang="es-ES" sz="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</a:t>
            </a:r>
          </a:p>
          <a:p>
            <a:r>
              <a:rPr lang="es-E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53BP1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84318C-57AF-419B-867D-151D5F8E8D0C}"/>
              </a:ext>
            </a:extLst>
          </p:cNvPr>
          <p:cNvSpPr txBox="1"/>
          <p:nvPr/>
        </p:nvSpPr>
        <p:spPr>
          <a:xfrm>
            <a:off x="1047066" y="3731406"/>
            <a:ext cx="616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DAPI</a:t>
            </a:r>
          </a:p>
          <a:p>
            <a:r>
              <a:rPr lang="es-ES" sz="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</a:t>
            </a:r>
          </a:p>
          <a:p>
            <a:r>
              <a:rPr lang="es-E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53BP1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B29564D-BC4A-414D-8F8E-90EB57D888C4}"/>
              </a:ext>
            </a:extLst>
          </p:cNvPr>
          <p:cNvCxnSpPr/>
          <p:nvPr/>
        </p:nvCxnSpPr>
        <p:spPr>
          <a:xfrm flipH="1" flipV="1">
            <a:off x="2011307" y="2404761"/>
            <a:ext cx="120649" cy="3585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AB264A0-C3B0-41D9-9292-38B709D1205C}"/>
              </a:ext>
            </a:extLst>
          </p:cNvPr>
          <p:cNvCxnSpPr/>
          <p:nvPr/>
        </p:nvCxnSpPr>
        <p:spPr>
          <a:xfrm flipH="1" flipV="1">
            <a:off x="1874433" y="4234119"/>
            <a:ext cx="120649" cy="3585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731">
            <a:extLst>
              <a:ext uri="{FF2B5EF4-FFF2-40B4-BE49-F238E27FC236}">
                <a16:creationId xmlns:a16="http://schemas.microsoft.com/office/drawing/2014/main" id="{5F8FC919-C615-459D-B05B-42A5DAE9C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8" y="32794"/>
            <a:ext cx="22788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SUPPLEMENTARY FIGURE 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131BCAE-7953-4118-B21E-512BE9C8BA3F}"/>
              </a:ext>
            </a:extLst>
          </p:cNvPr>
          <p:cNvSpPr txBox="1"/>
          <p:nvPr/>
        </p:nvSpPr>
        <p:spPr>
          <a:xfrm rot="16200000">
            <a:off x="353402" y="4416422"/>
            <a:ext cx="863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  <a:r>
              <a:rPr lang="en-US" sz="800" baseline="30000" dirty="0">
                <a:latin typeface="Arial" panose="020B0604020202020204" pitchFamily="34" charset="0"/>
                <a:ea typeface="Calibri" panose="020F0502020204030204" pitchFamily="34" charset="0"/>
              </a:rPr>
              <a:t>;</a:t>
            </a:r>
          </a:p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01786E3-8257-411B-8410-24B8A583D067}"/>
              </a:ext>
            </a:extLst>
          </p:cNvPr>
          <p:cNvSpPr txBox="1"/>
          <p:nvPr/>
        </p:nvSpPr>
        <p:spPr>
          <a:xfrm rot="16200000">
            <a:off x="229147" y="2207217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1FA5C05-F3A3-4A44-9744-74CC2EA616EF}"/>
              </a:ext>
            </a:extLst>
          </p:cNvPr>
          <p:cNvSpPr txBox="1"/>
          <p:nvPr/>
        </p:nvSpPr>
        <p:spPr>
          <a:xfrm>
            <a:off x="1647497" y="7353328"/>
            <a:ext cx="15874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V600E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8CBB80-6003-4D9F-8E96-05DB2961C372}"/>
              </a:ext>
            </a:extLst>
          </p:cNvPr>
          <p:cNvSpPr txBox="1"/>
          <p:nvPr/>
        </p:nvSpPr>
        <p:spPr>
          <a:xfrm>
            <a:off x="1426060" y="1230965"/>
            <a:ext cx="16360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Normal alveolar epithelium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0058C0-E3FB-4055-8CB0-23E8E4722A97}"/>
              </a:ext>
            </a:extLst>
          </p:cNvPr>
          <p:cNvSpPr txBox="1"/>
          <p:nvPr/>
        </p:nvSpPr>
        <p:spPr>
          <a:xfrm>
            <a:off x="1402716" y="3456128"/>
            <a:ext cx="16360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Normal alveolar epithelium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85F5E2F9-47AC-4F30-BB8F-300A2EA8108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8938620"/>
              </p:ext>
            </p:extLst>
          </p:nvPr>
        </p:nvGraphicFramePr>
        <p:xfrm>
          <a:off x="3428611" y="5922564"/>
          <a:ext cx="2390775" cy="1746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8DBB4EC4-0BCC-44AC-AEB8-7D64039BF9CB}"/>
              </a:ext>
            </a:extLst>
          </p:cNvPr>
          <p:cNvSpPr txBox="1"/>
          <p:nvPr/>
        </p:nvSpPr>
        <p:spPr>
          <a:xfrm>
            <a:off x="4262917" y="6239931"/>
            <a:ext cx="7493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CAC7DB-9EE3-4DF2-B89A-7AD45C465E9A}"/>
              </a:ext>
            </a:extLst>
          </p:cNvPr>
          <p:cNvSpPr txBox="1"/>
          <p:nvPr/>
        </p:nvSpPr>
        <p:spPr>
          <a:xfrm>
            <a:off x="5097223" y="6040689"/>
            <a:ext cx="7493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4B43A49-C7B5-460E-BF5A-4E0CF41760A5}"/>
              </a:ext>
            </a:extLst>
          </p:cNvPr>
          <p:cNvCxnSpPr/>
          <p:nvPr/>
        </p:nvCxnSpPr>
        <p:spPr>
          <a:xfrm>
            <a:off x="4340575" y="6081800"/>
            <a:ext cx="990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39BAD8DC-A966-423D-B90B-8C76EFC289BE}"/>
              </a:ext>
            </a:extLst>
          </p:cNvPr>
          <p:cNvSpPr txBox="1"/>
          <p:nvPr/>
        </p:nvSpPr>
        <p:spPr>
          <a:xfrm>
            <a:off x="4559249" y="5884155"/>
            <a:ext cx="9799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P=0.09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ns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C0A9980-7A03-4369-BC93-A435D78F37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2851" y="1487036"/>
            <a:ext cx="2101579" cy="196909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C4E07D5-BD27-4335-8CCB-CEF99D374B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2851" y="3671572"/>
            <a:ext cx="2101578" cy="196909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239BC96E-42BA-4532-AFF2-2B02B0E45C5F}"/>
              </a:ext>
            </a:extLst>
          </p:cNvPr>
          <p:cNvSpPr txBox="1"/>
          <p:nvPr/>
        </p:nvSpPr>
        <p:spPr>
          <a:xfrm>
            <a:off x="3603890" y="1474510"/>
            <a:ext cx="616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DAPI</a:t>
            </a:r>
          </a:p>
          <a:p>
            <a:r>
              <a:rPr lang="es-ES" sz="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</a:t>
            </a:r>
          </a:p>
          <a:p>
            <a:r>
              <a:rPr lang="es-E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53BP1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16061C-433F-457E-A648-8432DF4D3645}"/>
              </a:ext>
            </a:extLst>
          </p:cNvPr>
          <p:cNvSpPr txBox="1"/>
          <p:nvPr/>
        </p:nvSpPr>
        <p:spPr>
          <a:xfrm>
            <a:off x="3649884" y="3661247"/>
            <a:ext cx="616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DAPI</a:t>
            </a:r>
          </a:p>
          <a:p>
            <a:r>
              <a:rPr lang="es-ES" sz="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</a:t>
            </a:r>
          </a:p>
          <a:p>
            <a:r>
              <a:rPr lang="es-E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53BP1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4575FEAE-F441-4B54-8A17-FCD53BBD4555}"/>
              </a:ext>
            </a:extLst>
          </p:cNvPr>
          <p:cNvCxnSpPr/>
          <p:nvPr/>
        </p:nvCxnSpPr>
        <p:spPr>
          <a:xfrm flipH="1" flipV="1">
            <a:off x="4099378" y="2490673"/>
            <a:ext cx="120649" cy="3585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F9217B0-1C7B-47AB-A3B5-EAD39A5438DB}"/>
              </a:ext>
            </a:extLst>
          </p:cNvPr>
          <p:cNvCxnSpPr/>
          <p:nvPr/>
        </p:nvCxnSpPr>
        <p:spPr>
          <a:xfrm flipH="1" flipV="1">
            <a:off x="4979775" y="4686019"/>
            <a:ext cx="120649" cy="3585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247401B-AE7B-4596-BF82-16C7554DA997}"/>
              </a:ext>
            </a:extLst>
          </p:cNvPr>
          <p:cNvSpPr txBox="1"/>
          <p:nvPr/>
        </p:nvSpPr>
        <p:spPr>
          <a:xfrm>
            <a:off x="4129255" y="7373996"/>
            <a:ext cx="1690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Normal           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Hyperplastic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Epithelium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Nodules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0950748-B411-4B45-AD71-B0E0831F5E09}"/>
              </a:ext>
            </a:extLst>
          </p:cNvPr>
          <p:cNvSpPr txBox="1"/>
          <p:nvPr/>
        </p:nvSpPr>
        <p:spPr>
          <a:xfrm>
            <a:off x="3983843" y="1227883"/>
            <a:ext cx="16360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Normal alveolar epithelium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486B29C-1829-4797-9BD1-FA444CD60932}"/>
              </a:ext>
            </a:extLst>
          </p:cNvPr>
          <p:cNvSpPr txBox="1"/>
          <p:nvPr/>
        </p:nvSpPr>
        <p:spPr>
          <a:xfrm>
            <a:off x="4161763" y="3461337"/>
            <a:ext cx="16360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Hyperplastic nodules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38" name="Rectangle 731">
            <a:extLst>
              <a:ext uri="{FF2B5EF4-FFF2-40B4-BE49-F238E27FC236}">
                <a16:creationId xmlns:a16="http://schemas.microsoft.com/office/drawing/2014/main" id="{712319A6-E044-4E20-B01A-B357872241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7066" y="613759"/>
            <a:ext cx="28725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A</a:t>
            </a:r>
          </a:p>
        </p:txBody>
      </p:sp>
      <p:sp>
        <p:nvSpPr>
          <p:cNvPr id="39" name="Rectangle 731">
            <a:extLst>
              <a:ext uri="{FF2B5EF4-FFF2-40B4-BE49-F238E27FC236}">
                <a16:creationId xmlns:a16="http://schemas.microsoft.com/office/drawing/2014/main" id="{7C927F24-9FDC-4BD6-BE6F-AB1ADBC536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0789" y="613758"/>
            <a:ext cx="28725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B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2646786" y="3378554"/>
            <a:ext cx="48660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646786" y="3163110"/>
            <a:ext cx="4981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10um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2682695" y="5542972"/>
            <a:ext cx="48660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682695" y="5327528"/>
            <a:ext cx="4981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10um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5256392" y="3389672"/>
            <a:ext cx="48660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256392" y="3174228"/>
            <a:ext cx="4981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10um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5292301" y="5554090"/>
            <a:ext cx="48660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292301" y="5338646"/>
            <a:ext cx="4981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10um</a:t>
            </a:r>
          </a:p>
        </p:txBody>
      </p:sp>
    </p:spTree>
    <p:extLst>
      <p:ext uri="{BB962C8B-B14F-4D97-AF65-F5344CB8AC3E}">
        <p14:creationId xmlns:p14="http://schemas.microsoft.com/office/powerpoint/2010/main" val="3742665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24733</TotalTime>
  <Words>79</Words>
  <Application>Microsoft Office PowerPoint</Application>
  <PresentationFormat>On-screen Show (4:3)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non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non non</dc:creator>
  <cp:lastModifiedBy>Chromosome Walker</cp:lastModifiedBy>
  <cp:revision>1224</cp:revision>
  <cp:lastPrinted>2019-05-07T09:00:55Z</cp:lastPrinted>
  <dcterms:created xsi:type="dcterms:W3CDTF">2015-10-02T08:08:01Z</dcterms:created>
  <dcterms:modified xsi:type="dcterms:W3CDTF">2021-11-20T12:02:51Z</dcterms:modified>
</cp:coreProperties>
</file>