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75" r:id="rId2"/>
  </p:sldIdLst>
  <p:sldSz cx="6858000" cy="9144000" type="screen4x3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89" userDrawn="1">
          <p15:clr>
            <a:srgbClr val="A4A3A4"/>
          </p15:clr>
        </p15:guide>
        <p15:guide id="2" pos="24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5C2C6"/>
    <a:srgbClr val="58CAE8"/>
    <a:srgbClr val="00FA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Estilo clar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77" autoAdjust="0"/>
    <p:restoredTop sz="93842" autoAdjust="0"/>
  </p:normalViewPr>
  <p:slideViewPr>
    <p:cSldViewPr snapToGrid="0" snapToObjects="1">
      <p:cViewPr varScale="1">
        <p:scale>
          <a:sx n="48" d="100"/>
          <a:sy n="48" d="100"/>
        </p:scale>
        <p:origin x="2048" y="28"/>
      </p:cViewPr>
      <p:guideLst>
        <p:guide orient="horz" pos="4989"/>
        <p:guide pos="247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393-40EA-9E18-F1EADB176C48}"/>
              </c:ext>
            </c:extLst>
          </c:dPt>
          <c:errBars>
            <c:errBarType val="plus"/>
            <c:errValType val="cust"/>
            <c:noEndCap val="0"/>
            <c:plus>
              <c:numRef>
                <c:f>'[Cuantificaciones en limpio actualizado(1).xlsx]Hoja1'!$U$341:$U$343</c:f>
                <c:numCache>
                  <c:formatCode>General</c:formatCode>
                  <c:ptCount val="3"/>
                  <c:pt idx="0">
                    <c:v>0.73499999999999999</c:v>
                  </c:pt>
                  <c:pt idx="1">
                    <c:v>1.95</c:v>
                  </c:pt>
                  <c:pt idx="2">
                    <c:v>0.21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'[Cuantificaciones en limpio actualizado(1).xlsx]Hoja1'!$S$341:$S$343</c:f>
              <c:strCache>
                <c:ptCount val="3"/>
                <c:pt idx="0">
                  <c:v>non tumoral area</c:v>
                </c:pt>
                <c:pt idx="1">
                  <c:v>&lt;250um tumor</c:v>
                </c:pt>
                <c:pt idx="2">
                  <c:v>&gt;250um tumor</c:v>
                </c:pt>
              </c:strCache>
            </c:strRef>
          </c:cat>
          <c:val>
            <c:numRef>
              <c:f>'[Cuantificaciones en limpio actualizado(1).xlsx]Hoja1'!$T$341:$T$343</c:f>
              <c:numCache>
                <c:formatCode>General</c:formatCode>
                <c:ptCount val="3"/>
                <c:pt idx="0">
                  <c:v>2.17</c:v>
                </c:pt>
                <c:pt idx="1">
                  <c:v>4.59</c:v>
                </c:pt>
                <c:pt idx="2">
                  <c:v>0.55000000000000004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393-40EA-9E18-F1EADB176C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9169519"/>
        <c:axId val="199161615"/>
      </c:barChart>
      <c:catAx>
        <c:axId val="199169519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400" b="0" i="0" u="none" strike="noStrik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199161615"/>
        <c:crosses val="autoZero"/>
        <c:auto val="1"/>
        <c:lblAlgn val="ctr"/>
        <c:lblOffset val="100"/>
        <c:noMultiLvlLbl val="0"/>
      </c:catAx>
      <c:valAx>
        <c:axId val="199161615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s-ES" sz="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p21+</a:t>
                </a:r>
                <a:r>
                  <a:rPr lang="es-ES" sz="800" baseline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cells (%)</a:t>
                </a:r>
                <a:endParaRPr lang="es-ES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1991695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tx1"/>
            </a:solidFill>
            <a:ln w="6350">
              <a:solidFill>
                <a:schemeClr val="tx1"/>
              </a:solidFill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272-4260-8C01-618C58E55EFE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272-4260-8C01-618C58E55EFE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Sheet1!$Y$56:$Y$58</c:f>
                <c:numCache>
                  <c:formatCode>General</c:formatCode>
                  <c:ptCount val="3"/>
                  <c:pt idx="0">
                    <c:v>0.28000000000000003</c:v>
                  </c:pt>
                  <c:pt idx="1">
                    <c:v>0.1</c:v>
                  </c:pt>
                  <c:pt idx="2">
                    <c:v>0.09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Sheet1!$W$56:$W$58</c:f>
              <c:strCache>
                <c:ptCount val="3"/>
                <c:pt idx="0">
                  <c:v>alveoli</c:v>
                </c:pt>
                <c:pt idx="1">
                  <c:v>alveoli</c:v>
                </c:pt>
                <c:pt idx="2">
                  <c:v>tumor</c:v>
                </c:pt>
              </c:strCache>
            </c:strRef>
          </c:cat>
          <c:val>
            <c:numRef>
              <c:f>Sheet1!$X$56:$X$58</c:f>
              <c:numCache>
                <c:formatCode>General</c:formatCode>
                <c:ptCount val="3"/>
                <c:pt idx="0">
                  <c:v>1.04</c:v>
                </c:pt>
                <c:pt idx="1">
                  <c:v>0.38</c:v>
                </c:pt>
                <c:pt idx="2">
                  <c:v>0.85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272-4260-8C01-618C58E55E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17752303"/>
        <c:axId val="317753967"/>
      </c:barChart>
      <c:catAx>
        <c:axId val="317752303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317753967"/>
        <c:crosses val="autoZero"/>
        <c:auto val="1"/>
        <c:lblAlgn val="ctr"/>
        <c:lblOffset val="100"/>
        <c:noMultiLvlLbl val="0"/>
      </c:catAx>
      <c:valAx>
        <c:axId val="317753967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s-ES" sz="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pRb</a:t>
                </a:r>
                <a:r>
                  <a:rPr lang="es-ES" sz="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+</a:t>
                </a:r>
                <a:r>
                  <a:rPr lang="es-ES" sz="800" baseline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s-ES" sz="800" baseline="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cells</a:t>
                </a:r>
                <a:r>
                  <a:rPr lang="es-ES" sz="800" baseline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(%)</a:t>
                </a:r>
                <a:endParaRPr lang="es-ES" sz="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>
            <c:manualLayout>
              <c:xMode val="edge"/>
              <c:yMode val="edge"/>
              <c:x val="9.7706067790305384E-2"/>
              <c:y val="0.1901602167293499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31775230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62E-46F9-AE89-F06B3C3FBAEA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Sheet1!$R$141:$R$143</c:f>
                <c:numCache>
                  <c:formatCode>General</c:formatCode>
                  <c:ptCount val="3"/>
                  <c:pt idx="0">
                    <c:v>1.0900000000000001</c:v>
                  </c:pt>
                  <c:pt idx="1">
                    <c:v>4.96</c:v>
                  </c:pt>
                  <c:pt idx="2">
                    <c:v>2.6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Sheet1!$P$141:$P$143</c:f>
              <c:strCache>
                <c:ptCount val="3"/>
                <c:pt idx="0">
                  <c:v>alveoli</c:v>
                </c:pt>
                <c:pt idx="1">
                  <c:v>alveoli</c:v>
                </c:pt>
                <c:pt idx="2">
                  <c:v>tumor</c:v>
                </c:pt>
              </c:strCache>
            </c:strRef>
          </c:cat>
          <c:val>
            <c:numRef>
              <c:f>Sheet1!$Q$141:$Q$143</c:f>
              <c:numCache>
                <c:formatCode>General</c:formatCode>
                <c:ptCount val="3"/>
                <c:pt idx="0">
                  <c:v>9.7208333333333332</c:v>
                </c:pt>
                <c:pt idx="1">
                  <c:v>56.395000000000003</c:v>
                </c:pt>
                <c:pt idx="2">
                  <c:v>35.6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62E-46F9-AE89-F06B3C3FBA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75418848"/>
        <c:axId val="275425504"/>
      </c:barChart>
      <c:catAx>
        <c:axId val="2754188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275425504"/>
        <c:crosses val="autoZero"/>
        <c:auto val="1"/>
        <c:lblAlgn val="ctr"/>
        <c:lblOffset val="100"/>
        <c:noMultiLvlLbl val="0"/>
      </c:catAx>
      <c:valAx>
        <c:axId val="27542550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s-ES" sz="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pSTAT3+ </a:t>
                </a:r>
                <a:r>
                  <a:rPr lang="es-ES" sz="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cells</a:t>
                </a:r>
                <a:r>
                  <a:rPr lang="es-ES" sz="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275418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6BE-4D26-B6D2-8A16E6A1D417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Sheet1!$AF$170:$AF$172</c:f>
                <c:numCache>
                  <c:formatCode>General</c:formatCode>
                  <c:ptCount val="3"/>
                  <c:pt idx="0">
                    <c:v>1.66</c:v>
                  </c:pt>
                  <c:pt idx="1">
                    <c:v>2.1</c:v>
                  </c:pt>
                  <c:pt idx="2">
                    <c:v>7.44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Sheet1!$AD$170:$AD$172</c:f>
              <c:strCache>
                <c:ptCount val="3"/>
                <c:pt idx="0">
                  <c:v>alveoli</c:v>
                </c:pt>
                <c:pt idx="1">
                  <c:v>alveoli</c:v>
                </c:pt>
                <c:pt idx="2">
                  <c:v>tumor</c:v>
                </c:pt>
              </c:strCache>
            </c:strRef>
          </c:cat>
          <c:val>
            <c:numRef>
              <c:f>Sheet1!$AE$170:$AE$172</c:f>
              <c:numCache>
                <c:formatCode>General</c:formatCode>
                <c:ptCount val="3"/>
                <c:pt idx="0">
                  <c:v>60.125</c:v>
                </c:pt>
                <c:pt idx="1">
                  <c:v>55.8</c:v>
                </c:pt>
                <c:pt idx="2">
                  <c:v>66.599999999999994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6BE-4D26-B6D2-8A16E6A1D4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67070351"/>
        <c:axId val="1967054959"/>
      </c:barChart>
      <c:catAx>
        <c:axId val="196707035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1967054959"/>
        <c:crosses val="autoZero"/>
        <c:auto val="1"/>
        <c:lblAlgn val="ctr"/>
        <c:lblOffset val="100"/>
        <c:noMultiLvlLbl val="0"/>
      </c:catAx>
      <c:valAx>
        <c:axId val="1967054959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s-ES"/>
                  <a:t>pSMAD3+ cells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19670703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s-E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029666-E4F6-5046-93D6-2C0E6FFFF757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03425" y="744538"/>
            <a:ext cx="27908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90A131-55CD-9444-BE72-F77607F90F9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0685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3943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5970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0500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2961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8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279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9017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6176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2670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1682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0725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5509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.png"/><Relationship Id="rId18" Type="http://schemas.openxmlformats.org/officeDocument/2006/relationships/image" Target="../media/image7.png"/><Relationship Id="rId26" Type="http://schemas.openxmlformats.org/officeDocument/2006/relationships/image" Target="../media/image11.png"/><Relationship Id="rId39" Type="http://schemas.microsoft.com/office/2007/relationships/hdphoto" Target="../media/hdphoto17.wdp"/><Relationship Id="rId21" Type="http://schemas.microsoft.com/office/2007/relationships/hdphoto" Target="../media/hdphoto8.wdp"/><Relationship Id="rId34" Type="http://schemas.openxmlformats.org/officeDocument/2006/relationships/image" Target="../media/image15.png"/><Relationship Id="rId7" Type="http://schemas.openxmlformats.org/officeDocument/2006/relationships/image" Target="../media/image3.png"/><Relationship Id="rId2" Type="http://schemas.openxmlformats.org/officeDocument/2006/relationships/chart" Target="../charts/chart1.xml"/><Relationship Id="rId16" Type="http://schemas.openxmlformats.org/officeDocument/2006/relationships/chart" Target="../charts/chart3.xml"/><Relationship Id="rId20" Type="http://schemas.openxmlformats.org/officeDocument/2006/relationships/image" Target="../media/image8.png"/><Relationship Id="rId29" Type="http://schemas.microsoft.com/office/2007/relationships/hdphoto" Target="../media/hdphoto12.wdp"/><Relationship Id="rId41" Type="http://schemas.microsoft.com/office/2007/relationships/hdphoto" Target="../media/hdphoto18.wdp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5.png"/><Relationship Id="rId24" Type="http://schemas.openxmlformats.org/officeDocument/2006/relationships/image" Target="../media/image10.png"/><Relationship Id="rId32" Type="http://schemas.openxmlformats.org/officeDocument/2006/relationships/image" Target="../media/image14.png"/><Relationship Id="rId37" Type="http://schemas.microsoft.com/office/2007/relationships/hdphoto" Target="../media/hdphoto16.wdp"/><Relationship Id="rId40" Type="http://schemas.openxmlformats.org/officeDocument/2006/relationships/image" Target="../media/image18.png"/><Relationship Id="rId5" Type="http://schemas.openxmlformats.org/officeDocument/2006/relationships/image" Target="../media/image2.png"/><Relationship Id="rId15" Type="http://schemas.openxmlformats.org/officeDocument/2006/relationships/chart" Target="../charts/chart2.xml"/><Relationship Id="rId23" Type="http://schemas.microsoft.com/office/2007/relationships/hdphoto" Target="../media/hdphoto9.wdp"/><Relationship Id="rId28" Type="http://schemas.openxmlformats.org/officeDocument/2006/relationships/image" Target="../media/image12.png"/><Relationship Id="rId36" Type="http://schemas.openxmlformats.org/officeDocument/2006/relationships/image" Target="../media/image16.png"/><Relationship Id="rId10" Type="http://schemas.microsoft.com/office/2007/relationships/hdphoto" Target="../media/hdphoto4.wdp"/><Relationship Id="rId19" Type="http://schemas.microsoft.com/office/2007/relationships/hdphoto" Target="../media/hdphoto7.wdp"/><Relationship Id="rId31" Type="http://schemas.microsoft.com/office/2007/relationships/hdphoto" Target="../media/hdphoto13.wdp"/><Relationship Id="rId4" Type="http://schemas.microsoft.com/office/2007/relationships/hdphoto" Target="../media/hdphoto1.wdp"/><Relationship Id="rId9" Type="http://schemas.openxmlformats.org/officeDocument/2006/relationships/image" Target="../media/image4.png"/><Relationship Id="rId14" Type="http://schemas.microsoft.com/office/2007/relationships/hdphoto" Target="../media/hdphoto6.wdp"/><Relationship Id="rId22" Type="http://schemas.openxmlformats.org/officeDocument/2006/relationships/image" Target="../media/image9.png"/><Relationship Id="rId27" Type="http://schemas.microsoft.com/office/2007/relationships/hdphoto" Target="../media/hdphoto11.wdp"/><Relationship Id="rId30" Type="http://schemas.openxmlformats.org/officeDocument/2006/relationships/image" Target="../media/image13.png"/><Relationship Id="rId35" Type="http://schemas.microsoft.com/office/2007/relationships/hdphoto" Target="../media/hdphoto15.wdp"/><Relationship Id="rId8" Type="http://schemas.microsoft.com/office/2007/relationships/hdphoto" Target="../media/hdphoto3.wdp"/><Relationship Id="rId3" Type="http://schemas.openxmlformats.org/officeDocument/2006/relationships/image" Target="../media/image1.png"/><Relationship Id="rId12" Type="http://schemas.microsoft.com/office/2007/relationships/hdphoto" Target="../media/hdphoto5.wdp"/><Relationship Id="rId17" Type="http://schemas.openxmlformats.org/officeDocument/2006/relationships/chart" Target="../charts/chart4.xml"/><Relationship Id="rId25" Type="http://schemas.microsoft.com/office/2007/relationships/hdphoto" Target="../media/hdphoto10.wdp"/><Relationship Id="rId33" Type="http://schemas.microsoft.com/office/2007/relationships/hdphoto" Target="../media/hdphoto14.wdp"/><Relationship Id="rId38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3" name="Chart 182"/>
          <p:cNvGraphicFramePr>
            <a:graphicFrameLocks/>
          </p:cNvGraphicFramePr>
          <p:nvPr/>
        </p:nvGraphicFramePr>
        <p:xfrm>
          <a:off x="5196505" y="494926"/>
          <a:ext cx="1729849" cy="1451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920AFA69-CE2B-4663-9AED-2B2C155FB77A}"/>
              </a:ext>
            </a:extLst>
          </p:cNvPr>
          <p:cNvSpPr txBox="1"/>
          <p:nvPr/>
        </p:nvSpPr>
        <p:spPr>
          <a:xfrm rot="16200000">
            <a:off x="-224196" y="3238116"/>
            <a:ext cx="51928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pRb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6D47FC3-BB7C-43AB-8722-1BF0787758C5}"/>
              </a:ext>
            </a:extLst>
          </p:cNvPr>
          <p:cNvSpPr txBox="1"/>
          <p:nvPr/>
        </p:nvSpPr>
        <p:spPr>
          <a:xfrm rot="16200000">
            <a:off x="-312580" y="5194873"/>
            <a:ext cx="73332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pSMAD3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88E4ED-D5DD-4DBF-AA27-26C19FA3DDAD}"/>
              </a:ext>
            </a:extLst>
          </p:cNvPr>
          <p:cNvSpPr txBox="1"/>
          <p:nvPr/>
        </p:nvSpPr>
        <p:spPr>
          <a:xfrm rot="16200000">
            <a:off x="-335348" y="7162204"/>
            <a:ext cx="74306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pSTAT3</a:t>
            </a: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8154" y="6606164"/>
            <a:ext cx="1732355" cy="1688465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5" cstate="hq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3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4217" y="6597331"/>
            <a:ext cx="1721784" cy="168846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7" cstate="hq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3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78" y="6606165"/>
            <a:ext cx="1730568" cy="1688465"/>
          </a:xfrm>
          <a:prstGeom prst="rect">
            <a:avLst/>
          </a:prstGeom>
        </p:spPr>
      </p:pic>
      <p:cxnSp>
        <p:nvCxnSpPr>
          <p:cNvPr id="35" name="Straight Connector 34"/>
          <p:cNvCxnSpPr/>
          <p:nvPr/>
        </p:nvCxnSpPr>
        <p:spPr>
          <a:xfrm>
            <a:off x="5001363" y="8215561"/>
            <a:ext cx="3127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4960028" y="8086686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100um</a:t>
            </a:r>
          </a:p>
        </p:txBody>
      </p:sp>
      <p:cxnSp>
        <p:nvCxnSpPr>
          <p:cNvPr id="37" name="Straight Connector 36"/>
          <p:cNvCxnSpPr/>
          <p:nvPr/>
        </p:nvCxnSpPr>
        <p:spPr>
          <a:xfrm>
            <a:off x="3242943" y="8230929"/>
            <a:ext cx="3127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3208154" y="8101130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100um</a:t>
            </a:r>
          </a:p>
        </p:txBody>
      </p:sp>
      <p:cxnSp>
        <p:nvCxnSpPr>
          <p:cNvPr id="39" name="Straight Connector 38"/>
          <p:cNvCxnSpPr/>
          <p:nvPr/>
        </p:nvCxnSpPr>
        <p:spPr>
          <a:xfrm>
            <a:off x="1475799" y="8216485"/>
            <a:ext cx="3127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1441010" y="8086686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100um</a:t>
            </a:r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9" cstate="hq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5298" y="4592451"/>
            <a:ext cx="1724841" cy="1623748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1" cstate="hq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8154" y="4587035"/>
            <a:ext cx="1724450" cy="1623748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13" cstate="hq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082" y="4581087"/>
            <a:ext cx="1689319" cy="1623748"/>
          </a:xfrm>
          <a:prstGeom prst="rect">
            <a:avLst/>
          </a:prstGeom>
        </p:spPr>
      </p:pic>
      <p:cxnSp>
        <p:nvCxnSpPr>
          <p:cNvPr id="44" name="Straight Connector 43"/>
          <p:cNvCxnSpPr/>
          <p:nvPr/>
        </p:nvCxnSpPr>
        <p:spPr>
          <a:xfrm>
            <a:off x="4989014" y="6141947"/>
            <a:ext cx="3127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4938857" y="5998425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100um</a:t>
            </a:r>
          </a:p>
        </p:txBody>
      </p:sp>
      <p:cxnSp>
        <p:nvCxnSpPr>
          <p:cNvPr id="46" name="Straight Connector 45"/>
          <p:cNvCxnSpPr/>
          <p:nvPr/>
        </p:nvCxnSpPr>
        <p:spPr>
          <a:xfrm>
            <a:off x="3215226" y="6180367"/>
            <a:ext cx="3127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3180437" y="6036207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100um</a:t>
            </a:r>
          </a:p>
        </p:txBody>
      </p:sp>
      <p:cxnSp>
        <p:nvCxnSpPr>
          <p:cNvPr id="48" name="Straight Connector 47"/>
          <p:cNvCxnSpPr/>
          <p:nvPr/>
        </p:nvCxnSpPr>
        <p:spPr>
          <a:xfrm>
            <a:off x="1448082" y="6165923"/>
            <a:ext cx="3127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1413293" y="6021763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100um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2C662BB5-A20A-490E-8BFC-A906C7C44F1A}"/>
              </a:ext>
            </a:extLst>
          </p:cNvPr>
          <p:cNvSpPr txBox="1"/>
          <p:nvPr/>
        </p:nvSpPr>
        <p:spPr>
          <a:xfrm>
            <a:off x="2397413" y="27205"/>
            <a:ext cx="12756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UbiCreER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T2</a:t>
            </a:r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;BRAF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V600E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7042522B-2942-4DAC-92FB-B1CCBBE10374}"/>
              </a:ext>
            </a:extLst>
          </p:cNvPr>
          <p:cNvSpPr txBox="1"/>
          <p:nvPr/>
        </p:nvSpPr>
        <p:spPr>
          <a:xfrm>
            <a:off x="621653" y="247127"/>
            <a:ext cx="109651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Non-tumor area</a:t>
            </a:r>
            <a:endParaRPr lang="en-US" sz="800" baseline="300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042522B-2942-4DAC-92FB-B1CCBBE10374}"/>
              </a:ext>
            </a:extLst>
          </p:cNvPr>
          <p:cNvSpPr txBox="1"/>
          <p:nvPr/>
        </p:nvSpPr>
        <p:spPr>
          <a:xfrm>
            <a:off x="2276011" y="248734"/>
            <a:ext cx="11984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ea typeface="Calibri" panose="020F0502020204030204" pitchFamily="34" charset="0"/>
              </a:rPr>
              <a:t>&lt;250um adenoma</a:t>
            </a:r>
            <a:endParaRPr lang="en-US" sz="800" baseline="300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042522B-2942-4DAC-92FB-B1CCBBE10374}"/>
              </a:ext>
            </a:extLst>
          </p:cNvPr>
          <p:cNvSpPr txBox="1"/>
          <p:nvPr/>
        </p:nvSpPr>
        <p:spPr>
          <a:xfrm>
            <a:off x="3876750" y="253619"/>
            <a:ext cx="118986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&gt;250um adenoma</a:t>
            </a:r>
            <a:endParaRPr lang="en-US" sz="800" baseline="300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B1755959-6DE0-4130-B74B-1F0B92FB0B7D}"/>
              </a:ext>
            </a:extLst>
          </p:cNvPr>
          <p:cNvCxnSpPr>
            <a:cxnSpLocks/>
          </p:cNvCxnSpPr>
          <p:nvPr/>
        </p:nvCxnSpPr>
        <p:spPr>
          <a:xfrm flipH="1">
            <a:off x="1845725" y="247936"/>
            <a:ext cx="352556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B1755959-6DE0-4130-B74B-1F0B92FB0B7D}"/>
              </a:ext>
            </a:extLst>
          </p:cNvPr>
          <p:cNvCxnSpPr>
            <a:cxnSpLocks/>
          </p:cNvCxnSpPr>
          <p:nvPr/>
        </p:nvCxnSpPr>
        <p:spPr>
          <a:xfrm flipH="1">
            <a:off x="396036" y="248734"/>
            <a:ext cx="14630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31">
            <a:extLst>
              <a:ext uri="{FF2B5EF4-FFF2-40B4-BE49-F238E27FC236}">
                <a16:creationId xmlns:a16="http://schemas.microsoft.com/office/drawing/2014/main" id="{CF04F95B-548B-4F73-8BC2-854DC1734D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-77125" y="-64610"/>
            <a:ext cx="227889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1200" dirty="0">
                <a:latin typeface="Arial"/>
                <a:cs typeface="Arial"/>
              </a:rPr>
              <a:t>SUPPLEMENTARY FIGURE 6</a:t>
            </a:r>
          </a:p>
        </p:txBody>
      </p:sp>
      <p:sp>
        <p:nvSpPr>
          <p:cNvPr id="80" name="TextBox 130">
            <a:extLst>
              <a:ext uri="{FF2B5EF4-FFF2-40B4-BE49-F238E27FC236}">
                <a16:creationId xmlns:a16="http://schemas.microsoft.com/office/drawing/2014/main" id="{3143F00F-66C6-2D4F-9737-EB1DF88A5CD1}"/>
              </a:ext>
            </a:extLst>
          </p:cNvPr>
          <p:cNvSpPr txBox="1"/>
          <p:nvPr/>
        </p:nvSpPr>
        <p:spPr>
          <a:xfrm>
            <a:off x="5332769" y="1709117"/>
            <a:ext cx="17487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non-tumoral  &lt;250um  &gt;250nm</a:t>
            </a:r>
          </a:p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area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      tumor  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tumor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               </a:t>
            </a:r>
          </a:p>
        </p:txBody>
      </p:sp>
      <p:sp>
        <p:nvSpPr>
          <p:cNvPr id="81" name="TextBox 68">
            <a:extLst>
              <a:ext uri="{FF2B5EF4-FFF2-40B4-BE49-F238E27FC236}">
                <a16:creationId xmlns:a16="http://schemas.microsoft.com/office/drawing/2014/main" id="{86C08742-E9D3-AA4B-86AC-11B21F1126D5}"/>
              </a:ext>
            </a:extLst>
          </p:cNvPr>
          <p:cNvSpPr txBox="1"/>
          <p:nvPr/>
        </p:nvSpPr>
        <p:spPr>
          <a:xfrm>
            <a:off x="5768275" y="1995912"/>
            <a:ext cx="9619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::V600E</a:t>
            </a:r>
          </a:p>
        </p:txBody>
      </p: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2CFC53F9-A6A2-42D6-9B41-0014211C588C}"/>
              </a:ext>
            </a:extLst>
          </p:cNvPr>
          <p:cNvCxnSpPr>
            <a:cxnSpLocks/>
          </p:cNvCxnSpPr>
          <p:nvPr/>
        </p:nvCxnSpPr>
        <p:spPr>
          <a:xfrm>
            <a:off x="5523548" y="2029753"/>
            <a:ext cx="130152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9" name="Chart 108"/>
          <p:cNvGraphicFramePr>
            <a:graphicFrameLocks/>
          </p:cNvGraphicFramePr>
          <p:nvPr/>
        </p:nvGraphicFramePr>
        <p:xfrm>
          <a:off x="5254817" y="2797625"/>
          <a:ext cx="1699004" cy="1536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sp>
        <p:nvSpPr>
          <p:cNvPr id="110" name="TextBox 109"/>
          <p:cNvSpPr txBox="1"/>
          <p:nvPr/>
        </p:nvSpPr>
        <p:spPr>
          <a:xfrm>
            <a:off x="5630260" y="4217271"/>
            <a:ext cx="13168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::</a:t>
            </a:r>
          </a:p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                V600E</a:t>
            </a:r>
          </a:p>
        </p:txBody>
      </p:sp>
      <p:cxnSp>
        <p:nvCxnSpPr>
          <p:cNvPr id="111" name="Straight Connector 110"/>
          <p:cNvCxnSpPr/>
          <p:nvPr/>
        </p:nvCxnSpPr>
        <p:spPr>
          <a:xfrm>
            <a:off x="6128426" y="4255949"/>
            <a:ext cx="57042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>
            <a:off x="5780773" y="4255949"/>
            <a:ext cx="28065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>
            <a:extLst>
              <a:ext uri="{FF2B5EF4-FFF2-40B4-BE49-F238E27FC236}">
                <a16:creationId xmlns:a16="http://schemas.microsoft.com/office/drawing/2014/main" id="{E29EF1E4-5D05-40DC-A08C-3FA56787CE23}"/>
              </a:ext>
            </a:extLst>
          </p:cNvPr>
          <p:cNvSpPr txBox="1"/>
          <p:nvPr/>
        </p:nvSpPr>
        <p:spPr>
          <a:xfrm>
            <a:off x="6439515" y="3134066"/>
            <a:ext cx="4073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n=5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E29EF1E4-5D05-40DC-A08C-3FA56787CE23}"/>
              </a:ext>
            </a:extLst>
          </p:cNvPr>
          <p:cNvSpPr txBox="1"/>
          <p:nvPr/>
        </p:nvSpPr>
        <p:spPr>
          <a:xfrm>
            <a:off x="6095932" y="3486056"/>
            <a:ext cx="4706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n=5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2CFC53F9-A6A2-42D6-9B41-0014211C588C}"/>
              </a:ext>
            </a:extLst>
          </p:cNvPr>
          <p:cNvCxnSpPr>
            <a:cxnSpLocks/>
          </p:cNvCxnSpPr>
          <p:nvPr/>
        </p:nvCxnSpPr>
        <p:spPr>
          <a:xfrm>
            <a:off x="6156043" y="3188238"/>
            <a:ext cx="41251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TextBox 115">
            <a:extLst>
              <a:ext uri="{FF2B5EF4-FFF2-40B4-BE49-F238E27FC236}">
                <a16:creationId xmlns:a16="http://schemas.microsoft.com/office/drawing/2014/main" id="{9B456A8C-F262-47B6-92F1-5EB4C010112B}"/>
              </a:ext>
            </a:extLst>
          </p:cNvPr>
          <p:cNvSpPr txBox="1"/>
          <p:nvPr/>
        </p:nvSpPr>
        <p:spPr>
          <a:xfrm>
            <a:off x="6001747" y="3006739"/>
            <a:ext cx="7950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P=0.26 ns</a:t>
            </a:r>
            <a:endParaRPr lang="it-IT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E29EF1E4-5D05-40DC-A08C-3FA56787CE23}"/>
              </a:ext>
            </a:extLst>
          </p:cNvPr>
          <p:cNvSpPr txBox="1"/>
          <p:nvPr/>
        </p:nvSpPr>
        <p:spPr>
          <a:xfrm>
            <a:off x="5749760" y="2836834"/>
            <a:ext cx="4706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n=6</a:t>
            </a:r>
          </a:p>
        </p:txBody>
      </p: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2CFC53F9-A6A2-42D6-9B41-0014211C588C}"/>
              </a:ext>
            </a:extLst>
          </p:cNvPr>
          <p:cNvCxnSpPr>
            <a:cxnSpLocks/>
          </p:cNvCxnSpPr>
          <p:nvPr/>
        </p:nvCxnSpPr>
        <p:spPr>
          <a:xfrm>
            <a:off x="5877672" y="2893186"/>
            <a:ext cx="41251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TextBox 118">
            <a:extLst>
              <a:ext uri="{FF2B5EF4-FFF2-40B4-BE49-F238E27FC236}">
                <a16:creationId xmlns:a16="http://schemas.microsoft.com/office/drawing/2014/main" id="{9B456A8C-F262-47B6-92F1-5EB4C010112B}"/>
              </a:ext>
            </a:extLst>
          </p:cNvPr>
          <p:cNvSpPr txBox="1"/>
          <p:nvPr/>
        </p:nvSpPr>
        <p:spPr>
          <a:xfrm>
            <a:off x="5786224" y="2729112"/>
            <a:ext cx="79689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P=0.07 ns</a:t>
            </a:r>
            <a:endParaRPr lang="it-IT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2CFC53F9-A6A2-42D6-9B41-0014211C588C}"/>
              </a:ext>
            </a:extLst>
          </p:cNvPr>
          <p:cNvCxnSpPr>
            <a:cxnSpLocks/>
          </p:cNvCxnSpPr>
          <p:nvPr/>
        </p:nvCxnSpPr>
        <p:spPr>
          <a:xfrm>
            <a:off x="5877672" y="2770008"/>
            <a:ext cx="71686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TextBox 120">
            <a:extLst>
              <a:ext uri="{FF2B5EF4-FFF2-40B4-BE49-F238E27FC236}">
                <a16:creationId xmlns:a16="http://schemas.microsoft.com/office/drawing/2014/main" id="{9B456A8C-F262-47B6-92F1-5EB4C010112B}"/>
              </a:ext>
            </a:extLst>
          </p:cNvPr>
          <p:cNvSpPr txBox="1"/>
          <p:nvPr/>
        </p:nvSpPr>
        <p:spPr>
          <a:xfrm>
            <a:off x="5974756" y="2587134"/>
            <a:ext cx="7950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P=0.76 ns</a:t>
            </a:r>
            <a:endParaRPr lang="it-IT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28" name="Chart 127"/>
          <p:cNvGraphicFramePr>
            <a:graphicFrameLocks/>
          </p:cNvGraphicFramePr>
          <p:nvPr/>
        </p:nvGraphicFramePr>
        <p:xfrm>
          <a:off x="5226217" y="6610177"/>
          <a:ext cx="1628775" cy="15356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  <p:sp>
        <p:nvSpPr>
          <p:cNvPr id="129" name="TextBox 128"/>
          <p:cNvSpPr txBox="1"/>
          <p:nvPr/>
        </p:nvSpPr>
        <p:spPr>
          <a:xfrm>
            <a:off x="5620094" y="8006554"/>
            <a:ext cx="13168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::</a:t>
            </a:r>
          </a:p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                V600E</a:t>
            </a:r>
          </a:p>
        </p:txBody>
      </p:sp>
      <p:cxnSp>
        <p:nvCxnSpPr>
          <p:cNvPr id="130" name="Straight Connector 129"/>
          <p:cNvCxnSpPr/>
          <p:nvPr/>
        </p:nvCxnSpPr>
        <p:spPr>
          <a:xfrm>
            <a:off x="6094306" y="8050849"/>
            <a:ext cx="57042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/>
          <p:cNvCxnSpPr/>
          <p:nvPr/>
        </p:nvCxnSpPr>
        <p:spPr>
          <a:xfrm>
            <a:off x="5746653" y="8050849"/>
            <a:ext cx="28065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TextBox 131">
            <a:extLst>
              <a:ext uri="{FF2B5EF4-FFF2-40B4-BE49-F238E27FC236}">
                <a16:creationId xmlns:a16="http://schemas.microsoft.com/office/drawing/2014/main" id="{E29EF1E4-5D05-40DC-A08C-3FA56787CE23}"/>
              </a:ext>
            </a:extLst>
          </p:cNvPr>
          <p:cNvSpPr txBox="1"/>
          <p:nvPr/>
        </p:nvSpPr>
        <p:spPr>
          <a:xfrm>
            <a:off x="6369992" y="7092579"/>
            <a:ext cx="4073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n=7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E29EF1E4-5D05-40DC-A08C-3FA56787CE23}"/>
              </a:ext>
            </a:extLst>
          </p:cNvPr>
          <p:cNvSpPr txBox="1"/>
          <p:nvPr/>
        </p:nvSpPr>
        <p:spPr>
          <a:xfrm>
            <a:off x="6030392" y="6729876"/>
            <a:ext cx="4706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n=5</a:t>
            </a:r>
          </a:p>
        </p:txBody>
      </p: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2CFC53F9-A6A2-42D6-9B41-0014211C588C}"/>
              </a:ext>
            </a:extLst>
          </p:cNvPr>
          <p:cNvCxnSpPr>
            <a:cxnSpLocks/>
          </p:cNvCxnSpPr>
          <p:nvPr/>
        </p:nvCxnSpPr>
        <p:spPr>
          <a:xfrm>
            <a:off x="5788403" y="6755107"/>
            <a:ext cx="41251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>
            <a:extLst>
              <a:ext uri="{FF2B5EF4-FFF2-40B4-BE49-F238E27FC236}">
                <a16:creationId xmlns:a16="http://schemas.microsoft.com/office/drawing/2014/main" id="{E29EF1E4-5D05-40DC-A08C-3FA56787CE23}"/>
              </a:ext>
            </a:extLst>
          </p:cNvPr>
          <p:cNvSpPr txBox="1"/>
          <p:nvPr/>
        </p:nvSpPr>
        <p:spPr>
          <a:xfrm>
            <a:off x="5738072" y="7537938"/>
            <a:ext cx="4706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n=6</a:t>
            </a:r>
          </a:p>
        </p:txBody>
      </p: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2CFC53F9-A6A2-42D6-9B41-0014211C588C}"/>
              </a:ext>
            </a:extLst>
          </p:cNvPr>
          <p:cNvCxnSpPr>
            <a:cxnSpLocks/>
          </p:cNvCxnSpPr>
          <p:nvPr/>
        </p:nvCxnSpPr>
        <p:spPr>
          <a:xfrm>
            <a:off x="6249500" y="6759075"/>
            <a:ext cx="41251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Connector 138">
            <a:extLst>
              <a:ext uri="{FF2B5EF4-FFF2-40B4-BE49-F238E27FC236}">
                <a16:creationId xmlns:a16="http://schemas.microsoft.com/office/drawing/2014/main" id="{2CFC53F9-A6A2-42D6-9B41-0014211C588C}"/>
              </a:ext>
            </a:extLst>
          </p:cNvPr>
          <p:cNvCxnSpPr>
            <a:cxnSpLocks/>
          </p:cNvCxnSpPr>
          <p:nvPr/>
        </p:nvCxnSpPr>
        <p:spPr>
          <a:xfrm>
            <a:off x="5883517" y="6627584"/>
            <a:ext cx="71686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39">
            <a:extLst>
              <a:ext uri="{FF2B5EF4-FFF2-40B4-BE49-F238E27FC236}">
                <a16:creationId xmlns:a16="http://schemas.microsoft.com/office/drawing/2014/main" id="{9B456A8C-F262-47B6-92F1-5EB4C010112B}"/>
              </a:ext>
            </a:extLst>
          </p:cNvPr>
          <p:cNvSpPr txBox="1"/>
          <p:nvPr/>
        </p:nvSpPr>
        <p:spPr>
          <a:xfrm>
            <a:off x="5953092" y="6463234"/>
            <a:ext cx="7950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P=0.001 **</a:t>
            </a:r>
            <a:endParaRPr lang="it-IT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9B456A8C-F262-47B6-92F1-5EB4C010112B}"/>
              </a:ext>
            </a:extLst>
          </p:cNvPr>
          <p:cNvSpPr txBox="1"/>
          <p:nvPr/>
        </p:nvSpPr>
        <p:spPr>
          <a:xfrm>
            <a:off x="6194003" y="6596088"/>
            <a:ext cx="816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P=0.002 **</a:t>
            </a:r>
            <a:endParaRPr lang="it-IT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9B456A8C-F262-47B6-92F1-5EB4C010112B}"/>
              </a:ext>
            </a:extLst>
          </p:cNvPr>
          <p:cNvSpPr txBox="1"/>
          <p:nvPr/>
        </p:nvSpPr>
        <p:spPr>
          <a:xfrm>
            <a:off x="5674721" y="6593536"/>
            <a:ext cx="7950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P=0.001 **</a:t>
            </a:r>
            <a:endParaRPr lang="it-IT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35" name="Chart 134"/>
          <p:cNvGraphicFramePr>
            <a:graphicFrameLocks/>
          </p:cNvGraphicFramePr>
          <p:nvPr/>
        </p:nvGraphicFramePr>
        <p:xfrm>
          <a:off x="5204409" y="4776857"/>
          <a:ext cx="1653592" cy="15027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7"/>
          </a:graphicData>
        </a:graphic>
      </p:graphicFrame>
      <p:sp>
        <p:nvSpPr>
          <p:cNvPr id="146" name="TextBox 145"/>
          <p:cNvSpPr txBox="1"/>
          <p:nvPr/>
        </p:nvSpPr>
        <p:spPr>
          <a:xfrm>
            <a:off x="5682796" y="6137918"/>
            <a:ext cx="13168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::</a:t>
            </a:r>
          </a:p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                V600E</a:t>
            </a:r>
          </a:p>
        </p:txBody>
      </p:sp>
      <p:cxnSp>
        <p:nvCxnSpPr>
          <p:cNvPr id="147" name="Straight Connector 146"/>
          <p:cNvCxnSpPr/>
          <p:nvPr/>
        </p:nvCxnSpPr>
        <p:spPr>
          <a:xfrm>
            <a:off x="6177868" y="6182471"/>
            <a:ext cx="57042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Connector 147"/>
          <p:cNvCxnSpPr/>
          <p:nvPr/>
        </p:nvCxnSpPr>
        <p:spPr>
          <a:xfrm>
            <a:off x="5830215" y="6182471"/>
            <a:ext cx="28065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TextBox 148">
            <a:extLst>
              <a:ext uri="{FF2B5EF4-FFF2-40B4-BE49-F238E27FC236}">
                <a16:creationId xmlns:a16="http://schemas.microsoft.com/office/drawing/2014/main" id="{E29EF1E4-5D05-40DC-A08C-3FA56787CE23}"/>
              </a:ext>
            </a:extLst>
          </p:cNvPr>
          <p:cNvSpPr txBox="1"/>
          <p:nvPr/>
        </p:nvSpPr>
        <p:spPr>
          <a:xfrm>
            <a:off x="6044685" y="4996977"/>
            <a:ext cx="4073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n=5</a:t>
            </a: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E29EF1E4-5D05-40DC-A08C-3FA56787CE23}"/>
              </a:ext>
            </a:extLst>
          </p:cNvPr>
          <p:cNvSpPr txBox="1"/>
          <p:nvPr/>
        </p:nvSpPr>
        <p:spPr>
          <a:xfrm>
            <a:off x="6381175" y="4811205"/>
            <a:ext cx="4706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n=7</a:t>
            </a:r>
          </a:p>
        </p:txBody>
      </p:sp>
      <p:cxnSp>
        <p:nvCxnSpPr>
          <p:cNvPr id="151" name="Straight Connector 150">
            <a:extLst>
              <a:ext uri="{FF2B5EF4-FFF2-40B4-BE49-F238E27FC236}">
                <a16:creationId xmlns:a16="http://schemas.microsoft.com/office/drawing/2014/main" id="{2CFC53F9-A6A2-42D6-9B41-0014211C588C}"/>
              </a:ext>
            </a:extLst>
          </p:cNvPr>
          <p:cNvCxnSpPr>
            <a:cxnSpLocks/>
          </p:cNvCxnSpPr>
          <p:nvPr/>
        </p:nvCxnSpPr>
        <p:spPr>
          <a:xfrm>
            <a:off x="5821903" y="4843994"/>
            <a:ext cx="41251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TextBox 151">
            <a:extLst>
              <a:ext uri="{FF2B5EF4-FFF2-40B4-BE49-F238E27FC236}">
                <a16:creationId xmlns:a16="http://schemas.microsoft.com/office/drawing/2014/main" id="{E29EF1E4-5D05-40DC-A08C-3FA56787CE23}"/>
              </a:ext>
            </a:extLst>
          </p:cNvPr>
          <p:cNvSpPr txBox="1"/>
          <p:nvPr/>
        </p:nvSpPr>
        <p:spPr>
          <a:xfrm>
            <a:off x="5710369" y="4935218"/>
            <a:ext cx="4706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n=6</a:t>
            </a:r>
          </a:p>
        </p:txBody>
      </p:sp>
      <p:cxnSp>
        <p:nvCxnSpPr>
          <p:cNvPr id="153" name="Straight Connector 152">
            <a:extLst>
              <a:ext uri="{FF2B5EF4-FFF2-40B4-BE49-F238E27FC236}">
                <a16:creationId xmlns:a16="http://schemas.microsoft.com/office/drawing/2014/main" id="{2CFC53F9-A6A2-42D6-9B41-0014211C588C}"/>
              </a:ext>
            </a:extLst>
          </p:cNvPr>
          <p:cNvCxnSpPr>
            <a:cxnSpLocks/>
          </p:cNvCxnSpPr>
          <p:nvPr/>
        </p:nvCxnSpPr>
        <p:spPr>
          <a:xfrm>
            <a:off x="6283000" y="4847962"/>
            <a:ext cx="41251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id="{2CFC53F9-A6A2-42D6-9B41-0014211C588C}"/>
              </a:ext>
            </a:extLst>
          </p:cNvPr>
          <p:cNvCxnSpPr>
            <a:cxnSpLocks/>
          </p:cNvCxnSpPr>
          <p:nvPr/>
        </p:nvCxnSpPr>
        <p:spPr>
          <a:xfrm>
            <a:off x="5917017" y="4727760"/>
            <a:ext cx="71686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TextBox 154">
            <a:extLst>
              <a:ext uri="{FF2B5EF4-FFF2-40B4-BE49-F238E27FC236}">
                <a16:creationId xmlns:a16="http://schemas.microsoft.com/office/drawing/2014/main" id="{9B456A8C-F262-47B6-92F1-5EB4C010112B}"/>
              </a:ext>
            </a:extLst>
          </p:cNvPr>
          <p:cNvSpPr txBox="1"/>
          <p:nvPr/>
        </p:nvSpPr>
        <p:spPr>
          <a:xfrm>
            <a:off x="6227503" y="4686386"/>
            <a:ext cx="65520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P=0.93 ns</a:t>
            </a:r>
            <a:endParaRPr lang="it-IT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9B456A8C-F262-47B6-92F1-5EB4C010112B}"/>
              </a:ext>
            </a:extLst>
          </p:cNvPr>
          <p:cNvSpPr txBox="1"/>
          <p:nvPr/>
        </p:nvSpPr>
        <p:spPr>
          <a:xfrm>
            <a:off x="5668192" y="4688773"/>
            <a:ext cx="7950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P=0.81 ns</a:t>
            </a:r>
            <a:endParaRPr lang="it-IT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9B456A8C-F262-47B6-92F1-5EB4C010112B}"/>
              </a:ext>
            </a:extLst>
          </p:cNvPr>
          <p:cNvSpPr txBox="1"/>
          <p:nvPr/>
        </p:nvSpPr>
        <p:spPr>
          <a:xfrm>
            <a:off x="5953793" y="4554510"/>
            <a:ext cx="7950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P=0.96 ns</a:t>
            </a:r>
            <a:endParaRPr lang="it-IT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8" cstate="hq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60000"/>
                    </a14:imgEffect>
                    <a14:imgEffect>
                      <a14:saturation sat="2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6003" y="471972"/>
            <a:ext cx="1684040" cy="163655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0" cstate="hq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harpenSoften amount="60000"/>
                    </a14:imgEffect>
                    <a14:imgEffect>
                      <a14:saturation sat="2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929" y="495425"/>
            <a:ext cx="1684040" cy="163655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2" cstate="hq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sharpenSoften amount="60000"/>
                    </a14:imgEffect>
                    <a14:imgEffect>
                      <a14:saturation sat="2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5862" y="483163"/>
            <a:ext cx="1684040" cy="1636554"/>
          </a:xfrm>
          <a:prstGeom prst="rect">
            <a:avLst/>
          </a:prstGeom>
        </p:spPr>
      </p:pic>
      <p:sp>
        <p:nvSpPr>
          <p:cNvPr id="167" name="TextBox 166">
            <a:extLst>
              <a:ext uri="{FF2B5EF4-FFF2-40B4-BE49-F238E27FC236}">
                <a16:creationId xmlns:a16="http://schemas.microsoft.com/office/drawing/2014/main" id="{2C662BB5-A20A-490E-8BFC-A906C7C44F1A}"/>
              </a:ext>
            </a:extLst>
          </p:cNvPr>
          <p:cNvSpPr txBox="1"/>
          <p:nvPr/>
        </p:nvSpPr>
        <p:spPr>
          <a:xfrm>
            <a:off x="2926361" y="2184465"/>
            <a:ext cx="12756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UbiCreER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T2</a:t>
            </a:r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;BRAF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V600E</a:t>
            </a: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7042522B-2942-4DAC-92FB-B1CCBBE10374}"/>
              </a:ext>
            </a:extLst>
          </p:cNvPr>
          <p:cNvSpPr txBox="1"/>
          <p:nvPr/>
        </p:nvSpPr>
        <p:spPr>
          <a:xfrm>
            <a:off x="640590" y="2195253"/>
            <a:ext cx="9354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UbiCreER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T2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7042522B-2942-4DAC-92FB-B1CCBBE10374}"/>
              </a:ext>
            </a:extLst>
          </p:cNvPr>
          <p:cNvSpPr txBox="1"/>
          <p:nvPr/>
        </p:nvSpPr>
        <p:spPr>
          <a:xfrm>
            <a:off x="568460" y="2370097"/>
            <a:ext cx="9354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Alveolar zone</a:t>
            </a:r>
            <a:endParaRPr lang="en-US" sz="800" baseline="300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7042522B-2942-4DAC-92FB-B1CCBBE10374}"/>
              </a:ext>
            </a:extLst>
          </p:cNvPr>
          <p:cNvSpPr txBox="1"/>
          <p:nvPr/>
        </p:nvSpPr>
        <p:spPr>
          <a:xfrm>
            <a:off x="2291397" y="2371704"/>
            <a:ext cx="9354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Alveolar zone</a:t>
            </a:r>
            <a:endParaRPr lang="en-US" sz="800" baseline="300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7042522B-2942-4DAC-92FB-B1CCBBE10374}"/>
              </a:ext>
            </a:extLst>
          </p:cNvPr>
          <p:cNvSpPr txBox="1"/>
          <p:nvPr/>
        </p:nvSpPr>
        <p:spPr>
          <a:xfrm>
            <a:off x="4142718" y="2365087"/>
            <a:ext cx="9354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Adenoma</a:t>
            </a:r>
            <a:endParaRPr lang="en-US" sz="800" baseline="300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cxnSp>
        <p:nvCxnSpPr>
          <p:cNvPr id="172" name="Straight Connector 171">
            <a:extLst>
              <a:ext uri="{FF2B5EF4-FFF2-40B4-BE49-F238E27FC236}">
                <a16:creationId xmlns:a16="http://schemas.microsoft.com/office/drawing/2014/main" id="{B1755959-6DE0-4130-B74B-1F0B92FB0B7D}"/>
              </a:ext>
            </a:extLst>
          </p:cNvPr>
          <p:cNvCxnSpPr>
            <a:cxnSpLocks/>
          </p:cNvCxnSpPr>
          <p:nvPr/>
        </p:nvCxnSpPr>
        <p:spPr>
          <a:xfrm flipH="1">
            <a:off x="1792531" y="2370906"/>
            <a:ext cx="352556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Straight Connector 172">
            <a:extLst>
              <a:ext uri="{FF2B5EF4-FFF2-40B4-BE49-F238E27FC236}">
                <a16:creationId xmlns:a16="http://schemas.microsoft.com/office/drawing/2014/main" id="{B1755959-6DE0-4130-B74B-1F0B92FB0B7D}"/>
              </a:ext>
            </a:extLst>
          </p:cNvPr>
          <p:cNvCxnSpPr>
            <a:cxnSpLocks/>
          </p:cNvCxnSpPr>
          <p:nvPr/>
        </p:nvCxnSpPr>
        <p:spPr>
          <a:xfrm flipH="1">
            <a:off x="194252" y="2371704"/>
            <a:ext cx="14630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Straight Connector 173"/>
          <p:cNvCxnSpPr/>
          <p:nvPr/>
        </p:nvCxnSpPr>
        <p:spPr>
          <a:xfrm>
            <a:off x="1340146" y="2073547"/>
            <a:ext cx="44318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5" name="TextBox 174"/>
          <p:cNvSpPr txBox="1"/>
          <p:nvPr/>
        </p:nvSpPr>
        <p:spPr>
          <a:xfrm>
            <a:off x="1379045" y="1932316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176" name="Straight Connector 175"/>
          <p:cNvCxnSpPr/>
          <p:nvPr/>
        </p:nvCxnSpPr>
        <p:spPr>
          <a:xfrm>
            <a:off x="3056099" y="2065112"/>
            <a:ext cx="44318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7" name="TextBox 176"/>
          <p:cNvSpPr txBox="1"/>
          <p:nvPr/>
        </p:nvSpPr>
        <p:spPr>
          <a:xfrm>
            <a:off x="3094998" y="1923881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178" name="Straight Connector 177"/>
          <p:cNvCxnSpPr/>
          <p:nvPr/>
        </p:nvCxnSpPr>
        <p:spPr>
          <a:xfrm>
            <a:off x="4775090" y="2057680"/>
            <a:ext cx="44318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9" name="TextBox 178"/>
          <p:cNvSpPr txBox="1"/>
          <p:nvPr/>
        </p:nvSpPr>
        <p:spPr>
          <a:xfrm>
            <a:off x="4813989" y="1916449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180" name="Straight Arrow Connector 179">
            <a:extLst>
              <a:ext uri="{FF2B5EF4-FFF2-40B4-BE49-F238E27FC236}">
                <a16:creationId xmlns:a16="http://schemas.microsoft.com/office/drawing/2014/main" id="{57BD5910-74A1-4679-ADC5-64BCE348CF60}"/>
              </a:ext>
            </a:extLst>
          </p:cNvPr>
          <p:cNvCxnSpPr/>
          <p:nvPr/>
        </p:nvCxnSpPr>
        <p:spPr>
          <a:xfrm flipV="1">
            <a:off x="711596" y="1112458"/>
            <a:ext cx="108111" cy="130476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Straight Arrow Connector 180">
            <a:extLst>
              <a:ext uri="{FF2B5EF4-FFF2-40B4-BE49-F238E27FC236}">
                <a16:creationId xmlns:a16="http://schemas.microsoft.com/office/drawing/2014/main" id="{57BD5910-74A1-4679-ADC5-64BCE348CF60}"/>
              </a:ext>
            </a:extLst>
          </p:cNvPr>
          <p:cNvCxnSpPr/>
          <p:nvPr/>
        </p:nvCxnSpPr>
        <p:spPr>
          <a:xfrm flipV="1">
            <a:off x="4796185" y="607706"/>
            <a:ext cx="108111" cy="130476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Straight Arrow Connector 181">
            <a:extLst>
              <a:ext uri="{FF2B5EF4-FFF2-40B4-BE49-F238E27FC236}">
                <a16:creationId xmlns:a16="http://schemas.microsoft.com/office/drawing/2014/main" id="{57BD5910-74A1-4679-ADC5-64BCE348CF60}"/>
              </a:ext>
            </a:extLst>
          </p:cNvPr>
          <p:cNvCxnSpPr/>
          <p:nvPr/>
        </p:nvCxnSpPr>
        <p:spPr>
          <a:xfrm flipV="1">
            <a:off x="2468727" y="1430693"/>
            <a:ext cx="108111" cy="130476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" name="TextBox 183">
            <a:extLst>
              <a:ext uri="{FF2B5EF4-FFF2-40B4-BE49-F238E27FC236}">
                <a16:creationId xmlns:a16="http://schemas.microsoft.com/office/drawing/2014/main" id="{E29EF1E4-5D05-40DC-A08C-3FA56787CE23}"/>
              </a:ext>
            </a:extLst>
          </p:cNvPr>
          <p:cNvSpPr txBox="1"/>
          <p:nvPr/>
        </p:nvSpPr>
        <p:spPr>
          <a:xfrm>
            <a:off x="5632649" y="1019412"/>
            <a:ext cx="4073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n=5</a:t>
            </a:r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E29EF1E4-5D05-40DC-A08C-3FA56787CE23}"/>
              </a:ext>
            </a:extLst>
          </p:cNvPr>
          <p:cNvSpPr txBox="1"/>
          <p:nvPr/>
        </p:nvSpPr>
        <p:spPr>
          <a:xfrm>
            <a:off x="6040215" y="498579"/>
            <a:ext cx="4073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n=7</a:t>
            </a:r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id="{E29EF1E4-5D05-40DC-A08C-3FA56787CE23}"/>
              </a:ext>
            </a:extLst>
          </p:cNvPr>
          <p:cNvSpPr txBox="1"/>
          <p:nvPr/>
        </p:nvSpPr>
        <p:spPr>
          <a:xfrm>
            <a:off x="6410374" y="1354697"/>
            <a:ext cx="4073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n=5</a:t>
            </a:r>
          </a:p>
        </p:txBody>
      </p:sp>
      <p:cxnSp>
        <p:nvCxnSpPr>
          <p:cNvPr id="187" name="Straight Connector 186">
            <a:extLst>
              <a:ext uri="{FF2B5EF4-FFF2-40B4-BE49-F238E27FC236}">
                <a16:creationId xmlns:a16="http://schemas.microsoft.com/office/drawing/2014/main" id="{2CFC53F9-A6A2-42D6-9B41-0014211C588C}"/>
              </a:ext>
            </a:extLst>
          </p:cNvPr>
          <p:cNvCxnSpPr>
            <a:cxnSpLocks/>
          </p:cNvCxnSpPr>
          <p:nvPr/>
        </p:nvCxnSpPr>
        <p:spPr>
          <a:xfrm>
            <a:off x="5771764" y="494926"/>
            <a:ext cx="41251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Straight Connector 187">
            <a:extLst>
              <a:ext uri="{FF2B5EF4-FFF2-40B4-BE49-F238E27FC236}">
                <a16:creationId xmlns:a16="http://schemas.microsoft.com/office/drawing/2014/main" id="{2CFC53F9-A6A2-42D6-9B41-0014211C588C}"/>
              </a:ext>
            </a:extLst>
          </p:cNvPr>
          <p:cNvCxnSpPr>
            <a:cxnSpLocks/>
          </p:cNvCxnSpPr>
          <p:nvPr/>
        </p:nvCxnSpPr>
        <p:spPr>
          <a:xfrm>
            <a:off x="6267151" y="487464"/>
            <a:ext cx="41251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Straight Connector 188">
            <a:extLst>
              <a:ext uri="{FF2B5EF4-FFF2-40B4-BE49-F238E27FC236}">
                <a16:creationId xmlns:a16="http://schemas.microsoft.com/office/drawing/2014/main" id="{2CFC53F9-A6A2-42D6-9B41-0014211C588C}"/>
              </a:ext>
            </a:extLst>
          </p:cNvPr>
          <p:cNvCxnSpPr>
            <a:cxnSpLocks/>
          </p:cNvCxnSpPr>
          <p:nvPr/>
        </p:nvCxnSpPr>
        <p:spPr>
          <a:xfrm>
            <a:off x="5901168" y="359501"/>
            <a:ext cx="71686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0" name="TextBox 189">
            <a:extLst>
              <a:ext uri="{FF2B5EF4-FFF2-40B4-BE49-F238E27FC236}">
                <a16:creationId xmlns:a16="http://schemas.microsoft.com/office/drawing/2014/main" id="{9B456A8C-F262-47B6-92F1-5EB4C010112B}"/>
              </a:ext>
            </a:extLst>
          </p:cNvPr>
          <p:cNvSpPr txBox="1"/>
          <p:nvPr/>
        </p:nvSpPr>
        <p:spPr>
          <a:xfrm>
            <a:off x="6211654" y="323392"/>
            <a:ext cx="6683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0.16 ns</a:t>
            </a:r>
            <a:endParaRPr lang="it-IT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9B456A8C-F262-47B6-92F1-5EB4C010112B}"/>
              </a:ext>
            </a:extLst>
          </p:cNvPr>
          <p:cNvSpPr txBox="1"/>
          <p:nvPr/>
        </p:nvSpPr>
        <p:spPr>
          <a:xfrm>
            <a:off x="5607727" y="317652"/>
            <a:ext cx="7950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P=0.49 ns</a:t>
            </a:r>
            <a:endParaRPr lang="it-IT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9B456A8C-F262-47B6-92F1-5EB4C010112B}"/>
              </a:ext>
            </a:extLst>
          </p:cNvPr>
          <p:cNvSpPr txBox="1"/>
          <p:nvPr/>
        </p:nvSpPr>
        <p:spPr>
          <a:xfrm>
            <a:off x="5900303" y="185547"/>
            <a:ext cx="7950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>
                <a:latin typeface="Arial" panose="020B0604020202020204" pitchFamily="34" charset="0"/>
                <a:cs typeface="Arial" panose="020B0604020202020204" pitchFamily="34" charset="0"/>
              </a:rPr>
              <a:t>P=0.74 ns</a:t>
            </a:r>
            <a:endParaRPr lang="it-IT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4" cstate="hq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7525" y="2582955"/>
            <a:ext cx="1729849" cy="169600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6" cstate="hqprint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7361" y="2590822"/>
            <a:ext cx="1729849" cy="169600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8" cstate="hqprint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sharpenSoften amount="4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69" y="2594950"/>
            <a:ext cx="1729849" cy="1696004"/>
          </a:xfrm>
          <a:prstGeom prst="rect">
            <a:avLst/>
          </a:prstGeom>
        </p:spPr>
      </p:pic>
      <p:cxnSp>
        <p:nvCxnSpPr>
          <p:cNvPr id="53" name="Straight Connector 52"/>
          <p:cNvCxnSpPr/>
          <p:nvPr/>
        </p:nvCxnSpPr>
        <p:spPr>
          <a:xfrm>
            <a:off x="5052435" y="4213215"/>
            <a:ext cx="3127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5017646" y="4069055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55" name="Straight Connector 54"/>
          <p:cNvCxnSpPr/>
          <p:nvPr/>
        </p:nvCxnSpPr>
        <p:spPr>
          <a:xfrm>
            <a:off x="3294015" y="4213215"/>
            <a:ext cx="3127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3259226" y="4069055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57" name="Straight Connector 56"/>
          <p:cNvCxnSpPr/>
          <p:nvPr/>
        </p:nvCxnSpPr>
        <p:spPr>
          <a:xfrm>
            <a:off x="1514038" y="4206816"/>
            <a:ext cx="3127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1479249" y="4062656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193" name="Straight Arrow Connector 192">
            <a:extLst>
              <a:ext uri="{FF2B5EF4-FFF2-40B4-BE49-F238E27FC236}">
                <a16:creationId xmlns:a16="http://schemas.microsoft.com/office/drawing/2014/main" id="{57BD5910-74A1-4679-ADC5-64BCE348CF60}"/>
              </a:ext>
            </a:extLst>
          </p:cNvPr>
          <p:cNvCxnSpPr/>
          <p:nvPr/>
        </p:nvCxnSpPr>
        <p:spPr>
          <a:xfrm flipV="1">
            <a:off x="1042414" y="3562006"/>
            <a:ext cx="108111" cy="130476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Straight Arrow Connector 193">
            <a:extLst>
              <a:ext uri="{FF2B5EF4-FFF2-40B4-BE49-F238E27FC236}">
                <a16:creationId xmlns:a16="http://schemas.microsoft.com/office/drawing/2014/main" id="{57BD5910-74A1-4679-ADC5-64BCE348CF60}"/>
              </a:ext>
            </a:extLst>
          </p:cNvPr>
          <p:cNvCxnSpPr/>
          <p:nvPr/>
        </p:nvCxnSpPr>
        <p:spPr>
          <a:xfrm flipV="1">
            <a:off x="2522782" y="3593778"/>
            <a:ext cx="108111" cy="130476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Straight Arrow Connector 194">
            <a:extLst>
              <a:ext uri="{FF2B5EF4-FFF2-40B4-BE49-F238E27FC236}">
                <a16:creationId xmlns:a16="http://schemas.microsoft.com/office/drawing/2014/main" id="{57BD5910-74A1-4679-ADC5-64BCE348CF60}"/>
              </a:ext>
            </a:extLst>
          </p:cNvPr>
          <p:cNvCxnSpPr/>
          <p:nvPr/>
        </p:nvCxnSpPr>
        <p:spPr>
          <a:xfrm flipV="1">
            <a:off x="4797623" y="2726286"/>
            <a:ext cx="108111" cy="130476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Rectangle 731">
            <a:extLst>
              <a:ext uri="{FF2B5EF4-FFF2-40B4-BE49-F238E27FC236}">
                <a16:creationId xmlns:a16="http://schemas.microsoft.com/office/drawing/2014/main" id="{28A28FD1-CD3E-46BB-8F94-CC2ABDC88F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-48789" y="232646"/>
            <a:ext cx="25359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800" dirty="0">
                <a:latin typeface="Arial"/>
                <a:cs typeface="Arial"/>
              </a:rPr>
              <a:t>A</a:t>
            </a:r>
          </a:p>
        </p:txBody>
      </p:sp>
      <p:sp>
        <p:nvSpPr>
          <p:cNvPr id="197" name="Rectangle 731">
            <a:extLst>
              <a:ext uri="{FF2B5EF4-FFF2-40B4-BE49-F238E27FC236}">
                <a16:creationId xmlns:a16="http://schemas.microsoft.com/office/drawing/2014/main" id="{28A28FD1-CD3E-46BB-8F94-CC2ABDC88F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-64077" y="2402186"/>
            <a:ext cx="25359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800" dirty="0">
                <a:latin typeface="Arial"/>
                <a:cs typeface="Arial"/>
              </a:rPr>
              <a:t>B</a:t>
            </a:r>
          </a:p>
        </p:txBody>
      </p:sp>
      <p:sp>
        <p:nvSpPr>
          <p:cNvPr id="198" name="Rectangle 731">
            <a:extLst>
              <a:ext uri="{FF2B5EF4-FFF2-40B4-BE49-F238E27FC236}">
                <a16:creationId xmlns:a16="http://schemas.microsoft.com/office/drawing/2014/main" id="{28A28FD1-CD3E-46BB-8F94-CC2ABDC88F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-60018" y="4415377"/>
            <a:ext cx="25840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800" dirty="0">
                <a:latin typeface="Arial"/>
                <a:cs typeface="Arial"/>
              </a:rPr>
              <a:t>C</a:t>
            </a:r>
          </a:p>
        </p:txBody>
      </p:sp>
      <p:sp>
        <p:nvSpPr>
          <p:cNvPr id="199" name="Rectangle 731">
            <a:extLst>
              <a:ext uri="{FF2B5EF4-FFF2-40B4-BE49-F238E27FC236}">
                <a16:creationId xmlns:a16="http://schemas.microsoft.com/office/drawing/2014/main" id="{28A28FD1-CD3E-46BB-8F94-CC2ABDC88F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-60018" y="6402226"/>
            <a:ext cx="25840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800" dirty="0">
                <a:latin typeface="Arial"/>
                <a:cs typeface="Arial"/>
              </a:rPr>
              <a:t>D</a:t>
            </a:r>
          </a:p>
        </p:txBody>
      </p:sp>
      <p:pic>
        <p:nvPicPr>
          <p:cNvPr id="201" name="Picture 200"/>
          <p:cNvPicPr>
            <a:picLocks noChangeAspect="1"/>
          </p:cNvPicPr>
          <p:nvPr/>
        </p:nvPicPr>
        <p:blipFill rotWithShape="1">
          <a:blip r:embed="rId30" cstate="hqprint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sharpenSoften amoun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608" y="4582216"/>
            <a:ext cx="719513" cy="71951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3" name="Picture 202"/>
          <p:cNvPicPr>
            <a:picLocks noChangeAspect="1"/>
          </p:cNvPicPr>
          <p:nvPr/>
        </p:nvPicPr>
        <p:blipFill rotWithShape="1">
          <a:blip r:embed="rId32" cstate="hqprint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sharpenSoften amoun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70905" y="4576945"/>
            <a:ext cx="728136" cy="68723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6" name="Picture 205"/>
          <p:cNvPicPr>
            <a:picLocks noChangeAspect="1"/>
          </p:cNvPicPr>
          <p:nvPr/>
        </p:nvPicPr>
        <p:blipFill rotWithShape="1">
          <a:blip r:embed="rId34" cstate="hqprint"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sharpenSoften amount="3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72881" y="6602308"/>
            <a:ext cx="777465" cy="73693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8" name="Picture 207"/>
          <p:cNvPicPr>
            <a:picLocks noChangeAspect="1"/>
          </p:cNvPicPr>
          <p:nvPr/>
        </p:nvPicPr>
        <p:blipFill rotWithShape="1">
          <a:blip r:embed="rId36" cstate="hqprint">
            <a:extLst>
              <a:ext uri="{BEBA8EAE-BF5A-486C-A8C5-ECC9F3942E4B}">
                <a14:imgProps xmlns:a14="http://schemas.microsoft.com/office/drawing/2010/main">
                  <a14:imgLayer r:embed="rId37">
                    <a14:imgEffect>
                      <a14:sharpenSoften amount="3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893" y="6602654"/>
            <a:ext cx="762220" cy="736587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200" name="Straight Connector 199">
            <a:extLst>
              <a:ext uri="{FF2B5EF4-FFF2-40B4-BE49-F238E27FC236}">
                <a16:creationId xmlns:a16="http://schemas.microsoft.com/office/drawing/2014/main" id="{4F490F6B-4486-4C24-B028-09C4C63F86F1}"/>
              </a:ext>
            </a:extLst>
          </p:cNvPr>
          <p:cNvCxnSpPr/>
          <p:nvPr/>
        </p:nvCxnSpPr>
        <p:spPr>
          <a:xfrm>
            <a:off x="376844" y="5271964"/>
            <a:ext cx="44318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" name="TextBox 203">
            <a:extLst>
              <a:ext uri="{FF2B5EF4-FFF2-40B4-BE49-F238E27FC236}">
                <a16:creationId xmlns:a16="http://schemas.microsoft.com/office/drawing/2014/main" id="{D6CBF95C-4040-44AB-9F56-5AEEA25327BF}"/>
              </a:ext>
            </a:extLst>
          </p:cNvPr>
          <p:cNvSpPr txBox="1"/>
          <p:nvPr/>
        </p:nvSpPr>
        <p:spPr>
          <a:xfrm>
            <a:off x="415743" y="5130733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205" name="Straight Connector 204">
            <a:extLst>
              <a:ext uri="{FF2B5EF4-FFF2-40B4-BE49-F238E27FC236}">
                <a16:creationId xmlns:a16="http://schemas.microsoft.com/office/drawing/2014/main" id="{0C6551C2-6799-4203-8799-826AB411F20B}"/>
              </a:ext>
            </a:extLst>
          </p:cNvPr>
          <p:cNvCxnSpPr/>
          <p:nvPr/>
        </p:nvCxnSpPr>
        <p:spPr>
          <a:xfrm>
            <a:off x="2132998" y="5230356"/>
            <a:ext cx="44318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9" name="TextBox 208">
            <a:extLst>
              <a:ext uri="{FF2B5EF4-FFF2-40B4-BE49-F238E27FC236}">
                <a16:creationId xmlns:a16="http://schemas.microsoft.com/office/drawing/2014/main" id="{3F16DE9F-1A69-46E2-B341-AAA8C1BA15B9}"/>
              </a:ext>
            </a:extLst>
          </p:cNvPr>
          <p:cNvSpPr txBox="1"/>
          <p:nvPr/>
        </p:nvSpPr>
        <p:spPr>
          <a:xfrm>
            <a:off x="2171897" y="5089125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212" name="Straight Connector 211">
            <a:extLst>
              <a:ext uri="{FF2B5EF4-FFF2-40B4-BE49-F238E27FC236}">
                <a16:creationId xmlns:a16="http://schemas.microsoft.com/office/drawing/2014/main" id="{F683940A-AC60-498C-B4D4-AEAC120627A0}"/>
              </a:ext>
            </a:extLst>
          </p:cNvPr>
          <p:cNvCxnSpPr/>
          <p:nvPr/>
        </p:nvCxnSpPr>
        <p:spPr>
          <a:xfrm>
            <a:off x="408240" y="7299856"/>
            <a:ext cx="44318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3" name="TextBox 212">
            <a:extLst>
              <a:ext uri="{FF2B5EF4-FFF2-40B4-BE49-F238E27FC236}">
                <a16:creationId xmlns:a16="http://schemas.microsoft.com/office/drawing/2014/main" id="{EA6C0531-68FC-41D5-B1F3-8E4A90786203}"/>
              </a:ext>
            </a:extLst>
          </p:cNvPr>
          <p:cNvSpPr txBox="1"/>
          <p:nvPr/>
        </p:nvSpPr>
        <p:spPr>
          <a:xfrm>
            <a:off x="447139" y="7158625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214" name="Straight Connector 213">
            <a:extLst>
              <a:ext uri="{FF2B5EF4-FFF2-40B4-BE49-F238E27FC236}">
                <a16:creationId xmlns:a16="http://schemas.microsoft.com/office/drawing/2014/main" id="{4C45DB25-7221-4674-848A-B7CF02AAD94C}"/>
              </a:ext>
            </a:extLst>
          </p:cNvPr>
          <p:cNvCxnSpPr/>
          <p:nvPr/>
        </p:nvCxnSpPr>
        <p:spPr>
          <a:xfrm>
            <a:off x="2184303" y="7296311"/>
            <a:ext cx="44318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" name="TextBox 214">
            <a:extLst>
              <a:ext uri="{FF2B5EF4-FFF2-40B4-BE49-F238E27FC236}">
                <a16:creationId xmlns:a16="http://schemas.microsoft.com/office/drawing/2014/main" id="{0AA5698A-C621-4FF6-9CE4-7F8BB7D39D55}"/>
              </a:ext>
            </a:extLst>
          </p:cNvPr>
          <p:cNvSpPr txBox="1"/>
          <p:nvPr/>
        </p:nvSpPr>
        <p:spPr>
          <a:xfrm>
            <a:off x="2223202" y="7155080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216" name="Straight Connector 215">
            <a:extLst>
              <a:ext uri="{FF2B5EF4-FFF2-40B4-BE49-F238E27FC236}">
                <a16:creationId xmlns:a16="http://schemas.microsoft.com/office/drawing/2014/main" id="{7AEA6920-59DA-4837-B27C-8B4DCC2B07BA}"/>
              </a:ext>
            </a:extLst>
          </p:cNvPr>
          <p:cNvCxnSpPr/>
          <p:nvPr/>
        </p:nvCxnSpPr>
        <p:spPr>
          <a:xfrm>
            <a:off x="3964905" y="7293540"/>
            <a:ext cx="44318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7" name="TextBox 216">
            <a:extLst>
              <a:ext uri="{FF2B5EF4-FFF2-40B4-BE49-F238E27FC236}">
                <a16:creationId xmlns:a16="http://schemas.microsoft.com/office/drawing/2014/main" id="{E1443E8B-91AD-44B4-A851-73263286F62F}"/>
              </a:ext>
            </a:extLst>
          </p:cNvPr>
          <p:cNvSpPr txBox="1"/>
          <p:nvPr/>
        </p:nvSpPr>
        <p:spPr>
          <a:xfrm>
            <a:off x="4003804" y="7152309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cxnSp>
        <p:nvCxnSpPr>
          <p:cNvPr id="219" name="Straight Arrow Connector 218">
            <a:extLst>
              <a:ext uri="{FF2B5EF4-FFF2-40B4-BE49-F238E27FC236}">
                <a16:creationId xmlns:a16="http://schemas.microsoft.com/office/drawing/2014/main" id="{FB1D5F87-01C3-4F77-B199-485C5FED0E8B}"/>
              </a:ext>
            </a:extLst>
          </p:cNvPr>
          <p:cNvCxnSpPr/>
          <p:nvPr/>
        </p:nvCxnSpPr>
        <p:spPr>
          <a:xfrm flipV="1">
            <a:off x="2126862" y="4820045"/>
            <a:ext cx="108111" cy="130476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Straight Arrow Connector 219">
            <a:extLst>
              <a:ext uri="{FF2B5EF4-FFF2-40B4-BE49-F238E27FC236}">
                <a16:creationId xmlns:a16="http://schemas.microsoft.com/office/drawing/2014/main" id="{5972DA89-4B57-438F-8D00-6C06444F7134}"/>
              </a:ext>
            </a:extLst>
          </p:cNvPr>
          <p:cNvCxnSpPr/>
          <p:nvPr/>
        </p:nvCxnSpPr>
        <p:spPr>
          <a:xfrm flipV="1">
            <a:off x="1913831" y="4950521"/>
            <a:ext cx="108111" cy="130476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Straight Arrow Connector 220">
            <a:extLst>
              <a:ext uri="{FF2B5EF4-FFF2-40B4-BE49-F238E27FC236}">
                <a16:creationId xmlns:a16="http://schemas.microsoft.com/office/drawing/2014/main" id="{68A5C26F-F1CC-466F-B48F-EC31AF8F3C41}"/>
              </a:ext>
            </a:extLst>
          </p:cNvPr>
          <p:cNvCxnSpPr/>
          <p:nvPr/>
        </p:nvCxnSpPr>
        <p:spPr>
          <a:xfrm flipV="1">
            <a:off x="250788" y="5033717"/>
            <a:ext cx="108111" cy="130476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Straight Arrow Connector 221">
            <a:extLst>
              <a:ext uri="{FF2B5EF4-FFF2-40B4-BE49-F238E27FC236}">
                <a16:creationId xmlns:a16="http://schemas.microsoft.com/office/drawing/2014/main" id="{69470256-575B-4575-9A29-93A039355B0E}"/>
              </a:ext>
            </a:extLst>
          </p:cNvPr>
          <p:cNvCxnSpPr/>
          <p:nvPr/>
        </p:nvCxnSpPr>
        <p:spPr>
          <a:xfrm flipV="1">
            <a:off x="355331" y="4712938"/>
            <a:ext cx="108111" cy="130476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Straight Arrow Connector 222">
            <a:extLst>
              <a:ext uri="{FF2B5EF4-FFF2-40B4-BE49-F238E27FC236}">
                <a16:creationId xmlns:a16="http://schemas.microsoft.com/office/drawing/2014/main" id="{ECB52499-B320-4C39-9109-DAA30A3ADDDA}"/>
              </a:ext>
            </a:extLst>
          </p:cNvPr>
          <p:cNvCxnSpPr/>
          <p:nvPr/>
        </p:nvCxnSpPr>
        <p:spPr>
          <a:xfrm flipV="1">
            <a:off x="2126862" y="6759075"/>
            <a:ext cx="108111" cy="130476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Straight Arrow Connector 223">
            <a:extLst>
              <a:ext uri="{FF2B5EF4-FFF2-40B4-BE49-F238E27FC236}">
                <a16:creationId xmlns:a16="http://schemas.microsoft.com/office/drawing/2014/main" id="{218C3E50-4812-4FDD-AAE0-4BC5CD55153E}"/>
              </a:ext>
            </a:extLst>
          </p:cNvPr>
          <p:cNvCxnSpPr/>
          <p:nvPr/>
        </p:nvCxnSpPr>
        <p:spPr>
          <a:xfrm flipV="1">
            <a:off x="1982314" y="6725281"/>
            <a:ext cx="108111" cy="130476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FF1CFA14-D73F-4CDE-81B2-F878CFFC934C}"/>
              </a:ext>
            </a:extLst>
          </p:cNvPr>
          <p:cNvSpPr/>
          <p:nvPr/>
        </p:nvSpPr>
        <p:spPr>
          <a:xfrm>
            <a:off x="2650346" y="5033061"/>
            <a:ext cx="296759" cy="282338"/>
          </a:xfrm>
          <a:prstGeom prst="rect">
            <a:avLst/>
          </a:prstGeom>
          <a:noFill/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27" name="Rectangle 226">
            <a:extLst>
              <a:ext uri="{FF2B5EF4-FFF2-40B4-BE49-F238E27FC236}">
                <a16:creationId xmlns:a16="http://schemas.microsoft.com/office/drawing/2014/main" id="{F94B2817-891D-4227-8EF4-3EC631A146B9}"/>
              </a:ext>
            </a:extLst>
          </p:cNvPr>
          <p:cNvSpPr/>
          <p:nvPr/>
        </p:nvSpPr>
        <p:spPr>
          <a:xfrm>
            <a:off x="928647" y="5019388"/>
            <a:ext cx="296759" cy="282338"/>
          </a:xfrm>
          <a:prstGeom prst="rect">
            <a:avLst/>
          </a:prstGeom>
          <a:noFill/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28" name="Rectangle 227">
            <a:extLst>
              <a:ext uri="{FF2B5EF4-FFF2-40B4-BE49-F238E27FC236}">
                <a16:creationId xmlns:a16="http://schemas.microsoft.com/office/drawing/2014/main" id="{6BDDF574-3930-4F66-BACE-BE040D4E53F7}"/>
              </a:ext>
            </a:extLst>
          </p:cNvPr>
          <p:cNvSpPr/>
          <p:nvPr/>
        </p:nvSpPr>
        <p:spPr>
          <a:xfrm>
            <a:off x="4626710" y="5445652"/>
            <a:ext cx="296759" cy="282338"/>
          </a:xfrm>
          <a:prstGeom prst="rect">
            <a:avLst/>
          </a:prstGeom>
          <a:noFill/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F93C407E-A539-434A-9D50-BCDCA83075B3}"/>
              </a:ext>
            </a:extLst>
          </p:cNvPr>
          <p:cNvSpPr/>
          <p:nvPr/>
        </p:nvSpPr>
        <p:spPr>
          <a:xfrm>
            <a:off x="949666" y="7061299"/>
            <a:ext cx="296759" cy="282338"/>
          </a:xfrm>
          <a:prstGeom prst="rect">
            <a:avLst/>
          </a:prstGeom>
          <a:noFill/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A592093D-19B3-4CEB-8167-BC1186C1D1D5}"/>
              </a:ext>
            </a:extLst>
          </p:cNvPr>
          <p:cNvSpPr/>
          <p:nvPr/>
        </p:nvSpPr>
        <p:spPr>
          <a:xfrm>
            <a:off x="2666385" y="7159225"/>
            <a:ext cx="296759" cy="282338"/>
          </a:xfrm>
          <a:prstGeom prst="rect">
            <a:avLst/>
          </a:prstGeom>
          <a:noFill/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99B515A1-9266-42A6-ABFD-CA9BD6CC0C6D}"/>
              </a:ext>
            </a:extLst>
          </p:cNvPr>
          <p:cNvSpPr/>
          <p:nvPr/>
        </p:nvSpPr>
        <p:spPr>
          <a:xfrm>
            <a:off x="4445744" y="7166854"/>
            <a:ext cx="296759" cy="282338"/>
          </a:xfrm>
          <a:prstGeom prst="rect">
            <a:avLst/>
          </a:prstGeom>
          <a:noFill/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cxnSp>
        <p:nvCxnSpPr>
          <p:cNvPr id="225" name="Straight Arrow Connector 224">
            <a:extLst>
              <a:ext uri="{FF2B5EF4-FFF2-40B4-BE49-F238E27FC236}">
                <a16:creationId xmlns:a16="http://schemas.microsoft.com/office/drawing/2014/main" id="{33A1BE6E-ABDE-405D-9B26-D743AF1B5614}"/>
              </a:ext>
            </a:extLst>
          </p:cNvPr>
          <p:cNvCxnSpPr/>
          <p:nvPr/>
        </p:nvCxnSpPr>
        <p:spPr>
          <a:xfrm flipV="1">
            <a:off x="4024905" y="6760130"/>
            <a:ext cx="108111" cy="130476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7" name="Picture 206"/>
          <p:cNvPicPr>
            <a:picLocks noChangeAspect="1"/>
          </p:cNvPicPr>
          <p:nvPr/>
        </p:nvPicPr>
        <p:blipFill rotWithShape="1">
          <a:blip r:embed="rId38" cstate="hqprint">
            <a:extLst>
              <a:ext uri="{BEBA8EAE-BF5A-486C-A8C5-ECC9F3942E4B}">
                <a14:imgProps xmlns:a14="http://schemas.microsoft.com/office/drawing/2010/main">
                  <a14:imgLayer r:embed="rId39">
                    <a14:imgEffect>
                      <a14:sharpenSoften amount="30000"/>
                    </a14:imgEffect>
                    <a14:imgEffect>
                      <a14:saturation sat="1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6551" y="6602412"/>
            <a:ext cx="785087" cy="739355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232" name="Straight Arrow Connector 231">
            <a:extLst>
              <a:ext uri="{FF2B5EF4-FFF2-40B4-BE49-F238E27FC236}">
                <a16:creationId xmlns:a16="http://schemas.microsoft.com/office/drawing/2014/main" id="{8BE1D097-7809-43A9-AA15-1AADFDDFCA35}"/>
              </a:ext>
            </a:extLst>
          </p:cNvPr>
          <p:cNvCxnSpPr/>
          <p:nvPr/>
        </p:nvCxnSpPr>
        <p:spPr>
          <a:xfrm flipV="1">
            <a:off x="4046619" y="6761742"/>
            <a:ext cx="108111" cy="130476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F753785F-E2FF-474C-8D87-F8FDE857F31D}"/>
              </a:ext>
            </a:extLst>
          </p:cNvPr>
          <p:cNvSpPr/>
          <p:nvPr/>
        </p:nvSpPr>
        <p:spPr>
          <a:xfrm>
            <a:off x="3807452" y="6751282"/>
            <a:ext cx="1406533" cy="1447734"/>
          </a:xfrm>
          <a:custGeom>
            <a:avLst/>
            <a:gdLst>
              <a:gd name="connsiteX0" fmla="*/ 617755 w 1342659"/>
              <a:gd name="connsiteY0" fmla="*/ 95716 h 1404623"/>
              <a:gd name="connsiteX1" fmla="*/ 657512 w 1342659"/>
              <a:gd name="connsiteY1" fmla="*/ 86541 h 1404623"/>
              <a:gd name="connsiteX2" fmla="*/ 666687 w 1342659"/>
              <a:gd name="connsiteY2" fmla="*/ 83483 h 1404623"/>
              <a:gd name="connsiteX3" fmla="*/ 681978 w 1342659"/>
              <a:gd name="connsiteY3" fmla="*/ 71250 h 1404623"/>
              <a:gd name="connsiteX4" fmla="*/ 691152 w 1342659"/>
              <a:gd name="connsiteY4" fmla="*/ 68192 h 1404623"/>
              <a:gd name="connsiteX5" fmla="*/ 706443 w 1342659"/>
              <a:gd name="connsiteY5" fmla="*/ 52901 h 1404623"/>
              <a:gd name="connsiteX6" fmla="*/ 724792 w 1342659"/>
              <a:gd name="connsiteY6" fmla="*/ 46784 h 1404623"/>
              <a:gd name="connsiteX7" fmla="*/ 733967 w 1342659"/>
              <a:gd name="connsiteY7" fmla="*/ 37610 h 1404623"/>
              <a:gd name="connsiteX8" fmla="*/ 746200 w 1342659"/>
              <a:gd name="connsiteY8" fmla="*/ 34552 h 1404623"/>
              <a:gd name="connsiteX9" fmla="*/ 755374 w 1342659"/>
              <a:gd name="connsiteY9" fmla="*/ 31493 h 1404623"/>
              <a:gd name="connsiteX10" fmla="*/ 785956 w 1342659"/>
              <a:gd name="connsiteY10" fmla="*/ 25377 h 1404623"/>
              <a:gd name="connsiteX11" fmla="*/ 810422 w 1342659"/>
              <a:gd name="connsiteY11" fmla="*/ 19261 h 1404623"/>
              <a:gd name="connsiteX12" fmla="*/ 819596 w 1342659"/>
              <a:gd name="connsiteY12" fmla="*/ 16203 h 1404623"/>
              <a:gd name="connsiteX13" fmla="*/ 844062 w 1342659"/>
              <a:gd name="connsiteY13" fmla="*/ 13144 h 1404623"/>
              <a:gd name="connsiteX14" fmla="*/ 865469 w 1342659"/>
              <a:gd name="connsiteY14" fmla="*/ 10086 h 1404623"/>
              <a:gd name="connsiteX15" fmla="*/ 883818 w 1342659"/>
              <a:gd name="connsiteY15" fmla="*/ 3970 h 1404623"/>
              <a:gd name="connsiteX16" fmla="*/ 1012262 w 1342659"/>
              <a:gd name="connsiteY16" fmla="*/ 3970 h 1404623"/>
              <a:gd name="connsiteX17" fmla="*/ 1027553 w 1342659"/>
              <a:gd name="connsiteY17" fmla="*/ 7028 h 1404623"/>
              <a:gd name="connsiteX18" fmla="*/ 1036728 w 1342659"/>
              <a:gd name="connsiteY18" fmla="*/ 10086 h 1404623"/>
              <a:gd name="connsiteX19" fmla="*/ 1048961 w 1342659"/>
              <a:gd name="connsiteY19" fmla="*/ 13144 h 1404623"/>
              <a:gd name="connsiteX20" fmla="*/ 1070368 w 1342659"/>
              <a:gd name="connsiteY20" fmla="*/ 19261 h 1404623"/>
              <a:gd name="connsiteX21" fmla="*/ 1088717 w 1342659"/>
              <a:gd name="connsiteY21" fmla="*/ 34552 h 1404623"/>
              <a:gd name="connsiteX22" fmla="*/ 1110125 w 1342659"/>
              <a:gd name="connsiteY22" fmla="*/ 46784 h 1404623"/>
              <a:gd name="connsiteX23" fmla="*/ 1128474 w 1342659"/>
              <a:gd name="connsiteY23" fmla="*/ 71250 h 1404623"/>
              <a:gd name="connsiteX24" fmla="*/ 1146823 w 1342659"/>
              <a:gd name="connsiteY24" fmla="*/ 98774 h 1404623"/>
              <a:gd name="connsiteX25" fmla="*/ 1152939 w 1342659"/>
              <a:gd name="connsiteY25" fmla="*/ 107948 h 1404623"/>
              <a:gd name="connsiteX26" fmla="*/ 1162114 w 1342659"/>
              <a:gd name="connsiteY26" fmla="*/ 114065 h 1404623"/>
              <a:gd name="connsiteX27" fmla="*/ 1165172 w 1342659"/>
              <a:gd name="connsiteY27" fmla="*/ 123239 h 1404623"/>
              <a:gd name="connsiteX28" fmla="*/ 1171289 w 1342659"/>
              <a:gd name="connsiteY28" fmla="*/ 129356 h 1404623"/>
              <a:gd name="connsiteX29" fmla="*/ 1177405 w 1342659"/>
              <a:gd name="connsiteY29" fmla="*/ 138530 h 1404623"/>
              <a:gd name="connsiteX30" fmla="*/ 1186580 w 1342659"/>
              <a:gd name="connsiteY30" fmla="*/ 166054 h 1404623"/>
              <a:gd name="connsiteX31" fmla="*/ 1189638 w 1342659"/>
              <a:gd name="connsiteY31" fmla="*/ 175229 h 1404623"/>
              <a:gd name="connsiteX32" fmla="*/ 1198812 w 1342659"/>
              <a:gd name="connsiteY32" fmla="*/ 184403 h 1404623"/>
              <a:gd name="connsiteX33" fmla="*/ 1211045 w 1342659"/>
              <a:gd name="connsiteY33" fmla="*/ 202752 h 1404623"/>
              <a:gd name="connsiteX34" fmla="*/ 1214103 w 1342659"/>
              <a:gd name="connsiteY34" fmla="*/ 211927 h 1404623"/>
              <a:gd name="connsiteX35" fmla="*/ 1220220 w 1342659"/>
              <a:gd name="connsiteY35" fmla="*/ 221101 h 1404623"/>
              <a:gd name="connsiteX36" fmla="*/ 1226336 w 1342659"/>
              <a:gd name="connsiteY36" fmla="*/ 245567 h 1404623"/>
              <a:gd name="connsiteX37" fmla="*/ 1229394 w 1342659"/>
              <a:gd name="connsiteY37" fmla="*/ 254742 h 1404623"/>
              <a:gd name="connsiteX38" fmla="*/ 1247743 w 1342659"/>
              <a:gd name="connsiteY38" fmla="*/ 279207 h 1404623"/>
              <a:gd name="connsiteX39" fmla="*/ 1250802 w 1342659"/>
              <a:gd name="connsiteY39" fmla="*/ 288382 h 1404623"/>
              <a:gd name="connsiteX40" fmla="*/ 1266093 w 1342659"/>
              <a:gd name="connsiteY40" fmla="*/ 306731 h 1404623"/>
              <a:gd name="connsiteX41" fmla="*/ 1278325 w 1342659"/>
              <a:gd name="connsiteY41" fmla="*/ 328138 h 1404623"/>
              <a:gd name="connsiteX42" fmla="*/ 1284442 w 1342659"/>
              <a:gd name="connsiteY42" fmla="*/ 334255 h 1404623"/>
              <a:gd name="connsiteX43" fmla="*/ 1290558 w 1342659"/>
              <a:gd name="connsiteY43" fmla="*/ 352604 h 1404623"/>
              <a:gd name="connsiteX44" fmla="*/ 1293616 w 1342659"/>
              <a:gd name="connsiteY44" fmla="*/ 361778 h 1404623"/>
              <a:gd name="connsiteX45" fmla="*/ 1287500 w 1342659"/>
              <a:gd name="connsiteY45" fmla="*/ 413768 h 1404623"/>
              <a:gd name="connsiteX46" fmla="*/ 1278325 w 1342659"/>
              <a:gd name="connsiteY46" fmla="*/ 441291 h 1404623"/>
              <a:gd name="connsiteX47" fmla="*/ 1275267 w 1342659"/>
              <a:gd name="connsiteY47" fmla="*/ 450466 h 1404623"/>
              <a:gd name="connsiteX48" fmla="*/ 1269151 w 1342659"/>
              <a:gd name="connsiteY48" fmla="*/ 459641 h 1404623"/>
              <a:gd name="connsiteX49" fmla="*/ 1253860 w 1342659"/>
              <a:gd name="connsiteY49" fmla="*/ 487164 h 1404623"/>
              <a:gd name="connsiteX50" fmla="*/ 1250802 w 1342659"/>
              <a:gd name="connsiteY50" fmla="*/ 502455 h 1404623"/>
              <a:gd name="connsiteX51" fmla="*/ 1244685 w 1342659"/>
              <a:gd name="connsiteY51" fmla="*/ 520805 h 1404623"/>
              <a:gd name="connsiteX52" fmla="*/ 1241627 w 1342659"/>
              <a:gd name="connsiteY52" fmla="*/ 529979 h 1404623"/>
              <a:gd name="connsiteX53" fmla="*/ 1238569 w 1342659"/>
              <a:gd name="connsiteY53" fmla="*/ 539154 h 1404623"/>
              <a:gd name="connsiteX54" fmla="*/ 1235511 w 1342659"/>
              <a:gd name="connsiteY54" fmla="*/ 548328 h 1404623"/>
              <a:gd name="connsiteX55" fmla="*/ 1238569 w 1342659"/>
              <a:gd name="connsiteY55" fmla="*/ 581968 h 1404623"/>
              <a:gd name="connsiteX56" fmla="*/ 1241627 w 1342659"/>
              <a:gd name="connsiteY56" fmla="*/ 591143 h 1404623"/>
              <a:gd name="connsiteX57" fmla="*/ 1250802 w 1342659"/>
              <a:gd name="connsiteY57" fmla="*/ 597259 h 1404623"/>
              <a:gd name="connsiteX58" fmla="*/ 1263034 w 1342659"/>
              <a:gd name="connsiteY58" fmla="*/ 615609 h 1404623"/>
              <a:gd name="connsiteX59" fmla="*/ 1269151 w 1342659"/>
              <a:gd name="connsiteY59" fmla="*/ 624783 h 1404623"/>
              <a:gd name="connsiteX60" fmla="*/ 1281384 w 1342659"/>
              <a:gd name="connsiteY60" fmla="*/ 633958 h 1404623"/>
              <a:gd name="connsiteX61" fmla="*/ 1284442 w 1342659"/>
              <a:gd name="connsiteY61" fmla="*/ 643132 h 1404623"/>
              <a:gd name="connsiteX62" fmla="*/ 1296675 w 1342659"/>
              <a:gd name="connsiteY62" fmla="*/ 658423 h 1404623"/>
              <a:gd name="connsiteX63" fmla="*/ 1299733 w 1342659"/>
              <a:gd name="connsiteY63" fmla="*/ 667598 h 1404623"/>
              <a:gd name="connsiteX64" fmla="*/ 1318082 w 1342659"/>
              <a:gd name="connsiteY64" fmla="*/ 689005 h 1404623"/>
              <a:gd name="connsiteX65" fmla="*/ 1324198 w 1342659"/>
              <a:gd name="connsiteY65" fmla="*/ 695122 h 1404623"/>
              <a:gd name="connsiteX66" fmla="*/ 1330315 w 1342659"/>
              <a:gd name="connsiteY66" fmla="*/ 701238 h 1404623"/>
              <a:gd name="connsiteX67" fmla="*/ 1333373 w 1342659"/>
              <a:gd name="connsiteY67" fmla="*/ 710413 h 1404623"/>
              <a:gd name="connsiteX68" fmla="*/ 1342547 w 1342659"/>
              <a:gd name="connsiteY68" fmla="*/ 722645 h 1404623"/>
              <a:gd name="connsiteX69" fmla="*/ 1336431 w 1342659"/>
              <a:gd name="connsiteY69" fmla="*/ 780751 h 1404623"/>
              <a:gd name="connsiteX70" fmla="*/ 1324198 w 1342659"/>
              <a:gd name="connsiteY70" fmla="*/ 817449 h 1404623"/>
              <a:gd name="connsiteX71" fmla="*/ 1318082 w 1342659"/>
              <a:gd name="connsiteY71" fmla="*/ 841915 h 1404623"/>
              <a:gd name="connsiteX72" fmla="*/ 1315024 w 1342659"/>
              <a:gd name="connsiteY72" fmla="*/ 854148 h 1404623"/>
              <a:gd name="connsiteX73" fmla="*/ 1308907 w 1342659"/>
              <a:gd name="connsiteY73" fmla="*/ 860264 h 1404623"/>
              <a:gd name="connsiteX74" fmla="*/ 1302791 w 1342659"/>
              <a:gd name="connsiteY74" fmla="*/ 878613 h 1404623"/>
              <a:gd name="connsiteX75" fmla="*/ 1299733 w 1342659"/>
              <a:gd name="connsiteY75" fmla="*/ 887788 h 1404623"/>
              <a:gd name="connsiteX76" fmla="*/ 1296675 w 1342659"/>
              <a:gd name="connsiteY76" fmla="*/ 903079 h 1404623"/>
              <a:gd name="connsiteX77" fmla="*/ 1290558 w 1342659"/>
              <a:gd name="connsiteY77" fmla="*/ 921428 h 1404623"/>
              <a:gd name="connsiteX78" fmla="*/ 1287500 w 1342659"/>
              <a:gd name="connsiteY78" fmla="*/ 930603 h 1404623"/>
              <a:gd name="connsiteX79" fmla="*/ 1281384 w 1342659"/>
              <a:gd name="connsiteY79" fmla="*/ 948952 h 1404623"/>
              <a:gd name="connsiteX80" fmla="*/ 1278325 w 1342659"/>
              <a:gd name="connsiteY80" fmla="*/ 958126 h 1404623"/>
              <a:gd name="connsiteX81" fmla="*/ 1266093 w 1342659"/>
              <a:gd name="connsiteY81" fmla="*/ 973417 h 1404623"/>
              <a:gd name="connsiteX82" fmla="*/ 1263034 w 1342659"/>
              <a:gd name="connsiteY82" fmla="*/ 982592 h 1404623"/>
              <a:gd name="connsiteX83" fmla="*/ 1250802 w 1342659"/>
              <a:gd name="connsiteY83" fmla="*/ 997883 h 1404623"/>
              <a:gd name="connsiteX84" fmla="*/ 1238569 w 1342659"/>
              <a:gd name="connsiteY84" fmla="*/ 1025407 h 1404623"/>
              <a:gd name="connsiteX85" fmla="*/ 1235511 w 1342659"/>
              <a:gd name="connsiteY85" fmla="*/ 1037639 h 1404623"/>
              <a:gd name="connsiteX86" fmla="*/ 1232452 w 1342659"/>
              <a:gd name="connsiteY86" fmla="*/ 1046814 h 1404623"/>
              <a:gd name="connsiteX87" fmla="*/ 1226336 w 1342659"/>
              <a:gd name="connsiteY87" fmla="*/ 1071279 h 1404623"/>
              <a:gd name="connsiteX88" fmla="*/ 1223278 w 1342659"/>
              <a:gd name="connsiteY88" fmla="*/ 1083512 h 1404623"/>
              <a:gd name="connsiteX89" fmla="*/ 1220220 w 1342659"/>
              <a:gd name="connsiteY89" fmla="*/ 1095745 h 1404623"/>
              <a:gd name="connsiteX90" fmla="*/ 1214103 w 1342659"/>
              <a:gd name="connsiteY90" fmla="*/ 1114094 h 1404623"/>
              <a:gd name="connsiteX91" fmla="*/ 1207987 w 1342659"/>
              <a:gd name="connsiteY91" fmla="*/ 1126327 h 1404623"/>
              <a:gd name="connsiteX92" fmla="*/ 1195754 w 1342659"/>
              <a:gd name="connsiteY92" fmla="*/ 1141618 h 1404623"/>
              <a:gd name="connsiteX93" fmla="*/ 1189638 w 1342659"/>
              <a:gd name="connsiteY93" fmla="*/ 1150792 h 1404623"/>
              <a:gd name="connsiteX94" fmla="*/ 1174347 w 1342659"/>
              <a:gd name="connsiteY94" fmla="*/ 1166083 h 1404623"/>
              <a:gd name="connsiteX95" fmla="*/ 1171289 w 1342659"/>
              <a:gd name="connsiteY95" fmla="*/ 1175258 h 1404623"/>
              <a:gd name="connsiteX96" fmla="*/ 1162114 w 1342659"/>
              <a:gd name="connsiteY96" fmla="*/ 1181374 h 1404623"/>
              <a:gd name="connsiteX97" fmla="*/ 1155998 w 1342659"/>
              <a:gd name="connsiteY97" fmla="*/ 1187491 h 1404623"/>
              <a:gd name="connsiteX98" fmla="*/ 1146823 w 1342659"/>
              <a:gd name="connsiteY98" fmla="*/ 1202782 h 1404623"/>
              <a:gd name="connsiteX99" fmla="*/ 1134590 w 1342659"/>
              <a:gd name="connsiteY99" fmla="*/ 1221131 h 1404623"/>
              <a:gd name="connsiteX100" fmla="*/ 1131532 w 1342659"/>
              <a:gd name="connsiteY100" fmla="*/ 1233364 h 1404623"/>
              <a:gd name="connsiteX101" fmla="*/ 1122357 w 1342659"/>
              <a:gd name="connsiteY101" fmla="*/ 1239480 h 1404623"/>
              <a:gd name="connsiteX102" fmla="*/ 1116241 w 1342659"/>
              <a:gd name="connsiteY102" fmla="*/ 1248655 h 1404623"/>
              <a:gd name="connsiteX103" fmla="*/ 1107067 w 1342659"/>
              <a:gd name="connsiteY103" fmla="*/ 1254771 h 1404623"/>
              <a:gd name="connsiteX104" fmla="*/ 1082601 w 1342659"/>
              <a:gd name="connsiteY104" fmla="*/ 1273120 h 1404623"/>
              <a:gd name="connsiteX105" fmla="*/ 1064252 w 1342659"/>
              <a:gd name="connsiteY105" fmla="*/ 1285353 h 1404623"/>
              <a:gd name="connsiteX106" fmla="*/ 1058135 w 1342659"/>
              <a:gd name="connsiteY106" fmla="*/ 1291469 h 1404623"/>
              <a:gd name="connsiteX107" fmla="*/ 1039786 w 1342659"/>
              <a:gd name="connsiteY107" fmla="*/ 1297586 h 1404623"/>
              <a:gd name="connsiteX108" fmla="*/ 1030612 w 1342659"/>
              <a:gd name="connsiteY108" fmla="*/ 1306760 h 1404623"/>
              <a:gd name="connsiteX109" fmla="*/ 1018379 w 1342659"/>
              <a:gd name="connsiteY109" fmla="*/ 1309819 h 1404623"/>
              <a:gd name="connsiteX110" fmla="*/ 993913 w 1342659"/>
              <a:gd name="connsiteY110" fmla="*/ 1315935 h 1404623"/>
              <a:gd name="connsiteX111" fmla="*/ 981681 w 1342659"/>
              <a:gd name="connsiteY111" fmla="*/ 1322051 h 1404623"/>
              <a:gd name="connsiteX112" fmla="*/ 969448 w 1342659"/>
              <a:gd name="connsiteY112" fmla="*/ 1325110 h 1404623"/>
              <a:gd name="connsiteX113" fmla="*/ 960273 w 1342659"/>
              <a:gd name="connsiteY113" fmla="*/ 1328168 h 1404623"/>
              <a:gd name="connsiteX114" fmla="*/ 944982 w 1342659"/>
              <a:gd name="connsiteY114" fmla="*/ 1331226 h 1404623"/>
              <a:gd name="connsiteX115" fmla="*/ 935808 w 1342659"/>
              <a:gd name="connsiteY115" fmla="*/ 1334284 h 1404623"/>
              <a:gd name="connsiteX116" fmla="*/ 911342 w 1342659"/>
              <a:gd name="connsiteY116" fmla="*/ 1340400 h 1404623"/>
              <a:gd name="connsiteX117" fmla="*/ 880760 w 1342659"/>
              <a:gd name="connsiteY117" fmla="*/ 1352633 h 1404623"/>
              <a:gd name="connsiteX118" fmla="*/ 859353 w 1342659"/>
              <a:gd name="connsiteY118" fmla="*/ 1358750 h 1404623"/>
              <a:gd name="connsiteX119" fmla="*/ 831829 w 1342659"/>
              <a:gd name="connsiteY119" fmla="*/ 1364866 h 1404623"/>
              <a:gd name="connsiteX120" fmla="*/ 810422 w 1342659"/>
              <a:gd name="connsiteY120" fmla="*/ 1377099 h 1404623"/>
              <a:gd name="connsiteX121" fmla="*/ 785956 w 1342659"/>
              <a:gd name="connsiteY121" fmla="*/ 1392390 h 1404623"/>
              <a:gd name="connsiteX122" fmla="*/ 773723 w 1342659"/>
              <a:gd name="connsiteY122" fmla="*/ 1395448 h 1404623"/>
              <a:gd name="connsiteX123" fmla="*/ 733967 w 1342659"/>
              <a:gd name="connsiteY123" fmla="*/ 1404623 h 1404623"/>
              <a:gd name="connsiteX124" fmla="*/ 629988 w 1342659"/>
              <a:gd name="connsiteY124" fmla="*/ 1401564 h 1404623"/>
              <a:gd name="connsiteX125" fmla="*/ 584115 w 1342659"/>
              <a:gd name="connsiteY125" fmla="*/ 1395448 h 1404623"/>
              <a:gd name="connsiteX126" fmla="*/ 574941 w 1342659"/>
              <a:gd name="connsiteY126" fmla="*/ 1392390 h 1404623"/>
              <a:gd name="connsiteX127" fmla="*/ 565766 w 1342659"/>
              <a:gd name="connsiteY127" fmla="*/ 1386273 h 1404623"/>
              <a:gd name="connsiteX128" fmla="*/ 544359 w 1342659"/>
              <a:gd name="connsiteY128" fmla="*/ 1380157 h 1404623"/>
              <a:gd name="connsiteX129" fmla="*/ 535184 w 1342659"/>
              <a:gd name="connsiteY129" fmla="*/ 1374041 h 1404623"/>
              <a:gd name="connsiteX130" fmla="*/ 526010 w 1342659"/>
              <a:gd name="connsiteY130" fmla="*/ 1370982 h 1404623"/>
              <a:gd name="connsiteX131" fmla="*/ 507660 w 1342659"/>
              <a:gd name="connsiteY131" fmla="*/ 1358750 h 1404623"/>
              <a:gd name="connsiteX132" fmla="*/ 495428 w 1342659"/>
              <a:gd name="connsiteY132" fmla="*/ 1355691 h 1404623"/>
              <a:gd name="connsiteX133" fmla="*/ 486253 w 1342659"/>
              <a:gd name="connsiteY133" fmla="*/ 1352633 h 1404623"/>
              <a:gd name="connsiteX134" fmla="*/ 470962 w 1342659"/>
              <a:gd name="connsiteY134" fmla="*/ 1340400 h 1404623"/>
              <a:gd name="connsiteX135" fmla="*/ 461788 w 1342659"/>
              <a:gd name="connsiteY135" fmla="*/ 1334284 h 1404623"/>
              <a:gd name="connsiteX136" fmla="*/ 440380 w 1342659"/>
              <a:gd name="connsiteY136" fmla="*/ 1318993 h 1404623"/>
              <a:gd name="connsiteX137" fmla="*/ 431206 w 1342659"/>
              <a:gd name="connsiteY137" fmla="*/ 1312877 h 1404623"/>
              <a:gd name="connsiteX138" fmla="*/ 403682 w 1342659"/>
              <a:gd name="connsiteY138" fmla="*/ 1300644 h 1404623"/>
              <a:gd name="connsiteX139" fmla="*/ 391449 w 1342659"/>
              <a:gd name="connsiteY139" fmla="*/ 1288411 h 1404623"/>
              <a:gd name="connsiteX140" fmla="*/ 373100 w 1342659"/>
              <a:gd name="connsiteY140" fmla="*/ 1282295 h 1404623"/>
              <a:gd name="connsiteX141" fmla="*/ 363925 w 1342659"/>
              <a:gd name="connsiteY141" fmla="*/ 1279237 h 1404623"/>
              <a:gd name="connsiteX142" fmla="*/ 345576 w 1342659"/>
              <a:gd name="connsiteY142" fmla="*/ 1267004 h 1404623"/>
              <a:gd name="connsiteX143" fmla="*/ 321111 w 1342659"/>
              <a:gd name="connsiteY143" fmla="*/ 1260887 h 1404623"/>
              <a:gd name="connsiteX144" fmla="*/ 302761 w 1342659"/>
              <a:gd name="connsiteY144" fmla="*/ 1248655 h 1404623"/>
              <a:gd name="connsiteX145" fmla="*/ 293587 w 1342659"/>
              <a:gd name="connsiteY145" fmla="*/ 1242538 h 1404623"/>
              <a:gd name="connsiteX146" fmla="*/ 284412 w 1342659"/>
              <a:gd name="connsiteY146" fmla="*/ 1239480 h 1404623"/>
              <a:gd name="connsiteX147" fmla="*/ 278296 w 1342659"/>
              <a:gd name="connsiteY147" fmla="*/ 1230306 h 1404623"/>
              <a:gd name="connsiteX148" fmla="*/ 266063 w 1342659"/>
              <a:gd name="connsiteY148" fmla="*/ 1224189 h 1404623"/>
              <a:gd name="connsiteX149" fmla="*/ 250772 w 1342659"/>
              <a:gd name="connsiteY149" fmla="*/ 1211956 h 1404623"/>
              <a:gd name="connsiteX150" fmla="*/ 238539 w 1342659"/>
              <a:gd name="connsiteY150" fmla="*/ 1196665 h 1404623"/>
              <a:gd name="connsiteX151" fmla="*/ 223248 w 1342659"/>
              <a:gd name="connsiteY151" fmla="*/ 1178316 h 1404623"/>
              <a:gd name="connsiteX152" fmla="*/ 192667 w 1342659"/>
              <a:gd name="connsiteY152" fmla="*/ 1150792 h 1404623"/>
              <a:gd name="connsiteX153" fmla="*/ 186550 w 1342659"/>
              <a:gd name="connsiteY153" fmla="*/ 1141618 h 1404623"/>
              <a:gd name="connsiteX154" fmla="*/ 171259 w 1342659"/>
              <a:gd name="connsiteY154" fmla="*/ 1129385 h 1404623"/>
              <a:gd name="connsiteX155" fmla="*/ 165143 w 1342659"/>
              <a:gd name="connsiteY155" fmla="*/ 1120211 h 1404623"/>
              <a:gd name="connsiteX156" fmla="*/ 140677 w 1342659"/>
              <a:gd name="connsiteY156" fmla="*/ 1098803 h 1404623"/>
              <a:gd name="connsiteX157" fmla="*/ 122328 w 1342659"/>
              <a:gd name="connsiteY157" fmla="*/ 1071279 h 1404623"/>
              <a:gd name="connsiteX158" fmla="*/ 116212 w 1342659"/>
              <a:gd name="connsiteY158" fmla="*/ 1062105 h 1404623"/>
              <a:gd name="connsiteX159" fmla="*/ 113153 w 1342659"/>
              <a:gd name="connsiteY159" fmla="*/ 1052930 h 1404623"/>
              <a:gd name="connsiteX160" fmla="*/ 91746 w 1342659"/>
              <a:gd name="connsiteY160" fmla="*/ 1040697 h 1404623"/>
              <a:gd name="connsiteX161" fmla="*/ 67281 w 1342659"/>
              <a:gd name="connsiteY161" fmla="*/ 1022348 h 1404623"/>
              <a:gd name="connsiteX162" fmla="*/ 61164 w 1342659"/>
              <a:gd name="connsiteY162" fmla="*/ 1016232 h 1404623"/>
              <a:gd name="connsiteX163" fmla="*/ 51990 w 1342659"/>
              <a:gd name="connsiteY163" fmla="*/ 1010116 h 1404623"/>
              <a:gd name="connsiteX164" fmla="*/ 36699 w 1342659"/>
              <a:gd name="connsiteY164" fmla="*/ 997883 h 1404623"/>
              <a:gd name="connsiteX165" fmla="*/ 30582 w 1342659"/>
              <a:gd name="connsiteY165" fmla="*/ 988708 h 1404623"/>
              <a:gd name="connsiteX166" fmla="*/ 21408 w 1342659"/>
              <a:gd name="connsiteY166" fmla="*/ 982592 h 1404623"/>
              <a:gd name="connsiteX167" fmla="*/ 15291 w 1342659"/>
              <a:gd name="connsiteY167" fmla="*/ 964243 h 1404623"/>
              <a:gd name="connsiteX168" fmla="*/ 12233 w 1342659"/>
              <a:gd name="connsiteY168" fmla="*/ 955068 h 1404623"/>
              <a:gd name="connsiteX169" fmla="*/ 9175 w 1342659"/>
              <a:gd name="connsiteY169" fmla="*/ 945893 h 1404623"/>
              <a:gd name="connsiteX170" fmla="*/ 6117 w 1342659"/>
              <a:gd name="connsiteY170" fmla="*/ 924486 h 1404623"/>
              <a:gd name="connsiteX171" fmla="*/ 0 w 1342659"/>
              <a:gd name="connsiteY171" fmla="*/ 875555 h 1404623"/>
              <a:gd name="connsiteX172" fmla="*/ 3058 w 1342659"/>
              <a:gd name="connsiteY172" fmla="*/ 811333 h 1404623"/>
              <a:gd name="connsiteX173" fmla="*/ 6117 w 1342659"/>
              <a:gd name="connsiteY173" fmla="*/ 799100 h 1404623"/>
              <a:gd name="connsiteX174" fmla="*/ 15291 w 1342659"/>
              <a:gd name="connsiteY174" fmla="*/ 759344 h 1404623"/>
              <a:gd name="connsiteX175" fmla="*/ 21408 w 1342659"/>
              <a:gd name="connsiteY175" fmla="*/ 753227 h 1404623"/>
              <a:gd name="connsiteX176" fmla="*/ 24466 w 1342659"/>
              <a:gd name="connsiteY176" fmla="*/ 744053 h 1404623"/>
              <a:gd name="connsiteX177" fmla="*/ 27524 w 1342659"/>
              <a:gd name="connsiteY177" fmla="*/ 728762 h 1404623"/>
              <a:gd name="connsiteX178" fmla="*/ 33640 w 1342659"/>
              <a:gd name="connsiteY178" fmla="*/ 719587 h 1404623"/>
              <a:gd name="connsiteX179" fmla="*/ 39757 w 1342659"/>
              <a:gd name="connsiteY179" fmla="*/ 701238 h 1404623"/>
              <a:gd name="connsiteX180" fmla="*/ 42815 w 1342659"/>
              <a:gd name="connsiteY180" fmla="*/ 692063 h 1404623"/>
              <a:gd name="connsiteX181" fmla="*/ 55048 w 1342659"/>
              <a:gd name="connsiteY181" fmla="*/ 673714 h 1404623"/>
              <a:gd name="connsiteX182" fmla="*/ 61164 w 1342659"/>
              <a:gd name="connsiteY182" fmla="*/ 664540 h 1404623"/>
              <a:gd name="connsiteX183" fmla="*/ 67281 w 1342659"/>
              <a:gd name="connsiteY183" fmla="*/ 646190 h 1404623"/>
              <a:gd name="connsiteX184" fmla="*/ 73397 w 1342659"/>
              <a:gd name="connsiteY184" fmla="*/ 637016 h 1404623"/>
              <a:gd name="connsiteX185" fmla="*/ 73397 w 1342659"/>
              <a:gd name="connsiteY185" fmla="*/ 606434 h 1404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</a:cxnLst>
            <a:rect l="l" t="t" r="r" b="b"/>
            <a:pathLst>
              <a:path w="1342659" h="1404623">
                <a:moveTo>
                  <a:pt x="617755" y="95716"/>
                </a:moveTo>
                <a:cubicBezTo>
                  <a:pt x="629879" y="93290"/>
                  <a:pt x="646455" y="90226"/>
                  <a:pt x="657512" y="86541"/>
                </a:cubicBezTo>
                <a:lnTo>
                  <a:pt x="666687" y="83483"/>
                </a:lnTo>
                <a:cubicBezTo>
                  <a:pt x="672377" y="77792"/>
                  <a:pt x="674259" y="75109"/>
                  <a:pt x="681978" y="71250"/>
                </a:cubicBezTo>
                <a:cubicBezTo>
                  <a:pt x="684861" y="69809"/>
                  <a:pt x="688094" y="69211"/>
                  <a:pt x="691152" y="68192"/>
                </a:cubicBezTo>
                <a:cubicBezTo>
                  <a:pt x="696732" y="59822"/>
                  <a:pt x="696786" y="57193"/>
                  <a:pt x="706443" y="52901"/>
                </a:cubicBezTo>
                <a:cubicBezTo>
                  <a:pt x="712335" y="50282"/>
                  <a:pt x="724792" y="46784"/>
                  <a:pt x="724792" y="46784"/>
                </a:cubicBezTo>
                <a:cubicBezTo>
                  <a:pt x="727850" y="43726"/>
                  <a:pt x="730212" y="39756"/>
                  <a:pt x="733967" y="37610"/>
                </a:cubicBezTo>
                <a:cubicBezTo>
                  <a:pt x="737616" y="35525"/>
                  <a:pt x="742159" y="35707"/>
                  <a:pt x="746200" y="34552"/>
                </a:cubicBezTo>
                <a:cubicBezTo>
                  <a:pt x="749299" y="33666"/>
                  <a:pt x="752233" y="32218"/>
                  <a:pt x="755374" y="31493"/>
                </a:cubicBezTo>
                <a:cubicBezTo>
                  <a:pt x="765504" y="29155"/>
                  <a:pt x="775870" y="27898"/>
                  <a:pt x="785956" y="25377"/>
                </a:cubicBezTo>
                <a:cubicBezTo>
                  <a:pt x="794111" y="23338"/>
                  <a:pt x="802447" y="21919"/>
                  <a:pt x="810422" y="19261"/>
                </a:cubicBezTo>
                <a:cubicBezTo>
                  <a:pt x="813480" y="18242"/>
                  <a:pt x="816425" y="16780"/>
                  <a:pt x="819596" y="16203"/>
                </a:cubicBezTo>
                <a:cubicBezTo>
                  <a:pt x="827682" y="14733"/>
                  <a:pt x="835915" y="14230"/>
                  <a:pt x="844062" y="13144"/>
                </a:cubicBezTo>
                <a:lnTo>
                  <a:pt x="865469" y="10086"/>
                </a:lnTo>
                <a:cubicBezTo>
                  <a:pt x="871585" y="8047"/>
                  <a:pt x="877536" y="5420"/>
                  <a:pt x="883818" y="3970"/>
                </a:cubicBezTo>
                <a:cubicBezTo>
                  <a:pt x="921325" y="-4685"/>
                  <a:pt x="993266" y="3427"/>
                  <a:pt x="1012262" y="3970"/>
                </a:cubicBezTo>
                <a:cubicBezTo>
                  <a:pt x="1017359" y="4989"/>
                  <a:pt x="1022510" y="5767"/>
                  <a:pt x="1027553" y="7028"/>
                </a:cubicBezTo>
                <a:cubicBezTo>
                  <a:pt x="1030680" y="7810"/>
                  <a:pt x="1033628" y="9200"/>
                  <a:pt x="1036728" y="10086"/>
                </a:cubicBezTo>
                <a:cubicBezTo>
                  <a:pt x="1040769" y="11241"/>
                  <a:pt x="1044920" y="11989"/>
                  <a:pt x="1048961" y="13144"/>
                </a:cubicBezTo>
                <a:cubicBezTo>
                  <a:pt x="1079672" y="21920"/>
                  <a:pt x="1032124" y="9701"/>
                  <a:pt x="1070368" y="19261"/>
                </a:cubicBezTo>
                <a:cubicBezTo>
                  <a:pt x="1093148" y="34446"/>
                  <a:pt x="1065170" y="14929"/>
                  <a:pt x="1088717" y="34552"/>
                </a:cubicBezTo>
                <a:cubicBezTo>
                  <a:pt x="1095199" y="39954"/>
                  <a:pt x="1102650" y="43047"/>
                  <a:pt x="1110125" y="46784"/>
                </a:cubicBezTo>
                <a:cubicBezTo>
                  <a:pt x="1118081" y="70654"/>
                  <a:pt x="1105049" y="36113"/>
                  <a:pt x="1128474" y="71250"/>
                </a:cubicBezTo>
                <a:lnTo>
                  <a:pt x="1146823" y="98774"/>
                </a:lnTo>
                <a:cubicBezTo>
                  <a:pt x="1148862" y="101832"/>
                  <a:pt x="1149881" y="105909"/>
                  <a:pt x="1152939" y="107948"/>
                </a:cubicBezTo>
                <a:lnTo>
                  <a:pt x="1162114" y="114065"/>
                </a:lnTo>
                <a:cubicBezTo>
                  <a:pt x="1163133" y="117123"/>
                  <a:pt x="1163514" y="120475"/>
                  <a:pt x="1165172" y="123239"/>
                </a:cubicBezTo>
                <a:cubicBezTo>
                  <a:pt x="1166656" y="125712"/>
                  <a:pt x="1169488" y="127104"/>
                  <a:pt x="1171289" y="129356"/>
                </a:cubicBezTo>
                <a:cubicBezTo>
                  <a:pt x="1173585" y="132226"/>
                  <a:pt x="1175366" y="135472"/>
                  <a:pt x="1177405" y="138530"/>
                </a:cubicBezTo>
                <a:lnTo>
                  <a:pt x="1186580" y="166054"/>
                </a:lnTo>
                <a:cubicBezTo>
                  <a:pt x="1187599" y="169112"/>
                  <a:pt x="1187358" y="172949"/>
                  <a:pt x="1189638" y="175229"/>
                </a:cubicBezTo>
                <a:lnTo>
                  <a:pt x="1198812" y="184403"/>
                </a:lnTo>
                <a:cubicBezTo>
                  <a:pt x="1206087" y="206222"/>
                  <a:pt x="1195771" y="179840"/>
                  <a:pt x="1211045" y="202752"/>
                </a:cubicBezTo>
                <a:cubicBezTo>
                  <a:pt x="1212833" y="205434"/>
                  <a:pt x="1212661" y="209044"/>
                  <a:pt x="1214103" y="211927"/>
                </a:cubicBezTo>
                <a:cubicBezTo>
                  <a:pt x="1215747" y="215214"/>
                  <a:pt x="1218181" y="218043"/>
                  <a:pt x="1220220" y="221101"/>
                </a:cubicBezTo>
                <a:cubicBezTo>
                  <a:pt x="1222259" y="229256"/>
                  <a:pt x="1223678" y="237592"/>
                  <a:pt x="1226336" y="245567"/>
                </a:cubicBezTo>
                <a:cubicBezTo>
                  <a:pt x="1227355" y="248625"/>
                  <a:pt x="1227735" y="251978"/>
                  <a:pt x="1229394" y="254742"/>
                </a:cubicBezTo>
                <a:cubicBezTo>
                  <a:pt x="1240267" y="272863"/>
                  <a:pt x="1235039" y="241104"/>
                  <a:pt x="1247743" y="279207"/>
                </a:cubicBezTo>
                <a:cubicBezTo>
                  <a:pt x="1248763" y="282265"/>
                  <a:pt x="1249360" y="285499"/>
                  <a:pt x="1250802" y="288382"/>
                </a:cubicBezTo>
                <a:cubicBezTo>
                  <a:pt x="1255060" y="296898"/>
                  <a:pt x="1259329" y="299967"/>
                  <a:pt x="1266093" y="306731"/>
                </a:cubicBezTo>
                <a:cubicBezTo>
                  <a:pt x="1270279" y="315103"/>
                  <a:pt x="1272561" y="320934"/>
                  <a:pt x="1278325" y="328138"/>
                </a:cubicBezTo>
                <a:cubicBezTo>
                  <a:pt x="1280126" y="330390"/>
                  <a:pt x="1282403" y="332216"/>
                  <a:pt x="1284442" y="334255"/>
                </a:cubicBezTo>
                <a:lnTo>
                  <a:pt x="1290558" y="352604"/>
                </a:lnTo>
                <a:lnTo>
                  <a:pt x="1293616" y="361778"/>
                </a:lnTo>
                <a:cubicBezTo>
                  <a:pt x="1292191" y="378874"/>
                  <a:pt x="1292091" y="396934"/>
                  <a:pt x="1287500" y="413768"/>
                </a:cubicBezTo>
                <a:cubicBezTo>
                  <a:pt x="1287485" y="413824"/>
                  <a:pt x="1279863" y="436676"/>
                  <a:pt x="1278325" y="441291"/>
                </a:cubicBezTo>
                <a:cubicBezTo>
                  <a:pt x="1277305" y="444349"/>
                  <a:pt x="1277055" y="447784"/>
                  <a:pt x="1275267" y="450466"/>
                </a:cubicBezTo>
                <a:cubicBezTo>
                  <a:pt x="1273228" y="453524"/>
                  <a:pt x="1270644" y="456282"/>
                  <a:pt x="1269151" y="459641"/>
                </a:cubicBezTo>
                <a:cubicBezTo>
                  <a:pt x="1257177" y="486582"/>
                  <a:pt x="1270604" y="470420"/>
                  <a:pt x="1253860" y="487164"/>
                </a:cubicBezTo>
                <a:cubicBezTo>
                  <a:pt x="1252841" y="492261"/>
                  <a:pt x="1252170" y="497440"/>
                  <a:pt x="1250802" y="502455"/>
                </a:cubicBezTo>
                <a:cubicBezTo>
                  <a:pt x="1249106" y="508675"/>
                  <a:pt x="1246724" y="514688"/>
                  <a:pt x="1244685" y="520805"/>
                </a:cubicBezTo>
                <a:lnTo>
                  <a:pt x="1241627" y="529979"/>
                </a:lnTo>
                <a:lnTo>
                  <a:pt x="1238569" y="539154"/>
                </a:lnTo>
                <a:lnTo>
                  <a:pt x="1235511" y="548328"/>
                </a:lnTo>
                <a:cubicBezTo>
                  <a:pt x="1236530" y="559541"/>
                  <a:pt x="1236977" y="570822"/>
                  <a:pt x="1238569" y="581968"/>
                </a:cubicBezTo>
                <a:cubicBezTo>
                  <a:pt x="1239025" y="585159"/>
                  <a:pt x="1239613" y="588626"/>
                  <a:pt x="1241627" y="591143"/>
                </a:cubicBezTo>
                <a:cubicBezTo>
                  <a:pt x="1243923" y="594013"/>
                  <a:pt x="1247744" y="595220"/>
                  <a:pt x="1250802" y="597259"/>
                </a:cubicBezTo>
                <a:lnTo>
                  <a:pt x="1263034" y="615609"/>
                </a:lnTo>
                <a:cubicBezTo>
                  <a:pt x="1265073" y="618667"/>
                  <a:pt x="1266211" y="622578"/>
                  <a:pt x="1269151" y="624783"/>
                </a:cubicBezTo>
                <a:lnTo>
                  <a:pt x="1281384" y="633958"/>
                </a:lnTo>
                <a:cubicBezTo>
                  <a:pt x="1282403" y="637016"/>
                  <a:pt x="1283001" y="640249"/>
                  <a:pt x="1284442" y="643132"/>
                </a:cubicBezTo>
                <a:cubicBezTo>
                  <a:pt x="1288301" y="650851"/>
                  <a:pt x="1290984" y="652733"/>
                  <a:pt x="1296675" y="658423"/>
                </a:cubicBezTo>
                <a:cubicBezTo>
                  <a:pt x="1297694" y="661481"/>
                  <a:pt x="1298291" y="664715"/>
                  <a:pt x="1299733" y="667598"/>
                </a:cubicBezTo>
                <a:cubicBezTo>
                  <a:pt x="1304390" y="676913"/>
                  <a:pt x="1310558" y="681481"/>
                  <a:pt x="1318082" y="689005"/>
                </a:cubicBezTo>
                <a:lnTo>
                  <a:pt x="1324198" y="695122"/>
                </a:lnTo>
                <a:lnTo>
                  <a:pt x="1330315" y="701238"/>
                </a:lnTo>
                <a:cubicBezTo>
                  <a:pt x="1331334" y="704296"/>
                  <a:pt x="1331774" y="707614"/>
                  <a:pt x="1333373" y="710413"/>
                </a:cubicBezTo>
                <a:cubicBezTo>
                  <a:pt x="1335902" y="714838"/>
                  <a:pt x="1342326" y="717553"/>
                  <a:pt x="1342547" y="722645"/>
                </a:cubicBezTo>
                <a:cubicBezTo>
                  <a:pt x="1343393" y="742102"/>
                  <a:pt x="1339285" y="761486"/>
                  <a:pt x="1336431" y="780751"/>
                </a:cubicBezTo>
                <a:cubicBezTo>
                  <a:pt x="1333390" y="801280"/>
                  <a:pt x="1331808" y="802232"/>
                  <a:pt x="1324198" y="817449"/>
                </a:cubicBezTo>
                <a:cubicBezTo>
                  <a:pt x="1317981" y="848537"/>
                  <a:pt x="1324351" y="819972"/>
                  <a:pt x="1318082" y="841915"/>
                </a:cubicBezTo>
                <a:cubicBezTo>
                  <a:pt x="1316927" y="845956"/>
                  <a:pt x="1316904" y="850389"/>
                  <a:pt x="1315024" y="854148"/>
                </a:cubicBezTo>
                <a:cubicBezTo>
                  <a:pt x="1313734" y="856727"/>
                  <a:pt x="1310946" y="858225"/>
                  <a:pt x="1308907" y="860264"/>
                </a:cubicBezTo>
                <a:lnTo>
                  <a:pt x="1302791" y="878613"/>
                </a:lnTo>
                <a:cubicBezTo>
                  <a:pt x="1301772" y="881671"/>
                  <a:pt x="1300365" y="884627"/>
                  <a:pt x="1299733" y="887788"/>
                </a:cubicBezTo>
                <a:cubicBezTo>
                  <a:pt x="1298714" y="892885"/>
                  <a:pt x="1298043" y="898064"/>
                  <a:pt x="1296675" y="903079"/>
                </a:cubicBezTo>
                <a:cubicBezTo>
                  <a:pt x="1294979" y="909299"/>
                  <a:pt x="1292597" y="915312"/>
                  <a:pt x="1290558" y="921428"/>
                </a:cubicBezTo>
                <a:lnTo>
                  <a:pt x="1287500" y="930603"/>
                </a:lnTo>
                <a:lnTo>
                  <a:pt x="1281384" y="948952"/>
                </a:lnTo>
                <a:cubicBezTo>
                  <a:pt x="1280365" y="952010"/>
                  <a:pt x="1280604" y="955846"/>
                  <a:pt x="1278325" y="958126"/>
                </a:cubicBezTo>
                <a:cubicBezTo>
                  <a:pt x="1272637" y="963815"/>
                  <a:pt x="1269950" y="965702"/>
                  <a:pt x="1266093" y="973417"/>
                </a:cubicBezTo>
                <a:cubicBezTo>
                  <a:pt x="1264651" y="976300"/>
                  <a:pt x="1264476" y="979709"/>
                  <a:pt x="1263034" y="982592"/>
                </a:cubicBezTo>
                <a:cubicBezTo>
                  <a:pt x="1259177" y="990307"/>
                  <a:pt x="1256490" y="992194"/>
                  <a:pt x="1250802" y="997883"/>
                </a:cubicBezTo>
                <a:cubicBezTo>
                  <a:pt x="1243523" y="1019719"/>
                  <a:pt x="1248261" y="1010867"/>
                  <a:pt x="1238569" y="1025407"/>
                </a:cubicBezTo>
                <a:cubicBezTo>
                  <a:pt x="1237550" y="1029484"/>
                  <a:pt x="1236666" y="1033598"/>
                  <a:pt x="1235511" y="1037639"/>
                </a:cubicBezTo>
                <a:cubicBezTo>
                  <a:pt x="1234625" y="1040739"/>
                  <a:pt x="1233300" y="1043704"/>
                  <a:pt x="1232452" y="1046814"/>
                </a:cubicBezTo>
                <a:cubicBezTo>
                  <a:pt x="1230240" y="1054924"/>
                  <a:pt x="1228375" y="1063124"/>
                  <a:pt x="1226336" y="1071279"/>
                </a:cubicBezTo>
                <a:lnTo>
                  <a:pt x="1223278" y="1083512"/>
                </a:lnTo>
                <a:cubicBezTo>
                  <a:pt x="1222259" y="1087590"/>
                  <a:pt x="1221549" y="1091758"/>
                  <a:pt x="1220220" y="1095745"/>
                </a:cubicBezTo>
                <a:cubicBezTo>
                  <a:pt x="1218181" y="1101861"/>
                  <a:pt x="1216986" y="1108327"/>
                  <a:pt x="1214103" y="1114094"/>
                </a:cubicBezTo>
                <a:cubicBezTo>
                  <a:pt x="1212064" y="1118172"/>
                  <a:pt x="1210249" y="1122369"/>
                  <a:pt x="1207987" y="1126327"/>
                </a:cubicBezTo>
                <a:cubicBezTo>
                  <a:pt x="1198577" y="1142795"/>
                  <a:pt x="1205799" y="1129062"/>
                  <a:pt x="1195754" y="1141618"/>
                </a:cubicBezTo>
                <a:cubicBezTo>
                  <a:pt x="1193458" y="1144488"/>
                  <a:pt x="1192058" y="1148026"/>
                  <a:pt x="1189638" y="1150792"/>
                </a:cubicBezTo>
                <a:cubicBezTo>
                  <a:pt x="1184891" y="1156217"/>
                  <a:pt x="1174347" y="1166083"/>
                  <a:pt x="1174347" y="1166083"/>
                </a:cubicBezTo>
                <a:cubicBezTo>
                  <a:pt x="1173328" y="1169141"/>
                  <a:pt x="1173303" y="1172741"/>
                  <a:pt x="1171289" y="1175258"/>
                </a:cubicBezTo>
                <a:cubicBezTo>
                  <a:pt x="1168993" y="1178128"/>
                  <a:pt x="1164984" y="1179078"/>
                  <a:pt x="1162114" y="1181374"/>
                </a:cubicBezTo>
                <a:cubicBezTo>
                  <a:pt x="1159862" y="1183175"/>
                  <a:pt x="1158037" y="1185452"/>
                  <a:pt x="1155998" y="1187491"/>
                </a:cubicBezTo>
                <a:cubicBezTo>
                  <a:pt x="1150149" y="1205031"/>
                  <a:pt x="1156898" y="1189349"/>
                  <a:pt x="1146823" y="1202782"/>
                </a:cubicBezTo>
                <a:cubicBezTo>
                  <a:pt x="1142412" y="1208663"/>
                  <a:pt x="1134590" y="1221131"/>
                  <a:pt x="1134590" y="1221131"/>
                </a:cubicBezTo>
                <a:cubicBezTo>
                  <a:pt x="1133571" y="1225209"/>
                  <a:pt x="1133864" y="1229867"/>
                  <a:pt x="1131532" y="1233364"/>
                </a:cubicBezTo>
                <a:cubicBezTo>
                  <a:pt x="1129493" y="1236422"/>
                  <a:pt x="1124956" y="1236881"/>
                  <a:pt x="1122357" y="1239480"/>
                </a:cubicBezTo>
                <a:cubicBezTo>
                  <a:pt x="1119758" y="1242079"/>
                  <a:pt x="1118840" y="1246056"/>
                  <a:pt x="1116241" y="1248655"/>
                </a:cubicBezTo>
                <a:cubicBezTo>
                  <a:pt x="1113642" y="1251254"/>
                  <a:pt x="1109833" y="1252351"/>
                  <a:pt x="1107067" y="1254771"/>
                </a:cubicBezTo>
                <a:cubicBezTo>
                  <a:pt x="1085442" y="1273693"/>
                  <a:pt x="1100428" y="1267178"/>
                  <a:pt x="1082601" y="1273120"/>
                </a:cubicBezTo>
                <a:cubicBezTo>
                  <a:pt x="1076485" y="1277198"/>
                  <a:pt x="1069450" y="1280155"/>
                  <a:pt x="1064252" y="1285353"/>
                </a:cubicBezTo>
                <a:cubicBezTo>
                  <a:pt x="1062213" y="1287392"/>
                  <a:pt x="1060714" y="1290180"/>
                  <a:pt x="1058135" y="1291469"/>
                </a:cubicBezTo>
                <a:cubicBezTo>
                  <a:pt x="1052368" y="1294352"/>
                  <a:pt x="1039786" y="1297586"/>
                  <a:pt x="1039786" y="1297586"/>
                </a:cubicBezTo>
                <a:cubicBezTo>
                  <a:pt x="1036728" y="1300644"/>
                  <a:pt x="1034367" y="1304614"/>
                  <a:pt x="1030612" y="1306760"/>
                </a:cubicBezTo>
                <a:cubicBezTo>
                  <a:pt x="1026963" y="1308845"/>
                  <a:pt x="1022420" y="1308664"/>
                  <a:pt x="1018379" y="1309819"/>
                </a:cubicBezTo>
                <a:cubicBezTo>
                  <a:pt x="996448" y="1316085"/>
                  <a:pt x="1024981" y="1309722"/>
                  <a:pt x="993913" y="1315935"/>
                </a:cubicBezTo>
                <a:cubicBezTo>
                  <a:pt x="989836" y="1317974"/>
                  <a:pt x="985949" y="1320450"/>
                  <a:pt x="981681" y="1322051"/>
                </a:cubicBezTo>
                <a:cubicBezTo>
                  <a:pt x="977745" y="1323527"/>
                  <a:pt x="973489" y="1323955"/>
                  <a:pt x="969448" y="1325110"/>
                </a:cubicBezTo>
                <a:cubicBezTo>
                  <a:pt x="966348" y="1325996"/>
                  <a:pt x="963400" y="1327386"/>
                  <a:pt x="960273" y="1328168"/>
                </a:cubicBezTo>
                <a:cubicBezTo>
                  <a:pt x="955230" y="1329429"/>
                  <a:pt x="950025" y="1329965"/>
                  <a:pt x="944982" y="1331226"/>
                </a:cubicBezTo>
                <a:cubicBezTo>
                  <a:pt x="941855" y="1332008"/>
                  <a:pt x="938918" y="1333436"/>
                  <a:pt x="935808" y="1334284"/>
                </a:cubicBezTo>
                <a:cubicBezTo>
                  <a:pt x="927698" y="1336496"/>
                  <a:pt x="919317" y="1337741"/>
                  <a:pt x="911342" y="1340400"/>
                </a:cubicBezTo>
                <a:cubicBezTo>
                  <a:pt x="869571" y="1354325"/>
                  <a:pt x="912264" y="1339132"/>
                  <a:pt x="880760" y="1352633"/>
                </a:cubicBezTo>
                <a:cubicBezTo>
                  <a:pt x="873431" y="1355774"/>
                  <a:pt x="867108" y="1356534"/>
                  <a:pt x="859353" y="1358750"/>
                </a:cubicBezTo>
                <a:cubicBezTo>
                  <a:pt x="838281" y="1364771"/>
                  <a:pt x="864926" y="1359350"/>
                  <a:pt x="831829" y="1364866"/>
                </a:cubicBezTo>
                <a:cubicBezTo>
                  <a:pt x="819875" y="1370843"/>
                  <a:pt x="820514" y="1369890"/>
                  <a:pt x="810422" y="1377099"/>
                </a:cubicBezTo>
                <a:cubicBezTo>
                  <a:pt x="799792" y="1384692"/>
                  <a:pt x="798052" y="1387854"/>
                  <a:pt x="785956" y="1392390"/>
                </a:cubicBezTo>
                <a:cubicBezTo>
                  <a:pt x="782020" y="1393866"/>
                  <a:pt x="777833" y="1394567"/>
                  <a:pt x="773723" y="1395448"/>
                </a:cubicBezTo>
                <a:cubicBezTo>
                  <a:pt x="735936" y="1403545"/>
                  <a:pt x="754257" y="1397857"/>
                  <a:pt x="733967" y="1404623"/>
                </a:cubicBezTo>
                <a:lnTo>
                  <a:pt x="629988" y="1401564"/>
                </a:lnTo>
                <a:cubicBezTo>
                  <a:pt x="615976" y="1400927"/>
                  <a:pt x="598421" y="1399024"/>
                  <a:pt x="584115" y="1395448"/>
                </a:cubicBezTo>
                <a:cubicBezTo>
                  <a:pt x="580988" y="1394666"/>
                  <a:pt x="577999" y="1393409"/>
                  <a:pt x="574941" y="1392390"/>
                </a:cubicBezTo>
                <a:cubicBezTo>
                  <a:pt x="571883" y="1390351"/>
                  <a:pt x="569054" y="1387917"/>
                  <a:pt x="565766" y="1386273"/>
                </a:cubicBezTo>
                <a:cubicBezTo>
                  <a:pt x="561379" y="1384079"/>
                  <a:pt x="548278" y="1381137"/>
                  <a:pt x="544359" y="1380157"/>
                </a:cubicBezTo>
                <a:cubicBezTo>
                  <a:pt x="541301" y="1378118"/>
                  <a:pt x="538471" y="1375685"/>
                  <a:pt x="535184" y="1374041"/>
                </a:cubicBezTo>
                <a:cubicBezTo>
                  <a:pt x="532301" y="1372599"/>
                  <a:pt x="528774" y="1372641"/>
                  <a:pt x="526010" y="1370982"/>
                </a:cubicBezTo>
                <a:cubicBezTo>
                  <a:pt x="505273" y="1358539"/>
                  <a:pt x="540491" y="1371062"/>
                  <a:pt x="507660" y="1358750"/>
                </a:cubicBezTo>
                <a:cubicBezTo>
                  <a:pt x="503725" y="1357274"/>
                  <a:pt x="499469" y="1356846"/>
                  <a:pt x="495428" y="1355691"/>
                </a:cubicBezTo>
                <a:cubicBezTo>
                  <a:pt x="492328" y="1354805"/>
                  <a:pt x="489311" y="1353652"/>
                  <a:pt x="486253" y="1352633"/>
                </a:cubicBezTo>
                <a:cubicBezTo>
                  <a:pt x="458019" y="1333811"/>
                  <a:pt x="492749" y="1357830"/>
                  <a:pt x="470962" y="1340400"/>
                </a:cubicBezTo>
                <a:cubicBezTo>
                  <a:pt x="468092" y="1338104"/>
                  <a:pt x="464578" y="1336676"/>
                  <a:pt x="461788" y="1334284"/>
                </a:cubicBezTo>
                <a:cubicBezTo>
                  <a:pt x="443318" y="1318452"/>
                  <a:pt x="457238" y="1324612"/>
                  <a:pt x="440380" y="1318993"/>
                </a:cubicBezTo>
                <a:cubicBezTo>
                  <a:pt x="437322" y="1316954"/>
                  <a:pt x="434564" y="1314370"/>
                  <a:pt x="431206" y="1312877"/>
                </a:cubicBezTo>
                <a:cubicBezTo>
                  <a:pt x="415263" y="1305791"/>
                  <a:pt x="414861" y="1310226"/>
                  <a:pt x="403682" y="1300644"/>
                </a:cubicBezTo>
                <a:cubicBezTo>
                  <a:pt x="399304" y="1296891"/>
                  <a:pt x="396920" y="1290234"/>
                  <a:pt x="391449" y="1288411"/>
                </a:cubicBezTo>
                <a:lnTo>
                  <a:pt x="373100" y="1282295"/>
                </a:lnTo>
                <a:lnTo>
                  <a:pt x="363925" y="1279237"/>
                </a:lnTo>
                <a:cubicBezTo>
                  <a:pt x="357809" y="1275159"/>
                  <a:pt x="352707" y="1268787"/>
                  <a:pt x="345576" y="1267004"/>
                </a:cubicBezTo>
                <a:lnTo>
                  <a:pt x="321111" y="1260887"/>
                </a:lnTo>
                <a:lnTo>
                  <a:pt x="302761" y="1248655"/>
                </a:lnTo>
                <a:cubicBezTo>
                  <a:pt x="299703" y="1246616"/>
                  <a:pt x="297074" y="1243700"/>
                  <a:pt x="293587" y="1242538"/>
                </a:cubicBezTo>
                <a:lnTo>
                  <a:pt x="284412" y="1239480"/>
                </a:lnTo>
                <a:cubicBezTo>
                  <a:pt x="282373" y="1236422"/>
                  <a:pt x="281119" y="1232659"/>
                  <a:pt x="278296" y="1230306"/>
                </a:cubicBezTo>
                <a:cubicBezTo>
                  <a:pt x="274794" y="1227387"/>
                  <a:pt x="270021" y="1226451"/>
                  <a:pt x="266063" y="1224189"/>
                </a:cubicBezTo>
                <a:cubicBezTo>
                  <a:pt x="257061" y="1219045"/>
                  <a:pt x="257470" y="1218654"/>
                  <a:pt x="250772" y="1211956"/>
                </a:cubicBezTo>
                <a:cubicBezTo>
                  <a:pt x="245752" y="1196896"/>
                  <a:pt x="251308" y="1207306"/>
                  <a:pt x="238539" y="1196665"/>
                </a:cubicBezTo>
                <a:cubicBezTo>
                  <a:pt x="208484" y="1171619"/>
                  <a:pt x="247303" y="1202371"/>
                  <a:pt x="223248" y="1178316"/>
                </a:cubicBezTo>
                <a:cubicBezTo>
                  <a:pt x="202700" y="1157768"/>
                  <a:pt x="224849" y="1199057"/>
                  <a:pt x="192667" y="1150792"/>
                </a:cubicBezTo>
                <a:cubicBezTo>
                  <a:pt x="190628" y="1147734"/>
                  <a:pt x="189149" y="1144217"/>
                  <a:pt x="186550" y="1141618"/>
                </a:cubicBezTo>
                <a:cubicBezTo>
                  <a:pt x="170663" y="1125731"/>
                  <a:pt x="183359" y="1144509"/>
                  <a:pt x="171259" y="1129385"/>
                </a:cubicBezTo>
                <a:cubicBezTo>
                  <a:pt x="168963" y="1126515"/>
                  <a:pt x="167742" y="1122810"/>
                  <a:pt x="165143" y="1120211"/>
                </a:cubicBezTo>
                <a:cubicBezTo>
                  <a:pt x="148978" y="1104046"/>
                  <a:pt x="160512" y="1128555"/>
                  <a:pt x="140677" y="1098803"/>
                </a:cubicBezTo>
                <a:lnTo>
                  <a:pt x="122328" y="1071279"/>
                </a:lnTo>
                <a:cubicBezTo>
                  <a:pt x="120289" y="1068221"/>
                  <a:pt x="117374" y="1065592"/>
                  <a:pt x="116212" y="1062105"/>
                </a:cubicBezTo>
                <a:cubicBezTo>
                  <a:pt x="115192" y="1059047"/>
                  <a:pt x="115167" y="1055447"/>
                  <a:pt x="113153" y="1052930"/>
                </a:cubicBezTo>
                <a:cubicBezTo>
                  <a:pt x="109579" y="1048462"/>
                  <a:pt x="95614" y="1043276"/>
                  <a:pt x="91746" y="1040697"/>
                </a:cubicBezTo>
                <a:cubicBezTo>
                  <a:pt x="83264" y="1035042"/>
                  <a:pt x="74490" y="1029556"/>
                  <a:pt x="67281" y="1022348"/>
                </a:cubicBezTo>
                <a:cubicBezTo>
                  <a:pt x="65242" y="1020309"/>
                  <a:pt x="63416" y="1018033"/>
                  <a:pt x="61164" y="1016232"/>
                </a:cubicBezTo>
                <a:cubicBezTo>
                  <a:pt x="58294" y="1013936"/>
                  <a:pt x="54860" y="1012412"/>
                  <a:pt x="51990" y="1010116"/>
                </a:cubicBezTo>
                <a:cubicBezTo>
                  <a:pt x="30203" y="992686"/>
                  <a:pt x="64933" y="1016705"/>
                  <a:pt x="36699" y="997883"/>
                </a:cubicBezTo>
                <a:cubicBezTo>
                  <a:pt x="34660" y="994825"/>
                  <a:pt x="33181" y="991307"/>
                  <a:pt x="30582" y="988708"/>
                </a:cubicBezTo>
                <a:cubicBezTo>
                  <a:pt x="27983" y="986109"/>
                  <a:pt x="23356" y="985709"/>
                  <a:pt x="21408" y="982592"/>
                </a:cubicBezTo>
                <a:cubicBezTo>
                  <a:pt x="17991" y="977125"/>
                  <a:pt x="17330" y="970359"/>
                  <a:pt x="15291" y="964243"/>
                </a:cubicBezTo>
                <a:lnTo>
                  <a:pt x="12233" y="955068"/>
                </a:lnTo>
                <a:lnTo>
                  <a:pt x="9175" y="945893"/>
                </a:lnTo>
                <a:cubicBezTo>
                  <a:pt x="8156" y="938757"/>
                  <a:pt x="6913" y="931650"/>
                  <a:pt x="6117" y="924486"/>
                </a:cubicBezTo>
                <a:cubicBezTo>
                  <a:pt x="824" y="876850"/>
                  <a:pt x="6080" y="905958"/>
                  <a:pt x="0" y="875555"/>
                </a:cubicBezTo>
                <a:cubicBezTo>
                  <a:pt x="1019" y="854148"/>
                  <a:pt x="1349" y="832696"/>
                  <a:pt x="3058" y="811333"/>
                </a:cubicBezTo>
                <a:cubicBezTo>
                  <a:pt x="3393" y="807143"/>
                  <a:pt x="5478" y="803254"/>
                  <a:pt x="6117" y="799100"/>
                </a:cubicBezTo>
                <a:cubicBezTo>
                  <a:pt x="9385" y="777858"/>
                  <a:pt x="5191" y="774493"/>
                  <a:pt x="15291" y="759344"/>
                </a:cubicBezTo>
                <a:cubicBezTo>
                  <a:pt x="16891" y="756945"/>
                  <a:pt x="19369" y="755266"/>
                  <a:pt x="21408" y="753227"/>
                </a:cubicBezTo>
                <a:cubicBezTo>
                  <a:pt x="22427" y="750169"/>
                  <a:pt x="23684" y="747180"/>
                  <a:pt x="24466" y="744053"/>
                </a:cubicBezTo>
                <a:cubicBezTo>
                  <a:pt x="25727" y="739010"/>
                  <a:pt x="25699" y="733629"/>
                  <a:pt x="27524" y="728762"/>
                </a:cubicBezTo>
                <a:cubicBezTo>
                  <a:pt x="28814" y="725320"/>
                  <a:pt x="32147" y="722946"/>
                  <a:pt x="33640" y="719587"/>
                </a:cubicBezTo>
                <a:cubicBezTo>
                  <a:pt x="36258" y="713695"/>
                  <a:pt x="37718" y="707354"/>
                  <a:pt x="39757" y="701238"/>
                </a:cubicBezTo>
                <a:cubicBezTo>
                  <a:pt x="40776" y="698180"/>
                  <a:pt x="41027" y="694745"/>
                  <a:pt x="42815" y="692063"/>
                </a:cubicBezTo>
                <a:lnTo>
                  <a:pt x="55048" y="673714"/>
                </a:lnTo>
                <a:lnTo>
                  <a:pt x="61164" y="664540"/>
                </a:lnTo>
                <a:cubicBezTo>
                  <a:pt x="63203" y="658423"/>
                  <a:pt x="63705" y="651555"/>
                  <a:pt x="67281" y="646190"/>
                </a:cubicBezTo>
                <a:cubicBezTo>
                  <a:pt x="69320" y="643132"/>
                  <a:pt x="72838" y="640649"/>
                  <a:pt x="73397" y="637016"/>
                </a:cubicBezTo>
                <a:cubicBezTo>
                  <a:pt x="74947" y="626941"/>
                  <a:pt x="73397" y="616628"/>
                  <a:pt x="73397" y="606434"/>
                </a:cubicBezTo>
              </a:path>
            </a:pathLst>
          </a:custGeom>
          <a:noFill/>
          <a:ln w="63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62EC9392-F241-4F27-8018-32663DF8B50A}"/>
              </a:ext>
            </a:extLst>
          </p:cNvPr>
          <p:cNvSpPr/>
          <p:nvPr/>
        </p:nvSpPr>
        <p:spPr>
          <a:xfrm>
            <a:off x="3810510" y="4608698"/>
            <a:ext cx="1391478" cy="1596378"/>
          </a:xfrm>
          <a:custGeom>
            <a:avLst/>
            <a:gdLst>
              <a:gd name="connsiteX0" fmla="*/ 42814 w 1391478"/>
              <a:gd name="connsiteY0" fmla="*/ 721734 h 1596378"/>
              <a:gd name="connsiteX1" fmla="*/ 36698 w 1391478"/>
              <a:gd name="connsiteY1" fmla="*/ 758432 h 1596378"/>
              <a:gd name="connsiteX2" fmla="*/ 30582 w 1391478"/>
              <a:gd name="connsiteY2" fmla="*/ 770665 h 1596378"/>
              <a:gd name="connsiteX3" fmla="*/ 24465 w 1391478"/>
              <a:gd name="connsiteY3" fmla="*/ 807364 h 1596378"/>
              <a:gd name="connsiteX4" fmla="*/ 21407 w 1391478"/>
              <a:gd name="connsiteY4" fmla="*/ 816538 h 1596378"/>
              <a:gd name="connsiteX5" fmla="*/ 15291 w 1391478"/>
              <a:gd name="connsiteY5" fmla="*/ 856295 h 1596378"/>
              <a:gd name="connsiteX6" fmla="*/ 12232 w 1391478"/>
              <a:gd name="connsiteY6" fmla="*/ 874644 h 1596378"/>
              <a:gd name="connsiteX7" fmla="*/ 6116 w 1391478"/>
              <a:gd name="connsiteY7" fmla="*/ 896051 h 1596378"/>
              <a:gd name="connsiteX8" fmla="*/ 0 w 1391478"/>
              <a:gd name="connsiteY8" fmla="*/ 938866 h 1596378"/>
              <a:gd name="connsiteX9" fmla="*/ 3058 w 1391478"/>
              <a:gd name="connsiteY9" fmla="*/ 1018379 h 1596378"/>
              <a:gd name="connsiteX10" fmla="*/ 6116 w 1391478"/>
              <a:gd name="connsiteY10" fmla="*/ 1241627 h 1596378"/>
              <a:gd name="connsiteX11" fmla="*/ 12232 w 1391478"/>
              <a:gd name="connsiteY11" fmla="*/ 1250802 h 1596378"/>
              <a:gd name="connsiteX12" fmla="*/ 21407 w 1391478"/>
              <a:gd name="connsiteY12" fmla="*/ 1253860 h 1596378"/>
              <a:gd name="connsiteX13" fmla="*/ 48931 w 1391478"/>
              <a:gd name="connsiteY13" fmla="*/ 1269151 h 1596378"/>
              <a:gd name="connsiteX14" fmla="*/ 51989 w 1391478"/>
              <a:gd name="connsiteY14" fmla="*/ 1278325 h 1596378"/>
              <a:gd name="connsiteX15" fmla="*/ 70338 w 1391478"/>
              <a:gd name="connsiteY15" fmla="*/ 1284442 h 1596378"/>
              <a:gd name="connsiteX16" fmla="*/ 85629 w 1391478"/>
              <a:gd name="connsiteY16" fmla="*/ 1293616 h 1596378"/>
              <a:gd name="connsiteX17" fmla="*/ 91746 w 1391478"/>
              <a:gd name="connsiteY17" fmla="*/ 1299733 h 1596378"/>
              <a:gd name="connsiteX18" fmla="*/ 110095 w 1391478"/>
              <a:gd name="connsiteY18" fmla="*/ 1311966 h 1596378"/>
              <a:gd name="connsiteX19" fmla="*/ 125386 w 1391478"/>
              <a:gd name="connsiteY19" fmla="*/ 1327257 h 1596378"/>
              <a:gd name="connsiteX20" fmla="*/ 149851 w 1391478"/>
              <a:gd name="connsiteY20" fmla="*/ 1342547 h 1596378"/>
              <a:gd name="connsiteX21" fmla="*/ 171259 w 1391478"/>
              <a:gd name="connsiteY21" fmla="*/ 1360897 h 1596378"/>
              <a:gd name="connsiteX22" fmla="*/ 189608 w 1391478"/>
              <a:gd name="connsiteY22" fmla="*/ 1370071 h 1596378"/>
              <a:gd name="connsiteX23" fmla="*/ 195724 w 1391478"/>
              <a:gd name="connsiteY23" fmla="*/ 1376188 h 1596378"/>
              <a:gd name="connsiteX24" fmla="*/ 204899 w 1391478"/>
              <a:gd name="connsiteY24" fmla="*/ 1379246 h 1596378"/>
              <a:gd name="connsiteX25" fmla="*/ 217131 w 1391478"/>
              <a:gd name="connsiteY25" fmla="*/ 1394537 h 1596378"/>
              <a:gd name="connsiteX26" fmla="*/ 235481 w 1391478"/>
              <a:gd name="connsiteY26" fmla="*/ 1406770 h 1596378"/>
              <a:gd name="connsiteX27" fmla="*/ 256888 w 1391478"/>
              <a:gd name="connsiteY27" fmla="*/ 1422061 h 1596378"/>
              <a:gd name="connsiteX28" fmla="*/ 269121 w 1391478"/>
              <a:gd name="connsiteY28" fmla="*/ 1434293 h 1596378"/>
              <a:gd name="connsiteX29" fmla="*/ 281354 w 1391478"/>
              <a:gd name="connsiteY29" fmla="*/ 1446526 h 1596378"/>
              <a:gd name="connsiteX30" fmla="*/ 290528 w 1391478"/>
              <a:gd name="connsiteY30" fmla="*/ 1455701 h 1596378"/>
              <a:gd name="connsiteX31" fmla="*/ 284412 w 1391478"/>
              <a:gd name="connsiteY31" fmla="*/ 1464875 h 1596378"/>
              <a:gd name="connsiteX32" fmla="*/ 278295 w 1391478"/>
              <a:gd name="connsiteY32" fmla="*/ 1470992 h 1596378"/>
              <a:gd name="connsiteX33" fmla="*/ 275237 w 1391478"/>
              <a:gd name="connsiteY33" fmla="*/ 1480166 h 1596378"/>
              <a:gd name="connsiteX34" fmla="*/ 278295 w 1391478"/>
              <a:gd name="connsiteY34" fmla="*/ 1492399 h 1596378"/>
              <a:gd name="connsiteX35" fmla="*/ 290528 w 1391478"/>
              <a:gd name="connsiteY35" fmla="*/ 1504632 h 1596378"/>
              <a:gd name="connsiteX36" fmla="*/ 302761 w 1391478"/>
              <a:gd name="connsiteY36" fmla="*/ 1529097 h 1596378"/>
              <a:gd name="connsiteX37" fmla="*/ 318052 w 1391478"/>
              <a:gd name="connsiteY37" fmla="*/ 1544388 h 1596378"/>
              <a:gd name="connsiteX38" fmla="*/ 324168 w 1391478"/>
              <a:gd name="connsiteY38" fmla="*/ 1550505 h 1596378"/>
              <a:gd name="connsiteX39" fmla="*/ 333343 w 1391478"/>
              <a:gd name="connsiteY39" fmla="*/ 1565796 h 1596378"/>
              <a:gd name="connsiteX40" fmla="*/ 345576 w 1391478"/>
              <a:gd name="connsiteY40" fmla="*/ 1581087 h 1596378"/>
              <a:gd name="connsiteX41" fmla="*/ 360867 w 1391478"/>
              <a:gd name="connsiteY41" fmla="*/ 1584145 h 1596378"/>
              <a:gd name="connsiteX42" fmla="*/ 373099 w 1391478"/>
              <a:gd name="connsiteY42" fmla="*/ 1590261 h 1596378"/>
              <a:gd name="connsiteX43" fmla="*/ 400623 w 1391478"/>
              <a:gd name="connsiteY43" fmla="*/ 1593319 h 1596378"/>
              <a:gd name="connsiteX44" fmla="*/ 415914 w 1391478"/>
              <a:gd name="connsiteY44" fmla="*/ 1596378 h 1596378"/>
              <a:gd name="connsiteX45" fmla="*/ 633046 w 1391478"/>
              <a:gd name="connsiteY45" fmla="*/ 1593319 h 1596378"/>
              <a:gd name="connsiteX46" fmla="*/ 654453 w 1391478"/>
              <a:gd name="connsiteY46" fmla="*/ 1587203 h 1596378"/>
              <a:gd name="connsiteX47" fmla="*/ 669744 w 1391478"/>
              <a:gd name="connsiteY47" fmla="*/ 1584145 h 1596378"/>
              <a:gd name="connsiteX48" fmla="*/ 703384 w 1391478"/>
              <a:gd name="connsiteY48" fmla="*/ 1581087 h 1596378"/>
              <a:gd name="connsiteX49" fmla="*/ 730908 w 1391478"/>
              <a:gd name="connsiteY49" fmla="*/ 1578028 h 1596378"/>
              <a:gd name="connsiteX50" fmla="*/ 902167 w 1391478"/>
              <a:gd name="connsiteY50" fmla="*/ 1571912 h 1596378"/>
              <a:gd name="connsiteX51" fmla="*/ 923574 w 1391478"/>
              <a:gd name="connsiteY51" fmla="*/ 1565796 h 1596378"/>
              <a:gd name="connsiteX52" fmla="*/ 935807 w 1391478"/>
              <a:gd name="connsiteY52" fmla="*/ 1562737 h 1596378"/>
              <a:gd name="connsiteX53" fmla="*/ 944982 w 1391478"/>
              <a:gd name="connsiteY53" fmla="*/ 1559679 h 1596378"/>
              <a:gd name="connsiteX54" fmla="*/ 960273 w 1391478"/>
              <a:gd name="connsiteY54" fmla="*/ 1556621 h 1596378"/>
              <a:gd name="connsiteX55" fmla="*/ 972505 w 1391478"/>
              <a:gd name="connsiteY55" fmla="*/ 1553563 h 1596378"/>
              <a:gd name="connsiteX56" fmla="*/ 981680 w 1391478"/>
              <a:gd name="connsiteY56" fmla="*/ 1547446 h 1596378"/>
              <a:gd name="connsiteX57" fmla="*/ 990855 w 1391478"/>
              <a:gd name="connsiteY57" fmla="*/ 1544388 h 1596378"/>
              <a:gd name="connsiteX58" fmla="*/ 1009204 w 1391478"/>
              <a:gd name="connsiteY58" fmla="*/ 1532156 h 1596378"/>
              <a:gd name="connsiteX59" fmla="*/ 1027553 w 1391478"/>
              <a:gd name="connsiteY59" fmla="*/ 1519923 h 1596378"/>
              <a:gd name="connsiteX60" fmla="*/ 1045902 w 1391478"/>
              <a:gd name="connsiteY60" fmla="*/ 1507690 h 1596378"/>
              <a:gd name="connsiteX61" fmla="*/ 1055077 w 1391478"/>
              <a:gd name="connsiteY61" fmla="*/ 1501574 h 1596378"/>
              <a:gd name="connsiteX62" fmla="*/ 1070368 w 1391478"/>
              <a:gd name="connsiteY62" fmla="*/ 1486283 h 1596378"/>
              <a:gd name="connsiteX63" fmla="*/ 1076484 w 1391478"/>
              <a:gd name="connsiteY63" fmla="*/ 1477108 h 1596378"/>
              <a:gd name="connsiteX64" fmla="*/ 1085659 w 1391478"/>
              <a:gd name="connsiteY64" fmla="*/ 1467933 h 1596378"/>
              <a:gd name="connsiteX65" fmla="*/ 1097891 w 1391478"/>
              <a:gd name="connsiteY65" fmla="*/ 1452642 h 1596378"/>
              <a:gd name="connsiteX66" fmla="*/ 1100950 w 1391478"/>
              <a:gd name="connsiteY66" fmla="*/ 1440410 h 1596378"/>
              <a:gd name="connsiteX67" fmla="*/ 1110124 w 1391478"/>
              <a:gd name="connsiteY67" fmla="*/ 1434293 h 1596378"/>
              <a:gd name="connsiteX68" fmla="*/ 1116241 w 1391478"/>
              <a:gd name="connsiteY68" fmla="*/ 1425119 h 1596378"/>
              <a:gd name="connsiteX69" fmla="*/ 1125415 w 1391478"/>
              <a:gd name="connsiteY69" fmla="*/ 1403711 h 1596378"/>
              <a:gd name="connsiteX70" fmla="*/ 1137648 w 1391478"/>
              <a:gd name="connsiteY70" fmla="*/ 1379246 h 1596378"/>
              <a:gd name="connsiteX71" fmla="*/ 1143764 w 1391478"/>
              <a:gd name="connsiteY71" fmla="*/ 1360897 h 1596378"/>
              <a:gd name="connsiteX72" fmla="*/ 1146822 w 1391478"/>
              <a:gd name="connsiteY72" fmla="*/ 1351722 h 1596378"/>
              <a:gd name="connsiteX73" fmla="*/ 1149881 w 1391478"/>
              <a:gd name="connsiteY73" fmla="*/ 1339489 h 1596378"/>
              <a:gd name="connsiteX74" fmla="*/ 1155997 w 1391478"/>
              <a:gd name="connsiteY74" fmla="*/ 1321140 h 1596378"/>
              <a:gd name="connsiteX75" fmla="*/ 1162113 w 1391478"/>
              <a:gd name="connsiteY75" fmla="*/ 1296675 h 1596378"/>
              <a:gd name="connsiteX76" fmla="*/ 1165172 w 1391478"/>
              <a:gd name="connsiteY76" fmla="*/ 1281384 h 1596378"/>
              <a:gd name="connsiteX77" fmla="*/ 1171288 w 1391478"/>
              <a:gd name="connsiteY77" fmla="*/ 1259976 h 1596378"/>
              <a:gd name="connsiteX78" fmla="*/ 1174346 w 1391478"/>
              <a:gd name="connsiteY78" fmla="*/ 1235511 h 1596378"/>
              <a:gd name="connsiteX79" fmla="*/ 1177404 w 1391478"/>
              <a:gd name="connsiteY79" fmla="*/ 1223278 h 1596378"/>
              <a:gd name="connsiteX80" fmla="*/ 1180463 w 1391478"/>
              <a:gd name="connsiteY80" fmla="*/ 1204929 h 1596378"/>
              <a:gd name="connsiteX81" fmla="*/ 1183521 w 1391478"/>
              <a:gd name="connsiteY81" fmla="*/ 1192696 h 1596378"/>
              <a:gd name="connsiteX82" fmla="*/ 1189637 w 1391478"/>
              <a:gd name="connsiteY82" fmla="*/ 1155998 h 1596378"/>
              <a:gd name="connsiteX83" fmla="*/ 1198812 w 1391478"/>
              <a:gd name="connsiteY83" fmla="*/ 1128474 h 1596378"/>
              <a:gd name="connsiteX84" fmla="*/ 1207986 w 1391478"/>
              <a:gd name="connsiteY84" fmla="*/ 1125416 h 1596378"/>
              <a:gd name="connsiteX85" fmla="*/ 1214103 w 1391478"/>
              <a:gd name="connsiteY85" fmla="*/ 1116241 h 1596378"/>
              <a:gd name="connsiteX86" fmla="*/ 1232452 w 1391478"/>
              <a:gd name="connsiteY86" fmla="*/ 1097892 h 1596378"/>
              <a:gd name="connsiteX87" fmla="*/ 1244685 w 1391478"/>
              <a:gd name="connsiteY87" fmla="*/ 1085659 h 1596378"/>
              <a:gd name="connsiteX88" fmla="*/ 1250801 w 1391478"/>
              <a:gd name="connsiteY88" fmla="*/ 1076485 h 1596378"/>
              <a:gd name="connsiteX89" fmla="*/ 1253859 w 1391478"/>
              <a:gd name="connsiteY89" fmla="*/ 1067310 h 1596378"/>
              <a:gd name="connsiteX90" fmla="*/ 1266092 w 1391478"/>
              <a:gd name="connsiteY90" fmla="*/ 1055077 h 1596378"/>
              <a:gd name="connsiteX91" fmla="*/ 1269150 w 1391478"/>
              <a:gd name="connsiteY91" fmla="*/ 1045903 h 1596378"/>
              <a:gd name="connsiteX92" fmla="*/ 1284441 w 1391478"/>
              <a:gd name="connsiteY92" fmla="*/ 1033670 h 1596378"/>
              <a:gd name="connsiteX93" fmla="*/ 1287499 w 1391478"/>
              <a:gd name="connsiteY93" fmla="*/ 1024495 h 1596378"/>
              <a:gd name="connsiteX94" fmla="*/ 1293616 w 1391478"/>
              <a:gd name="connsiteY94" fmla="*/ 1018379 h 1596378"/>
              <a:gd name="connsiteX95" fmla="*/ 1299732 w 1391478"/>
              <a:gd name="connsiteY95" fmla="*/ 1009204 h 1596378"/>
              <a:gd name="connsiteX96" fmla="*/ 1308907 w 1391478"/>
              <a:gd name="connsiteY96" fmla="*/ 975564 h 1596378"/>
              <a:gd name="connsiteX97" fmla="*/ 1315023 w 1391478"/>
              <a:gd name="connsiteY97" fmla="*/ 966390 h 1596378"/>
              <a:gd name="connsiteX98" fmla="*/ 1324198 w 1391478"/>
              <a:gd name="connsiteY98" fmla="*/ 905226 h 1596378"/>
              <a:gd name="connsiteX99" fmla="*/ 1327256 w 1391478"/>
              <a:gd name="connsiteY99" fmla="*/ 822655 h 1596378"/>
              <a:gd name="connsiteX100" fmla="*/ 1333372 w 1391478"/>
              <a:gd name="connsiteY100" fmla="*/ 746200 h 1596378"/>
              <a:gd name="connsiteX101" fmla="*/ 1336430 w 1391478"/>
              <a:gd name="connsiteY101" fmla="*/ 737025 h 1596378"/>
              <a:gd name="connsiteX102" fmla="*/ 1339489 w 1391478"/>
              <a:gd name="connsiteY102" fmla="*/ 718676 h 1596378"/>
              <a:gd name="connsiteX103" fmla="*/ 1345605 w 1391478"/>
              <a:gd name="connsiteY103" fmla="*/ 709501 h 1596378"/>
              <a:gd name="connsiteX104" fmla="*/ 1354780 w 1391478"/>
              <a:gd name="connsiteY104" fmla="*/ 694210 h 1596378"/>
              <a:gd name="connsiteX105" fmla="*/ 1370071 w 1391478"/>
              <a:gd name="connsiteY105" fmla="*/ 669745 h 1596378"/>
              <a:gd name="connsiteX106" fmla="*/ 1376187 w 1391478"/>
              <a:gd name="connsiteY106" fmla="*/ 648337 h 1596378"/>
              <a:gd name="connsiteX107" fmla="*/ 1382303 w 1391478"/>
              <a:gd name="connsiteY107" fmla="*/ 636105 h 1596378"/>
              <a:gd name="connsiteX108" fmla="*/ 1391478 w 1391478"/>
              <a:gd name="connsiteY108" fmla="*/ 614697 h 1596378"/>
              <a:gd name="connsiteX109" fmla="*/ 1388420 w 1391478"/>
              <a:gd name="connsiteY109" fmla="*/ 526010 h 1596378"/>
              <a:gd name="connsiteX110" fmla="*/ 1385362 w 1391478"/>
              <a:gd name="connsiteY110" fmla="*/ 510719 h 1596378"/>
              <a:gd name="connsiteX111" fmla="*/ 1379245 w 1391478"/>
              <a:gd name="connsiteY111" fmla="*/ 492370 h 1596378"/>
              <a:gd name="connsiteX112" fmla="*/ 1376187 w 1391478"/>
              <a:gd name="connsiteY112" fmla="*/ 452613 h 1596378"/>
              <a:gd name="connsiteX113" fmla="*/ 1370071 w 1391478"/>
              <a:gd name="connsiteY113" fmla="*/ 440380 h 1596378"/>
              <a:gd name="connsiteX114" fmla="*/ 1360896 w 1391478"/>
              <a:gd name="connsiteY114" fmla="*/ 418973 h 1596378"/>
              <a:gd name="connsiteX115" fmla="*/ 1351721 w 1391478"/>
              <a:gd name="connsiteY115" fmla="*/ 397566 h 1596378"/>
              <a:gd name="connsiteX116" fmla="*/ 1345605 w 1391478"/>
              <a:gd name="connsiteY116" fmla="*/ 376158 h 1596378"/>
              <a:gd name="connsiteX117" fmla="*/ 1339489 w 1391478"/>
              <a:gd name="connsiteY117" fmla="*/ 366984 h 1596378"/>
              <a:gd name="connsiteX118" fmla="*/ 1336430 w 1391478"/>
              <a:gd name="connsiteY118" fmla="*/ 357809 h 1596378"/>
              <a:gd name="connsiteX119" fmla="*/ 1333372 w 1391478"/>
              <a:gd name="connsiteY119" fmla="*/ 339460 h 1596378"/>
              <a:gd name="connsiteX120" fmla="*/ 1327256 w 1391478"/>
              <a:gd name="connsiteY120" fmla="*/ 330285 h 1596378"/>
              <a:gd name="connsiteX121" fmla="*/ 1324198 w 1391478"/>
              <a:gd name="connsiteY121" fmla="*/ 321111 h 1596378"/>
              <a:gd name="connsiteX122" fmla="*/ 1318081 w 1391478"/>
              <a:gd name="connsiteY122" fmla="*/ 308878 h 1596378"/>
              <a:gd name="connsiteX123" fmla="*/ 1315023 w 1391478"/>
              <a:gd name="connsiteY123" fmla="*/ 296645 h 1596378"/>
              <a:gd name="connsiteX124" fmla="*/ 1311965 w 1391478"/>
              <a:gd name="connsiteY124" fmla="*/ 272180 h 1596378"/>
              <a:gd name="connsiteX125" fmla="*/ 1305849 w 1391478"/>
              <a:gd name="connsiteY125" fmla="*/ 266063 h 1596378"/>
              <a:gd name="connsiteX126" fmla="*/ 1299732 w 1391478"/>
              <a:gd name="connsiteY126" fmla="*/ 247714 h 1596378"/>
              <a:gd name="connsiteX127" fmla="*/ 1290558 w 1391478"/>
              <a:gd name="connsiteY127" fmla="*/ 229365 h 1596378"/>
              <a:gd name="connsiteX128" fmla="*/ 1281383 w 1391478"/>
              <a:gd name="connsiteY128" fmla="*/ 220190 h 1596378"/>
              <a:gd name="connsiteX129" fmla="*/ 1275267 w 1391478"/>
              <a:gd name="connsiteY129" fmla="*/ 211016 h 1596378"/>
              <a:gd name="connsiteX130" fmla="*/ 1256917 w 1391478"/>
              <a:gd name="connsiteY130" fmla="*/ 192667 h 1596378"/>
              <a:gd name="connsiteX131" fmla="*/ 1232452 w 1391478"/>
              <a:gd name="connsiteY131" fmla="*/ 171259 h 1596378"/>
              <a:gd name="connsiteX132" fmla="*/ 1226335 w 1391478"/>
              <a:gd name="connsiteY132" fmla="*/ 165143 h 1596378"/>
              <a:gd name="connsiteX133" fmla="*/ 1183521 w 1391478"/>
              <a:gd name="connsiteY133" fmla="*/ 155968 h 1596378"/>
              <a:gd name="connsiteX134" fmla="*/ 1174346 w 1391478"/>
              <a:gd name="connsiteY134" fmla="*/ 152910 h 1596378"/>
              <a:gd name="connsiteX135" fmla="*/ 1159055 w 1391478"/>
              <a:gd name="connsiteY135" fmla="*/ 149852 h 1596378"/>
              <a:gd name="connsiteX136" fmla="*/ 1140706 w 1391478"/>
              <a:gd name="connsiteY136" fmla="*/ 140677 h 1596378"/>
              <a:gd name="connsiteX137" fmla="*/ 1122357 w 1391478"/>
              <a:gd name="connsiteY137" fmla="*/ 131503 h 1596378"/>
              <a:gd name="connsiteX138" fmla="*/ 1100950 w 1391478"/>
              <a:gd name="connsiteY138" fmla="*/ 113154 h 1596378"/>
              <a:gd name="connsiteX139" fmla="*/ 1088717 w 1391478"/>
              <a:gd name="connsiteY139" fmla="*/ 97863 h 1596378"/>
              <a:gd name="connsiteX140" fmla="*/ 1073426 w 1391478"/>
              <a:gd name="connsiteY140" fmla="*/ 82572 h 1596378"/>
              <a:gd name="connsiteX141" fmla="*/ 1055077 w 1391478"/>
              <a:gd name="connsiteY141" fmla="*/ 70339 h 1596378"/>
              <a:gd name="connsiteX142" fmla="*/ 1039786 w 1391478"/>
              <a:gd name="connsiteY142" fmla="*/ 58106 h 1596378"/>
              <a:gd name="connsiteX143" fmla="*/ 1030611 w 1391478"/>
              <a:gd name="connsiteY143" fmla="*/ 55048 h 1596378"/>
              <a:gd name="connsiteX144" fmla="*/ 1000029 w 1391478"/>
              <a:gd name="connsiteY144" fmla="*/ 45873 h 1596378"/>
              <a:gd name="connsiteX145" fmla="*/ 981680 w 1391478"/>
              <a:gd name="connsiteY145" fmla="*/ 39757 h 1596378"/>
              <a:gd name="connsiteX146" fmla="*/ 972505 w 1391478"/>
              <a:gd name="connsiteY146" fmla="*/ 36699 h 1596378"/>
              <a:gd name="connsiteX147" fmla="*/ 963331 w 1391478"/>
              <a:gd name="connsiteY147" fmla="*/ 33640 h 1596378"/>
              <a:gd name="connsiteX148" fmla="*/ 951098 w 1391478"/>
              <a:gd name="connsiteY148" fmla="*/ 30582 h 1596378"/>
              <a:gd name="connsiteX149" fmla="*/ 795130 w 1391478"/>
              <a:gd name="connsiteY149" fmla="*/ 27524 h 1596378"/>
              <a:gd name="connsiteX150" fmla="*/ 776781 w 1391478"/>
              <a:gd name="connsiteY150" fmla="*/ 21408 h 1596378"/>
              <a:gd name="connsiteX151" fmla="*/ 770665 w 1391478"/>
              <a:gd name="connsiteY151" fmla="*/ 12233 h 1596378"/>
              <a:gd name="connsiteX152" fmla="*/ 758432 w 1391478"/>
              <a:gd name="connsiteY152" fmla="*/ 9175 h 1596378"/>
              <a:gd name="connsiteX153" fmla="*/ 727850 w 1391478"/>
              <a:gd name="connsiteY153" fmla="*/ 0 h 1596378"/>
              <a:gd name="connsiteX154" fmla="*/ 651395 w 1391478"/>
              <a:gd name="connsiteY154" fmla="*/ 3059 h 1596378"/>
              <a:gd name="connsiteX155" fmla="*/ 633046 w 1391478"/>
              <a:gd name="connsiteY155" fmla="*/ 9175 h 1596378"/>
              <a:gd name="connsiteX156" fmla="*/ 626929 w 1391478"/>
              <a:gd name="connsiteY156" fmla="*/ 15291 h 1596378"/>
              <a:gd name="connsiteX157" fmla="*/ 608580 w 1391478"/>
              <a:gd name="connsiteY157" fmla="*/ 21408 h 1596378"/>
              <a:gd name="connsiteX158" fmla="*/ 584115 w 1391478"/>
              <a:gd name="connsiteY158" fmla="*/ 27524 h 1596378"/>
              <a:gd name="connsiteX159" fmla="*/ 565766 w 1391478"/>
              <a:gd name="connsiteY159" fmla="*/ 30582 h 1596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</a:cxnLst>
            <a:rect l="l" t="t" r="r" b="b"/>
            <a:pathLst>
              <a:path w="1391478" h="1596378">
                <a:moveTo>
                  <a:pt x="42814" y="721734"/>
                </a:moveTo>
                <a:cubicBezTo>
                  <a:pt x="41704" y="730616"/>
                  <a:pt x="40487" y="748328"/>
                  <a:pt x="36698" y="758432"/>
                </a:cubicBezTo>
                <a:cubicBezTo>
                  <a:pt x="35097" y="762701"/>
                  <a:pt x="32621" y="766587"/>
                  <a:pt x="30582" y="770665"/>
                </a:cubicBezTo>
                <a:cubicBezTo>
                  <a:pt x="28856" y="782741"/>
                  <a:pt x="27445" y="795444"/>
                  <a:pt x="24465" y="807364"/>
                </a:cubicBezTo>
                <a:cubicBezTo>
                  <a:pt x="23683" y="810491"/>
                  <a:pt x="22426" y="813480"/>
                  <a:pt x="21407" y="816538"/>
                </a:cubicBezTo>
                <a:cubicBezTo>
                  <a:pt x="13765" y="862393"/>
                  <a:pt x="23177" y="805038"/>
                  <a:pt x="15291" y="856295"/>
                </a:cubicBezTo>
                <a:cubicBezTo>
                  <a:pt x="14348" y="862424"/>
                  <a:pt x="13577" y="868591"/>
                  <a:pt x="12232" y="874644"/>
                </a:cubicBezTo>
                <a:cubicBezTo>
                  <a:pt x="7386" y="896447"/>
                  <a:pt x="10554" y="869422"/>
                  <a:pt x="6116" y="896051"/>
                </a:cubicBezTo>
                <a:cubicBezTo>
                  <a:pt x="3746" y="910271"/>
                  <a:pt x="0" y="938866"/>
                  <a:pt x="0" y="938866"/>
                </a:cubicBezTo>
                <a:cubicBezTo>
                  <a:pt x="1019" y="965370"/>
                  <a:pt x="2522" y="991860"/>
                  <a:pt x="3058" y="1018379"/>
                </a:cubicBezTo>
                <a:cubicBezTo>
                  <a:pt x="4561" y="1092787"/>
                  <a:pt x="3181" y="1167262"/>
                  <a:pt x="6116" y="1241627"/>
                </a:cubicBezTo>
                <a:cubicBezTo>
                  <a:pt x="6261" y="1245300"/>
                  <a:pt x="9362" y="1248506"/>
                  <a:pt x="12232" y="1250802"/>
                </a:cubicBezTo>
                <a:cubicBezTo>
                  <a:pt x="14749" y="1252816"/>
                  <a:pt x="18589" y="1252294"/>
                  <a:pt x="21407" y="1253860"/>
                </a:cubicBezTo>
                <a:cubicBezTo>
                  <a:pt x="52954" y="1271386"/>
                  <a:pt x="28170" y="1262232"/>
                  <a:pt x="48931" y="1269151"/>
                </a:cubicBezTo>
                <a:cubicBezTo>
                  <a:pt x="49950" y="1272209"/>
                  <a:pt x="49366" y="1276451"/>
                  <a:pt x="51989" y="1278325"/>
                </a:cubicBezTo>
                <a:cubicBezTo>
                  <a:pt x="57235" y="1282072"/>
                  <a:pt x="70338" y="1284442"/>
                  <a:pt x="70338" y="1284442"/>
                </a:cubicBezTo>
                <a:cubicBezTo>
                  <a:pt x="85841" y="1299942"/>
                  <a:pt x="65775" y="1281703"/>
                  <a:pt x="85629" y="1293616"/>
                </a:cubicBezTo>
                <a:cubicBezTo>
                  <a:pt x="88102" y="1295100"/>
                  <a:pt x="89439" y="1298003"/>
                  <a:pt x="91746" y="1299733"/>
                </a:cubicBezTo>
                <a:cubicBezTo>
                  <a:pt x="97627" y="1304144"/>
                  <a:pt x="104897" y="1306768"/>
                  <a:pt x="110095" y="1311966"/>
                </a:cubicBezTo>
                <a:cubicBezTo>
                  <a:pt x="115192" y="1317063"/>
                  <a:pt x="118939" y="1324033"/>
                  <a:pt x="125386" y="1327257"/>
                </a:cubicBezTo>
                <a:cubicBezTo>
                  <a:pt x="137915" y="1333521"/>
                  <a:pt x="138737" y="1333021"/>
                  <a:pt x="149851" y="1342547"/>
                </a:cubicBezTo>
                <a:cubicBezTo>
                  <a:pt x="161962" y="1352928"/>
                  <a:pt x="156353" y="1351954"/>
                  <a:pt x="171259" y="1360897"/>
                </a:cubicBezTo>
                <a:cubicBezTo>
                  <a:pt x="177123" y="1364415"/>
                  <a:pt x="183492" y="1367013"/>
                  <a:pt x="189608" y="1370071"/>
                </a:cubicBezTo>
                <a:cubicBezTo>
                  <a:pt x="191647" y="1372110"/>
                  <a:pt x="193252" y="1374704"/>
                  <a:pt x="195724" y="1376188"/>
                </a:cubicBezTo>
                <a:cubicBezTo>
                  <a:pt x="198488" y="1377847"/>
                  <a:pt x="202451" y="1377148"/>
                  <a:pt x="204899" y="1379246"/>
                </a:cubicBezTo>
                <a:cubicBezTo>
                  <a:pt x="209855" y="1383494"/>
                  <a:pt x="212279" y="1390171"/>
                  <a:pt x="217131" y="1394537"/>
                </a:cubicBezTo>
                <a:cubicBezTo>
                  <a:pt x="222595" y="1399455"/>
                  <a:pt x="230283" y="1401572"/>
                  <a:pt x="235481" y="1406770"/>
                </a:cubicBezTo>
                <a:cubicBezTo>
                  <a:pt x="247879" y="1419168"/>
                  <a:pt x="240787" y="1414010"/>
                  <a:pt x="256888" y="1422061"/>
                </a:cubicBezTo>
                <a:cubicBezTo>
                  <a:pt x="263004" y="1440409"/>
                  <a:pt x="254849" y="1424099"/>
                  <a:pt x="269121" y="1434293"/>
                </a:cubicBezTo>
                <a:cubicBezTo>
                  <a:pt x="273814" y="1437645"/>
                  <a:pt x="277276" y="1442448"/>
                  <a:pt x="281354" y="1446526"/>
                </a:cubicBezTo>
                <a:lnTo>
                  <a:pt x="290528" y="1455701"/>
                </a:lnTo>
                <a:cubicBezTo>
                  <a:pt x="288489" y="1458759"/>
                  <a:pt x="286708" y="1462005"/>
                  <a:pt x="284412" y="1464875"/>
                </a:cubicBezTo>
                <a:cubicBezTo>
                  <a:pt x="282611" y="1467127"/>
                  <a:pt x="279779" y="1468519"/>
                  <a:pt x="278295" y="1470992"/>
                </a:cubicBezTo>
                <a:cubicBezTo>
                  <a:pt x="276637" y="1473756"/>
                  <a:pt x="276256" y="1477108"/>
                  <a:pt x="275237" y="1480166"/>
                </a:cubicBezTo>
                <a:cubicBezTo>
                  <a:pt x="276256" y="1484244"/>
                  <a:pt x="276067" y="1488835"/>
                  <a:pt x="278295" y="1492399"/>
                </a:cubicBezTo>
                <a:cubicBezTo>
                  <a:pt x="281351" y="1497289"/>
                  <a:pt x="287949" y="1499474"/>
                  <a:pt x="290528" y="1504632"/>
                </a:cubicBezTo>
                <a:cubicBezTo>
                  <a:pt x="294606" y="1512787"/>
                  <a:pt x="296314" y="1522650"/>
                  <a:pt x="302761" y="1529097"/>
                </a:cubicBezTo>
                <a:lnTo>
                  <a:pt x="318052" y="1544388"/>
                </a:lnTo>
                <a:lnTo>
                  <a:pt x="324168" y="1550505"/>
                </a:lnTo>
                <a:cubicBezTo>
                  <a:pt x="329479" y="1566437"/>
                  <a:pt x="323747" y="1553802"/>
                  <a:pt x="333343" y="1565796"/>
                </a:cubicBezTo>
                <a:cubicBezTo>
                  <a:pt x="335679" y="1568716"/>
                  <a:pt x="341081" y="1579160"/>
                  <a:pt x="345576" y="1581087"/>
                </a:cubicBezTo>
                <a:cubicBezTo>
                  <a:pt x="350354" y="1583135"/>
                  <a:pt x="355770" y="1583126"/>
                  <a:pt x="360867" y="1584145"/>
                </a:cubicBezTo>
                <a:cubicBezTo>
                  <a:pt x="364944" y="1586184"/>
                  <a:pt x="368657" y="1589236"/>
                  <a:pt x="373099" y="1590261"/>
                </a:cubicBezTo>
                <a:cubicBezTo>
                  <a:pt x="382094" y="1592337"/>
                  <a:pt x="391485" y="1592013"/>
                  <a:pt x="400623" y="1593319"/>
                </a:cubicBezTo>
                <a:cubicBezTo>
                  <a:pt x="405769" y="1594054"/>
                  <a:pt x="410817" y="1595358"/>
                  <a:pt x="415914" y="1596378"/>
                </a:cubicBezTo>
                <a:cubicBezTo>
                  <a:pt x="488291" y="1595358"/>
                  <a:pt x="560715" y="1596101"/>
                  <a:pt x="633046" y="1593319"/>
                </a:cubicBezTo>
                <a:cubicBezTo>
                  <a:pt x="640462" y="1593034"/>
                  <a:pt x="647253" y="1589003"/>
                  <a:pt x="654453" y="1587203"/>
                </a:cubicBezTo>
                <a:cubicBezTo>
                  <a:pt x="659496" y="1585942"/>
                  <a:pt x="664586" y="1584790"/>
                  <a:pt x="669744" y="1584145"/>
                </a:cubicBezTo>
                <a:cubicBezTo>
                  <a:pt x="680917" y="1582749"/>
                  <a:pt x="692180" y="1582207"/>
                  <a:pt x="703384" y="1581087"/>
                </a:cubicBezTo>
                <a:cubicBezTo>
                  <a:pt x="712569" y="1580168"/>
                  <a:pt x="721702" y="1578710"/>
                  <a:pt x="730908" y="1578028"/>
                </a:cubicBezTo>
                <a:cubicBezTo>
                  <a:pt x="788284" y="1573778"/>
                  <a:pt x="844257" y="1573436"/>
                  <a:pt x="902167" y="1571912"/>
                </a:cubicBezTo>
                <a:cubicBezTo>
                  <a:pt x="940359" y="1562365"/>
                  <a:pt x="892903" y="1574560"/>
                  <a:pt x="923574" y="1565796"/>
                </a:cubicBezTo>
                <a:cubicBezTo>
                  <a:pt x="927615" y="1564641"/>
                  <a:pt x="931766" y="1563892"/>
                  <a:pt x="935807" y="1562737"/>
                </a:cubicBezTo>
                <a:cubicBezTo>
                  <a:pt x="938907" y="1561851"/>
                  <a:pt x="941855" y="1560461"/>
                  <a:pt x="944982" y="1559679"/>
                </a:cubicBezTo>
                <a:cubicBezTo>
                  <a:pt x="950025" y="1558418"/>
                  <a:pt x="955199" y="1557749"/>
                  <a:pt x="960273" y="1556621"/>
                </a:cubicBezTo>
                <a:cubicBezTo>
                  <a:pt x="964376" y="1555709"/>
                  <a:pt x="968428" y="1554582"/>
                  <a:pt x="972505" y="1553563"/>
                </a:cubicBezTo>
                <a:cubicBezTo>
                  <a:pt x="975563" y="1551524"/>
                  <a:pt x="978392" y="1549090"/>
                  <a:pt x="981680" y="1547446"/>
                </a:cubicBezTo>
                <a:cubicBezTo>
                  <a:pt x="984563" y="1546004"/>
                  <a:pt x="988037" y="1545953"/>
                  <a:pt x="990855" y="1544388"/>
                </a:cubicBezTo>
                <a:cubicBezTo>
                  <a:pt x="997281" y="1540818"/>
                  <a:pt x="1003088" y="1536234"/>
                  <a:pt x="1009204" y="1532156"/>
                </a:cubicBezTo>
                <a:lnTo>
                  <a:pt x="1027553" y="1519923"/>
                </a:lnTo>
                <a:lnTo>
                  <a:pt x="1045902" y="1507690"/>
                </a:lnTo>
                <a:lnTo>
                  <a:pt x="1055077" y="1501574"/>
                </a:lnTo>
                <a:cubicBezTo>
                  <a:pt x="1071386" y="1477107"/>
                  <a:pt x="1049980" y="1506671"/>
                  <a:pt x="1070368" y="1486283"/>
                </a:cubicBezTo>
                <a:cubicBezTo>
                  <a:pt x="1072967" y="1483684"/>
                  <a:pt x="1074131" y="1479932"/>
                  <a:pt x="1076484" y="1477108"/>
                </a:cubicBezTo>
                <a:cubicBezTo>
                  <a:pt x="1079253" y="1473785"/>
                  <a:pt x="1082890" y="1471256"/>
                  <a:pt x="1085659" y="1467933"/>
                </a:cubicBezTo>
                <a:cubicBezTo>
                  <a:pt x="1104958" y="1444774"/>
                  <a:pt x="1080089" y="1470447"/>
                  <a:pt x="1097891" y="1452642"/>
                </a:cubicBezTo>
                <a:cubicBezTo>
                  <a:pt x="1098911" y="1448565"/>
                  <a:pt x="1098619" y="1443907"/>
                  <a:pt x="1100950" y="1440410"/>
                </a:cubicBezTo>
                <a:cubicBezTo>
                  <a:pt x="1102989" y="1437352"/>
                  <a:pt x="1107525" y="1436892"/>
                  <a:pt x="1110124" y="1434293"/>
                </a:cubicBezTo>
                <a:cubicBezTo>
                  <a:pt x="1112723" y="1431694"/>
                  <a:pt x="1114202" y="1428177"/>
                  <a:pt x="1116241" y="1425119"/>
                </a:cubicBezTo>
                <a:cubicBezTo>
                  <a:pt x="1124330" y="1392761"/>
                  <a:pt x="1113348" y="1430864"/>
                  <a:pt x="1125415" y="1403711"/>
                </a:cubicBezTo>
                <a:cubicBezTo>
                  <a:pt x="1136658" y="1378412"/>
                  <a:pt x="1125086" y="1391805"/>
                  <a:pt x="1137648" y="1379246"/>
                </a:cubicBezTo>
                <a:lnTo>
                  <a:pt x="1143764" y="1360897"/>
                </a:lnTo>
                <a:cubicBezTo>
                  <a:pt x="1144783" y="1357839"/>
                  <a:pt x="1146040" y="1354849"/>
                  <a:pt x="1146822" y="1351722"/>
                </a:cubicBezTo>
                <a:cubicBezTo>
                  <a:pt x="1147842" y="1347644"/>
                  <a:pt x="1148673" y="1343515"/>
                  <a:pt x="1149881" y="1339489"/>
                </a:cubicBezTo>
                <a:cubicBezTo>
                  <a:pt x="1151734" y="1333314"/>
                  <a:pt x="1154433" y="1327395"/>
                  <a:pt x="1155997" y="1321140"/>
                </a:cubicBezTo>
                <a:cubicBezTo>
                  <a:pt x="1158036" y="1312985"/>
                  <a:pt x="1160464" y="1304918"/>
                  <a:pt x="1162113" y="1296675"/>
                </a:cubicBezTo>
                <a:cubicBezTo>
                  <a:pt x="1163133" y="1291578"/>
                  <a:pt x="1163911" y="1286427"/>
                  <a:pt x="1165172" y="1281384"/>
                </a:cubicBezTo>
                <a:cubicBezTo>
                  <a:pt x="1168806" y="1266848"/>
                  <a:pt x="1168430" y="1277127"/>
                  <a:pt x="1171288" y="1259976"/>
                </a:cubicBezTo>
                <a:cubicBezTo>
                  <a:pt x="1172639" y="1251869"/>
                  <a:pt x="1172995" y="1243618"/>
                  <a:pt x="1174346" y="1235511"/>
                </a:cubicBezTo>
                <a:cubicBezTo>
                  <a:pt x="1175037" y="1231365"/>
                  <a:pt x="1176580" y="1227400"/>
                  <a:pt x="1177404" y="1223278"/>
                </a:cubicBezTo>
                <a:cubicBezTo>
                  <a:pt x="1178620" y="1217198"/>
                  <a:pt x="1179247" y="1211009"/>
                  <a:pt x="1180463" y="1204929"/>
                </a:cubicBezTo>
                <a:cubicBezTo>
                  <a:pt x="1181287" y="1200807"/>
                  <a:pt x="1182769" y="1196831"/>
                  <a:pt x="1183521" y="1192696"/>
                </a:cubicBezTo>
                <a:cubicBezTo>
                  <a:pt x="1185507" y="1181770"/>
                  <a:pt x="1186468" y="1167088"/>
                  <a:pt x="1189637" y="1155998"/>
                </a:cubicBezTo>
                <a:cubicBezTo>
                  <a:pt x="1192294" y="1146699"/>
                  <a:pt x="1189637" y="1131532"/>
                  <a:pt x="1198812" y="1128474"/>
                </a:cubicBezTo>
                <a:lnTo>
                  <a:pt x="1207986" y="1125416"/>
                </a:lnTo>
                <a:cubicBezTo>
                  <a:pt x="1210025" y="1122358"/>
                  <a:pt x="1211661" y="1118988"/>
                  <a:pt x="1214103" y="1116241"/>
                </a:cubicBezTo>
                <a:cubicBezTo>
                  <a:pt x="1219850" y="1109776"/>
                  <a:pt x="1226336" y="1104008"/>
                  <a:pt x="1232452" y="1097892"/>
                </a:cubicBezTo>
                <a:cubicBezTo>
                  <a:pt x="1236530" y="1093814"/>
                  <a:pt x="1241486" y="1090457"/>
                  <a:pt x="1244685" y="1085659"/>
                </a:cubicBezTo>
                <a:lnTo>
                  <a:pt x="1250801" y="1076485"/>
                </a:lnTo>
                <a:cubicBezTo>
                  <a:pt x="1251820" y="1073427"/>
                  <a:pt x="1251985" y="1069933"/>
                  <a:pt x="1253859" y="1067310"/>
                </a:cubicBezTo>
                <a:cubicBezTo>
                  <a:pt x="1257211" y="1062617"/>
                  <a:pt x="1266092" y="1055077"/>
                  <a:pt x="1266092" y="1055077"/>
                </a:cubicBezTo>
                <a:cubicBezTo>
                  <a:pt x="1267111" y="1052019"/>
                  <a:pt x="1267492" y="1048667"/>
                  <a:pt x="1269150" y="1045903"/>
                </a:cubicBezTo>
                <a:cubicBezTo>
                  <a:pt x="1272055" y="1041061"/>
                  <a:pt x="1280273" y="1036449"/>
                  <a:pt x="1284441" y="1033670"/>
                </a:cubicBezTo>
                <a:cubicBezTo>
                  <a:pt x="1285460" y="1030612"/>
                  <a:pt x="1285840" y="1027259"/>
                  <a:pt x="1287499" y="1024495"/>
                </a:cubicBezTo>
                <a:cubicBezTo>
                  <a:pt x="1288983" y="1022023"/>
                  <a:pt x="1291815" y="1020631"/>
                  <a:pt x="1293616" y="1018379"/>
                </a:cubicBezTo>
                <a:cubicBezTo>
                  <a:pt x="1295912" y="1015509"/>
                  <a:pt x="1298088" y="1012492"/>
                  <a:pt x="1299732" y="1009204"/>
                </a:cubicBezTo>
                <a:cubicBezTo>
                  <a:pt x="1303655" y="1001357"/>
                  <a:pt x="1306685" y="978897"/>
                  <a:pt x="1308907" y="975564"/>
                </a:cubicBezTo>
                <a:lnTo>
                  <a:pt x="1315023" y="966390"/>
                </a:lnTo>
                <a:cubicBezTo>
                  <a:pt x="1317939" y="945973"/>
                  <a:pt x="1321281" y="925643"/>
                  <a:pt x="1324198" y="905226"/>
                </a:cubicBezTo>
                <a:cubicBezTo>
                  <a:pt x="1325217" y="877702"/>
                  <a:pt x="1326060" y="850172"/>
                  <a:pt x="1327256" y="822655"/>
                </a:cubicBezTo>
                <a:cubicBezTo>
                  <a:pt x="1328324" y="798086"/>
                  <a:pt x="1327866" y="770979"/>
                  <a:pt x="1333372" y="746200"/>
                </a:cubicBezTo>
                <a:cubicBezTo>
                  <a:pt x="1334071" y="743053"/>
                  <a:pt x="1335731" y="740172"/>
                  <a:pt x="1336430" y="737025"/>
                </a:cubicBezTo>
                <a:cubicBezTo>
                  <a:pt x="1337775" y="730972"/>
                  <a:pt x="1337528" y="724559"/>
                  <a:pt x="1339489" y="718676"/>
                </a:cubicBezTo>
                <a:cubicBezTo>
                  <a:pt x="1340651" y="715189"/>
                  <a:pt x="1343961" y="712789"/>
                  <a:pt x="1345605" y="709501"/>
                </a:cubicBezTo>
                <a:cubicBezTo>
                  <a:pt x="1353544" y="693622"/>
                  <a:pt x="1342833" y="706157"/>
                  <a:pt x="1354780" y="694210"/>
                </a:cubicBezTo>
                <a:cubicBezTo>
                  <a:pt x="1362058" y="672374"/>
                  <a:pt x="1355531" y="679437"/>
                  <a:pt x="1370071" y="669745"/>
                </a:cubicBezTo>
                <a:cubicBezTo>
                  <a:pt x="1371622" y="663539"/>
                  <a:pt x="1373555" y="654478"/>
                  <a:pt x="1376187" y="648337"/>
                </a:cubicBezTo>
                <a:cubicBezTo>
                  <a:pt x="1377983" y="644147"/>
                  <a:pt x="1380507" y="640295"/>
                  <a:pt x="1382303" y="636105"/>
                </a:cubicBezTo>
                <a:cubicBezTo>
                  <a:pt x="1395807" y="604597"/>
                  <a:pt x="1371189" y="655279"/>
                  <a:pt x="1391478" y="614697"/>
                </a:cubicBezTo>
                <a:cubicBezTo>
                  <a:pt x="1390459" y="585135"/>
                  <a:pt x="1390157" y="555539"/>
                  <a:pt x="1388420" y="526010"/>
                </a:cubicBezTo>
                <a:cubicBezTo>
                  <a:pt x="1388115" y="520821"/>
                  <a:pt x="1386730" y="515734"/>
                  <a:pt x="1385362" y="510719"/>
                </a:cubicBezTo>
                <a:cubicBezTo>
                  <a:pt x="1383666" y="504499"/>
                  <a:pt x="1379245" y="492370"/>
                  <a:pt x="1379245" y="492370"/>
                </a:cubicBezTo>
                <a:cubicBezTo>
                  <a:pt x="1378226" y="479118"/>
                  <a:pt x="1378497" y="465702"/>
                  <a:pt x="1376187" y="452613"/>
                </a:cubicBezTo>
                <a:cubicBezTo>
                  <a:pt x="1375395" y="448123"/>
                  <a:pt x="1371672" y="444649"/>
                  <a:pt x="1370071" y="440380"/>
                </a:cubicBezTo>
                <a:cubicBezTo>
                  <a:pt x="1361608" y="417813"/>
                  <a:pt x="1373289" y="437562"/>
                  <a:pt x="1360896" y="418973"/>
                </a:cubicBezTo>
                <a:cubicBezTo>
                  <a:pt x="1354531" y="393511"/>
                  <a:pt x="1362282" y="418687"/>
                  <a:pt x="1351721" y="397566"/>
                </a:cubicBezTo>
                <a:cubicBezTo>
                  <a:pt x="1345775" y="385674"/>
                  <a:pt x="1351478" y="389862"/>
                  <a:pt x="1345605" y="376158"/>
                </a:cubicBezTo>
                <a:cubicBezTo>
                  <a:pt x="1344157" y="372780"/>
                  <a:pt x="1341133" y="370271"/>
                  <a:pt x="1339489" y="366984"/>
                </a:cubicBezTo>
                <a:cubicBezTo>
                  <a:pt x="1338047" y="364101"/>
                  <a:pt x="1337450" y="360867"/>
                  <a:pt x="1336430" y="357809"/>
                </a:cubicBezTo>
                <a:cubicBezTo>
                  <a:pt x="1335411" y="351693"/>
                  <a:pt x="1335333" y="345343"/>
                  <a:pt x="1333372" y="339460"/>
                </a:cubicBezTo>
                <a:cubicBezTo>
                  <a:pt x="1332210" y="335973"/>
                  <a:pt x="1328900" y="333573"/>
                  <a:pt x="1327256" y="330285"/>
                </a:cubicBezTo>
                <a:cubicBezTo>
                  <a:pt x="1325815" y="327402"/>
                  <a:pt x="1325468" y="324074"/>
                  <a:pt x="1324198" y="321111"/>
                </a:cubicBezTo>
                <a:cubicBezTo>
                  <a:pt x="1322402" y="316921"/>
                  <a:pt x="1320120" y="312956"/>
                  <a:pt x="1318081" y="308878"/>
                </a:cubicBezTo>
                <a:cubicBezTo>
                  <a:pt x="1317062" y="304800"/>
                  <a:pt x="1315714" y="300791"/>
                  <a:pt x="1315023" y="296645"/>
                </a:cubicBezTo>
                <a:cubicBezTo>
                  <a:pt x="1313672" y="288538"/>
                  <a:pt x="1314326" y="280052"/>
                  <a:pt x="1311965" y="272180"/>
                </a:cubicBezTo>
                <a:cubicBezTo>
                  <a:pt x="1311137" y="269418"/>
                  <a:pt x="1307888" y="268102"/>
                  <a:pt x="1305849" y="266063"/>
                </a:cubicBezTo>
                <a:lnTo>
                  <a:pt x="1299732" y="247714"/>
                </a:lnTo>
                <a:cubicBezTo>
                  <a:pt x="1296667" y="238518"/>
                  <a:pt x="1297146" y="237270"/>
                  <a:pt x="1290558" y="229365"/>
                </a:cubicBezTo>
                <a:cubicBezTo>
                  <a:pt x="1287789" y="226042"/>
                  <a:pt x="1284152" y="223513"/>
                  <a:pt x="1281383" y="220190"/>
                </a:cubicBezTo>
                <a:cubicBezTo>
                  <a:pt x="1279030" y="217367"/>
                  <a:pt x="1277709" y="213763"/>
                  <a:pt x="1275267" y="211016"/>
                </a:cubicBezTo>
                <a:cubicBezTo>
                  <a:pt x="1269520" y="204551"/>
                  <a:pt x="1261715" y="199865"/>
                  <a:pt x="1256917" y="192667"/>
                </a:cubicBezTo>
                <a:cubicBezTo>
                  <a:pt x="1239596" y="166683"/>
                  <a:pt x="1268114" y="206915"/>
                  <a:pt x="1232452" y="171259"/>
                </a:cubicBezTo>
                <a:cubicBezTo>
                  <a:pt x="1230413" y="169220"/>
                  <a:pt x="1229012" y="166214"/>
                  <a:pt x="1226335" y="165143"/>
                </a:cubicBezTo>
                <a:cubicBezTo>
                  <a:pt x="1210282" y="158722"/>
                  <a:pt x="1199519" y="159523"/>
                  <a:pt x="1183521" y="155968"/>
                </a:cubicBezTo>
                <a:cubicBezTo>
                  <a:pt x="1180374" y="155269"/>
                  <a:pt x="1177473" y="153692"/>
                  <a:pt x="1174346" y="152910"/>
                </a:cubicBezTo>
                <a:cubicBezTo>
                  <a:pt x="1169303" y="151649"/>
                  <a:pt x="1164152" y="150871"/>
                  <a:pt x="1159055" y="149852"/>
                </a:cubicBezTo>
                <a:cubicBezTo>
                  <a:pt x="1132778" y="132331"/>
                  <a:pt x="1166016" y="153331"/>
                  <a:pt x="1140706" y="140677"/>
                </a:cubicBezTo>
                <a:cubicBezTo>
                  <a:pt x="1116989" y="128820"/>
                  <a:pt x="1145419" y="139190"/>
                  <a:pt x="1122357" y="131503"/>
                </a:cubicBezTo>
                <a:cubicBezTo>
                  <a:pt x="1107525" y="116671"/>
                  <a:pt x="1114922" y="122469"/>
                  <a:pt x="1100950" y="113154"/>
                </a:cubicBezTo>
                <a:cubicBezTo>
                  <a:pt x="1095709" y="97433"/>
                  <a:pt x="1101736" y="109255"/>
                  <a:pt x="1088717" y="97863"/>
                </a:cubicBezTo>
                <a:cubicBezTo>
                  <a:pt x="1083292" y="93116"/>
                  <a:pt x="1079424" y="86570"/>
                  <a:pt x="1073426" y="82572"/>
                </a:cubicBezTo>
                <a:cubicBezTo>
                  <a:pt x="1067310" y="78494"/>
                  <a:pt x="1060275" y="75537"/>
                  <a:pt x="1055077" y="70339"/>
                </a:cubicBezTo>
                <a:cubicBezTo>
                  <a:pt x="1049388" y="64650"/>
                  <a:pt x="1047501" y="61963"/>
                  <a:pt x="1039786" y="58106"/>
                </a:cubicBezTo>
                <a:cubicBezTo>
                  <a:pt x="1036903" y="56664"/>
                  <a:pt x="1033669" y="56067"/>
                  <a:pt x="1030611" y="55048"/>
                </a:cubicBezTo>
                <a:cubicBezTo>
                  <a:pt x="1012863" y="43215"/>
                  <a:pt x="1030125" y="52818"/>
                  <a:pt x="1000029" y="45873"/>
                </a:cubicBezTo>
                <a:cubicBezTo>
                  <a:pt x="993747" y="44423"/>
                  <a:pt x="987796" y="41796"/>
                  <a:pt x="981680" y="39757"/>
                </a:cubicBezTo>
                <a:lnTo>
                  <a:pt x="972505" y="36699"/>
                </a:lnTo>
                <a:cubicBezTo>
                  <a:pt x="969447" y="35680"/>
                  <a:pt x="966458" y="34422"/>
                  <a:pt x="963331" y="33640"/>
                </a:cubicBezTo>
                <a:cubicBezTo>
                  <a:pt x="959253" y="32621"/>
                  <a:pt x="955298" y="30735"/>
                  <a:pt x="951098" y="30582"/>
                </a:cubicBezTo>
                <a:cubicBezTo>
                  <a:pt x="899133" y="28692"/>
                  <a:pt x="847119" y="28543"/>
                  <a:pt x="795130" y="27524"/>
                </a:cubicBezTo>
                <a:cubicBezTo>
                  <a:pt x="789014" y="25485"/>
                  <a:pt x="780357" y="26773"/>
                  <a:pt x="776781" y="21408"/>
                </a:cubicBezTo>
                <a:cubicBezTo>
                  <a:pt x="774742" y="18350"/>
                  <a:pt x="773723" y="14272"/>
                  <a:pt x="770665" y="12233"/>
                </a:cubicBezTo>
                <a:cubicBezTo>
                  <a:pt x="767168" y="9901"/>
                  <a:pt x="762458" y="10383"/>
                  <a:pt x="758432" y="9175"/>
                </a:cubicBezTo>
                <a:cubicBezTo>
                  <a:pt x="721180" y="-2000"/>
                  <a:pt x="756062" y="7055"/>
                  <a:pt x="727850" y="0"/>
                </a:cubicBezTo>
                <a:cubicBezTo>
                  <a:pt x="702365" y="1020"/>
                  <a:pt x="676782" y="602"/>
                  <a:pt x="651395" y="3059"/>
                </a:cubicBezTo>
                <a:cubicBezTo>
                  <a:pt x="644978" y="3680"/>
                  <a:pt x="633046" y="9175"/>
                  <a:pt x="633046" y="9175"/>
                </a:cubicBezTo>
                <a:cubicBezTo>
                  <a:pt x="631007" y="11214"/>
                  <a:pt x="629508" y="14002"/>
                  <a:pt x="626929" y="15291"/>
                </a:cubicBezTo>
                <a:cubicBezTo>
                  <a:pt x="621162" y="18174"/>
                  <a:pt x="614696" y="19369"/>
                  <a:pt x="608580" y="21408"/>
                </a:cubicBezTo>
                <a:cubicBezTo>
                  <a:pt x="595850" y="25652"/>
                  <a:pt x="600350" y="24572"/>
                  <a:pt x="584115" y="27524"/>
                </a:cubicBezTo>
                <a:cubicBezTo>
                  <a:pt x="578014" y="28633"/>
                  <a:pt x="565766" y="30582"/>
                  <a:pt x="565766" y="30582"/>
                </a:cubicBezTo>
              </a:path>
            </a:pathLst>
          </a:custGeom>
          <a:noFill/>
          <a:ln w="63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33" name="Straight Connector 232">
            <a:extLst>
              <a:ext uri="{FF2B5EF4-FFF2-40B4-BE49-F238E27FC236}">
                <a16:creationId xmlns:a16="http://schemas.microsoft.com/office/drawing/2014/main" id="{2FC00F6E-5515-4CAF-9E26-0ACE4DC2E583}"/>
              </a:ext>
            </a:extLst>
          </p:cNvPr>
          <p:cNvCxnSpPr/>
          <p:nvPr/>
        </p:nvCxnSpPr>
        <p:spPr>
          <a:xfrm>
            <a:off x="3970517" y="7287190"/>
            <a:ext cx="44318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4" name="TextBox 233">
            <a:extLst>
              <a:ext uri="{FF2B5EF4-FFF2-40B4-BE49-F238E27FC236}">
                <a16:creationId xmlns:a16="http://schemas.microsoft.com/office/drawing/2014/main" id="{9F9FF94F-3242-420D-8DA6-B12680B94D53}"/>
              </a:ext>
            </a:extLst>
          </p:cNvPr>
          <p:cNvSpPr txBox="1"/>
          <p:nvPr/>
        </p:nvSpPr>
        <p:spPr>
          <a:xfrm>
            <a:off x="4009416" y="7145959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pic>
        <p:nvPicPr>
          <p:cNvPr id="162" name="Picture 161">
            <a:extLst>
              <a:ext uri="{FF2B5EF4-FFF2-40B4-BE49-F238E27FC236}">
                <a16:creationId xmlns:a16="http://schemas.microsoft.com/office/drawing/2014/main" id="{370A0E93-428A-4E33-B557-C587E4FD3663}"/>
              </a:ext>
            </a:extLst>
          </p:cNvPr>
          <p:cNvPicPr>
            <a:picLocks noChangeAspect="1"/>
          </p:cNvPicPr>
          <p:nvPr/>
        </p:nvPicPr>
        <p:blipFill rotWithShape="1">
          <a:blip r:embed="rId40" cstate="hqprint">
            <a:extLst>
              <a:ext uri="{BEBA8EAE-BF5A-486C-A8C5-ECC9F3942E4B}">
                <a14:imgProps xmlns:a14="http://schemas.microsoft.com/office/drawing/2010/main">
                  <a14:imgLayer r:embed="rId41">
                    <a14:imgEffect>
                      <a14:sharpenSoften amoun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5926" y="4594707"/>
            <a:ext cx="734771" cy="697016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226" name="Straight Arrow Connector 225">
            <a:extLst>
              <a:ext uri="{FF2B5EF4-FFF2-40B4-BE49-F238E27FC236}">
                <a16:creationId xmlns:a16="http://schemas.microsoft.com/office/drawing/2014/main" id="{4C0E8517-D957-4109-9BC4-2558A46357F1}"/>
              </a:ext>
            </a:extLst>
          </p:cNvPr>
          <p:cNvCxnSpPr/>
          <p:nvPr/>
        </p:nvCxnSpPr>
        <p:spPr>
          <a:xfrm flipV="1">
            <a:off x="4002621" y="4996054"/>
            <a:ext cx="108111" cy="130476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Straight Arrow Connector 162">
            <a:extLst>
              <a:ext uri="{FF2B5EF4-FFF2-40B4-BE49-F238E27FC236}">
                <a16:creationId xmlns:a16="http://schemas.microsoft.com/office/drawing/2014/main" id="{F5079403-4931-4275-95BD-415CA0195585}"/>
              </a:ext>
            </a:extLst>
          </p:cNvPr>
          <p:cNvCxnSpPr/>
          <p:nvPr/>
        </p:nvCxnSpPr>
        <p:spPr>
          <a:xfrm flipV="1">
            <a:off x="3927219" y="4782724"/>
            <a:ext cx="108111" cy="130476"/>
          </a:xfrm>
          <a:prstGeom prst="straightConnector1">
            <a:avLst/>
          </a:prstGeom>
          <a:ln w="9525">
            <a:solidFill>
              <a:schemeClr val="tx1"/>
            </a:solidFill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Straight Connector 209">
            <a:extLst>
              <a:ext uri="{FF2B5EF4-FFF2-40B4-BE49-F238E27FC236}">
                <a16:creationId xmlns:a16="http://schemas.microsoft.com/office/drawing/2014/main" id="{FDB68A14-E3EC-4334-AF32-42767549A9B2}"/>
              </a:ext>
            </a:extLst>
          </p:cNvPr>
          <p:cNvCxnSpPr/>
          <p:nvPr/>
        </p:nvCxnSpPr>
        <p:spPr>
          <a:xfrm>
            <a:off x="3924232" y="5255796"/>
            <a:ext cx="44318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1" name="TextBox 210">
            <a:extLst>
              <a:ext uri="{FF2B5EF4-FFF2-40B4-BE49-F238E27FC236}">
                <a16:creationId xmlns:a16="http://schemas.microsoft.com/office/drawing/2014/main" id="{64EC7D9D-FE66-43B9-A97B-E6EDBED856ED}"/>
              </a:ext>
            </a:extLst>
          </p:cNvPr>
          <p:cNvSpPr txBox="1"/>
          <p:nvPr/>
        </p:nvSpPr>
        <p:spPr>
          <a:xfrm>
            <a:off x="3963131" y="5114565"/>
            <a:ext cx="427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50um</a:t>
            </a:r>
          </a:p>
        </p:txBody>
      </p:sp>
      <p:sp>
        <p:nvSpPr>
          <p:cNvPr id="157" name="Rectangle 156"/>
          <p:cNvSpPr/>
          <p:nvPr/>
        </p:nvSpPr>
        <p:spPr>
          <a:xfrm rot="16200000">
            <a:off x="-195472" y="1142840"/>
            <a:ext cx="52931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p21</a:t>
            </a:r>
            <a:r>
              <a:rPr lang="en-US" sz="800" baseline="30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CIP1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15232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24733</TotalTime>
  <Words>179</Words>
  <Application>Microsoft Office PowerPoint</Application>
  <PresentationFormat>On-screen Show (4:3)</PresentationFormat>
  <Paragraphs>75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>non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non non</dc:creator>
  <cp:lastModifiedBy>Chromosome Walker</cp:lastModifiedBy>
  <cp:revision>1224</cp:revision>
  <cp:lastPrinted>2019-05-07T09:00:55Z</cp:lastPrinted>
  <dcterms:created xsi:type="dcterms:W3CDTF">2015-10-02T08:08:01Z</dcterms:created>
  <dcterms:modified xsi:type="dcterms:W3CDTF">2021-11-20T12:03:36Z</dcterms:modified>
</cp:coreProperties>
</file>