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78" r:id="rId2"/>
  </p:sldIdLst>
  <p:sldSz cx="6858000" cy="9144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89" userDrawn="1">
          <p15:clr>
            <a:srgbClr val="A4A3A4"/>
          </p15:clr>
        </p15:guide>
        <p15:guide id="2" pos="24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C2C6"/>
    <a:srgbClr val="58CAE8"/>
    <a:srgbClr val="00F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77" autoAdjust="0"/>
    <p:restoredTop sz="93842" autoAdjust="0"/>
  </p:normalViewPr>
  <p:slideViewPr>
    <p:cSldViewPr snapToGrid="0" snapToObjects="1">
      <p:cViewPr varScale="1">
        <p:scale>
          <a:sx n="48" d="100"/>
          <a:sy n="48" d="100"/>
        </p:scale>
        <p:origin x="2048" y="28"/>
      </p:cViewPr>
      <p:guideLst>
        <p:guide orient="horz" pos="4989"/>
        <p:guide pos="24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DEF-416F-B683-201F84361C6B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DEF-416F-B683-201F84361C6B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Sheet1!$P$35:$P$36</c:f>
                <c:numCache>
                  <c:formatCode>General</c:formatCode>
                  <c:ptCount val="2"/>
                  <c:pt idx="0">
                    <c:v>3.6999999999999998E-2</c:v>
                  </c:pt>
                  <c:pt idx="1">
                    <c:v>3.3000000000000002E-2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Sheet1!$N$35:$N$36</c:f>
              <c:strCache>
                <c:ptCount val="2"/>
                <c:pt idx="0">
                  <c:v>UbiCRE</c:v>
                </c:pt>
                <c:pt idx="1">
                  <c:v>UbiCRE::V600E</c:v>
                </c:pt>
              </c:strCache>
            </c:strRef>
          </c:cat>
          <c:val>
            <c:numRef>
              <c:f>Sheet1!$O$35:$O$36</c:f>
              <c:numCache>
                <c:formatCode>General</c:formatCode>
                <c:ptCount val="2"/>
                <c:pt idx="0">
                  <c:v>0.38</c:v>
                </c:pt>
                <c:pt idx="1">
                  <c:v>0.65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DEF-416F-B683-201F84361C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57595119"/>
        <c:axId val="1457596783"/>
      </c:barChart>
      <c:catAx>
        <c:axId val="145759511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457596783"/>
        <c:crosses val="autoZero"/>
        <c:auto val="1"/>
        <c:lblAlgn val="ctr"/>
        <c:lblOffset val="100"/>
        <c:noMultiLvlLbl val="0"/>
      </c:catAx>
      <c:valAx>
        <c:axId val="1457596783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P16</a:t>
                </a:r>
                <a:r>
                  <a:rPr lang="es-ES" sz="8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s-ES" sz="800" baseline="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normalized</a:t>
                </a:r>
                <a:r>
                  <a:rPr lang="es-ES" sz="8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s-ES" sz="800" baseline="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protein</a:t>
                </a:r>
                <a:r>
                  <a:rPr lang="es-ES" sz="8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>
                  <a:defRPr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s-ES" sz="800" baseline="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level</a:t>
                </a:r>
                <a:r>
                  <a:rPr lang="es-ES" sz="8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s-ES" sz="800" baseline="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</a:t>
                </a:r>
                <a:r>
                  <a:rPr lang="es-ES" sz="8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es-ES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6.210167654415337E-2"/>
              <c:y val="7.631318007887046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4575951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110-4A6F-AA10-10AAB1D55832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Sheet1!$J$43:$J$44</c:f>
                <c:numCache>
                  <c:formatCode>General</c:formatCode>
                  <c:ptCount val="2"/>
                  <c:pt idx="0">
                    <c:v>2E-3</c:v>
                  </c:pt>
                  <c:pt idx="1">
                    <c:v>0.02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Sheet1!$H$43:$H$44</c:f>
              <c:strCache>
                <c:ptCount val="2"/>
                <c:pt idx="0">
                  <c:v>UbiCRE</c:v>
                </c:pt>
                <c:pt idx="1">
                  <c:v>UbiCRE::V600E</c:v>
                </c:pt>
              </c:strCache>
            </c:strRef>
          </c:cat>
          <c:val>
            <c:numRef>
              <c:f>Sheet1!$I$43:$I$44</c:f>
              <c:numCache>
                <c:formatCode>General</c:formatCode>
                <c:ptCount val="2"/>
                <c:pt idx="0">
                  <c:v>2.1999999999999999E-2</c:v>
                </c:pt>
                <c:pt idx="1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10-4A6F-AA10-10AAB1D558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68926975"/>
        <c:axId val="1168925727"/>
      </c:barChart>
      <c:catAx>
        <c:axId val="116892697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168925727"/>
        <c:crosses val="autoZero"/>
        <c:auto val="1"/>
        <c:lblAlgn val="ctr"/>
        <c:lblOffset val="100"/>
        <c:noMultiLvlLbl val="0"/>
      </c:catAx>
      <c:valAx>
        <c:axId val="1168925727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P21 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normalized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protein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>
                  <a:defRPr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level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c:rich>
          </c:tx>
          <c:layout>
            <c:manualLayout>
              <c:xMode val="edge"/>
              <c:yMode val="edge"/>
              <c:x val="7.8700241673939741E-2"/>
              <c:y val="9.899429151744647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1689269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B2A-4E8F-942C-E42B3226CCB6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Sheet1!$P$62:$P$63</c:f>
                <c:numCache>
                  <c:formatCode>General</c:formatCode>
                  <c:ptCount val="2"/>
                  <c:pt idx="0">
                    <c:v>0.3</c:v>
                  </c:pt>
                  <c:pt idx="1">
                    <c:v>0.28000000000000003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Sheet1!$N$62:$N$63</c:f>
              <c:strCache>
                <c:ptCount val="2"/>
                <c:pt idx="0">
                  <c:v>UbiCRE</c:v>
                </c:pt>
                <c:pt idx="1">
                  <c:v>UbiCRE::V600E</c:v>
                </c:pt>
              </c:strCache>
            </c:strRef>
          </c:cat>
          <c:val>
            <c:numRef>
              <c:f>Sheet1!$O$62:$O$63</c:f>
              <c:numCache>
                <c:formatCode>General</c:formatCode>
                <c:ptCount val="2"/>
                <c:pt idx="0">
                  <c:v>1.9</c:v>
                </c:pt>
                <c:pt idx="1">
                  <c:v>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B2A-4E8F-942C-E42B3226CC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68939455"/>
        <c:axId val="1168924895"/>
      </c:barChart>
      <c:catAx>
        <c:axId val="116893945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4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168924895"/>
        <c:crosses val="autoZero"/>
        <c:auto val="1"/>
        <c:lblAlgn val="ctr"/>
        <c:lblOffset val="100"/>
        <c:noMultiLvlLbl val="0"/>
      </c:catAx>
      <c:valAx>
        <c:axId val="1168924895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P19 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normalized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protein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>
                  <a:defRPr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level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s-ES" sz="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</a:t>
                </a:r>
                <a:r>
                  <a:rPr lang="es-ES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c:rich>
          </c:tx>
          <c:layout>
            <c:manualLayout>
              <c:xMode val="edge"/>
              <c:yMode val="edge"/>
              <c:x val="7.3169138948048884E-2"/>
              <c:y val="0.1123891376032371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16893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342-408E-B9AA-85C06EEDBF1B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Sheet1!$S$4:$S$5</c:f>
                <c:numCache>
                  <c:formatCode>General</c:formatCode>
                  <c:ptCount val="2"/>
                  <c:pt idx="0">
                    <c:v>0.1</c:v>
                  </c:pt>
                  <c:pt idx="1">
                    <c:v>0.12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Sheet1!$Q$4:$Q$5</c:f>
              <c:strCache>
                <c:ptCount val="2"/>
                <c:pt idx="0">
                  <c:v>UbiCRE</c:v>
                </c:pt>
                <c:pt idx="1">
                  <c:v>UbiCRE::V600E</c:v>
                </c:pt>
              </c:strCache>
            </c:strRef>
          </c:cat>
          <c:val>
            <c:numRef>
              <c:f>Sheet1!$R$4:$R$5</c:f>
              <c:numCache>
                <c:formatCode>General</c:formatCode>
                <c:ptCount val="2"/>
                <c:pt idx="0">
                  <c:v>0.9</c:v>
                </c:pt>
                <c:pt idx="1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342-408E-B9AA-85C06EEDBF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68931551"/>
        <c:axId val="1168928639"/>
      </c:barChart>
      <c:catAx>
        <c:axId val="116893155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4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168928639"/>
        <c:crosses val="autoZero"/>
        <c:auto val="1"/>
        <c:lblAlgn val="ctr"/>
        <c:lblOffset val="100"/>
        <c:noMultiLvlLbl val="0"/>
      </c:catAx>
      <c:valAx>
        <c:axId val="1168928639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latin typeface="Arial" panose="020B0604020202020204" pitchFamily="34" charset="0"/>
                    <a:cs typeface="Arial" panose="020B0604020202020204" pitchFamily="34" charset="0"/>
                  </a:rPr>
                  <a:t>P15 normalized protein levels (au)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1689315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E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264-4AC1-A055-6CD646275068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Sheet1!$S$17:$S$18</c:f>
                <c:numCache>
                  <c:formatCode>General</c:formatCode>
                  <c:ptCount val="2"/>
                  <c:pt idx="0">
                    <c:v>7.4999999999999997E-3</c:v>
                  </c:pt>
                  <c:pt idx="1">
                    <c:v>2.1000000000000001E-2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Sheet1!$Q$17:$Q$18</c:f>
              <c:strCache>
                <c:ptCount val="2"/>
                <c:pt idx="0">
                  <c:v>UbiCRE</c:v>
                </c:pt>
                <c:pt idx="1">
                  <c:v>UbiCRE::V600E</c:v>
                </c:pt>
              </c:strCache>
            </c:strRef>
          </c:cat>
          <c:val>
            <c:numRef>
              <c:f>Sheet1!$R$17:$R$18</c:f>
              <c:numCache>
                <c:formatCode>General</c:formatCode>
                <c:ptCount val="2"/>
                <c:pt idx="0">
                  <c:v>0.09</c:v>
                </c:pt>
                <c:pt idx="1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264-4AC1-A055-6CD6462750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59459935"/>
        <c:axId val="1459464095"/>
      </c:barChart>
      <c:catAx>
        <c:axId val="145945993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4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459464095"/>
        <c:crosses val="autoZero"/>
        <c:auto val="1"/>
        <c:lblAlgn val="ctr"/>
        <c:lblOffset val="100"/>
        <c:noMultiLvlLbl val="0"/>
      </c:catAx>
      <c:valAx>
        <c:axId val="1459464095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P27 normalized protein levels (au)</a:t>
                </a:r>
              </a:p>
            </c:rich>
          </c:tx>
          <c:layout>
            <c:manualLayout>
              <c:xMode val="edge"/>
              <c:yMode val="edge"/>
              <c:x val="9.5517688321521063E-2"/>
              <c:y val="0.1148642855132500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14594599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610-453A-8D24-F6FF432A9519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610-453A-8D24-F6FF432A9519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Sheet1!$P$73:$P$74</c:f>
                <c:numCache>
                  <c:formatCode>General</c:formatCode>
                  <c:ptCount val="2"/>
                  <c:pt idx="0">
                    <c:v>0.13</c:v>
                  </c:pt>
                  <c:pt idx="1">
                    <c:v>0.1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Sheet1!$N$73:$N$74</c:f>
              <c:strCache>
                <c:ptCount val="2"/>
                <c:pt idx="0">
                  <c:v>UbiCRE</c:v>
                </c:pt>
                <c:pt idx="1">
                  <c:v>UbiCRE::V600E</c:v>
                </c:pt>
              </c:strCache>
            </c:strRef>
          </c:cat>
          <c:val>
            <c:numRef>
              <c:f>Sheet1!$O$73:$O$74</c:f>
              <c:numCache>
                <c:formatCode>General</c:formatCode>
                <c:ptCount val="2"/>
                <c:pt idx="0">
                  <c:v>0.88</c:v>
                </c:pt>
                <c:pt idx="1">
                  <c:v>1.32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610-453A-8D24-F6FF432A9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08657327"/>
        <c:axId val="408657743"/>
      </c:barChart>
      <c:catAx>
        <c:axId val="40865732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4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408657743"/>
        <c:crosses val="autoZero"/>
        <c:auto val="1"/>
        <c:lblAlgn val="ctr"/>
        <c:lblOffset val="100"/>
        <c:noMultiLvlLbl val="0"/>
      </c:catAx>
      <c:valAx>
        <c:axId val="408657743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gH2AX normalized protein levels (a.u.)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4086573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029666-E4F6-5046-93D6-2C0E6FFFF757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0A131-55CD-9444-BE72-F77607F90F9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685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943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5970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0500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961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279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017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176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2670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68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725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509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13" Type="http://schemas.openxmlformats.org/officeDocument/2006/relationships/chart" Target="../charts/chart2.xml"/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12" Type="http://schemas.openxmlformats.org/officeDocument/2006/relationships/chart" Target="../charts/chart1.xml"/><Relationship Id="rId17" Type="http://schemas.openxmlformats.org/officeDocument/2006/relationships/chart" Target="../charts/chart6.xml"/><Relationship Id="rId2" Type="http://schemas.openxmlformats.org/officeDocument/2006/relationships/image" Target="../media/image1.tiff"/><Relationship Id="rId16" Type="http://schemas.openxmlformats.org/officeDocument/2006/relationships/chart" Target="../charts/chart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11" Type="http://schemas.openxmlformats.org/officeDocument/2006/relationships/image" Target="../media/image10.tiff"/><Relationship Id="rId5" Type="http://schemas.openxmlformats.org/officeDocument/2006/relationships/image" Target="../media/image4.tiff"/><Relationship Id="rId15" Type="http://schemas.openxmlformats.org/officeDocument/2006/relationships/chart" Target="../charts/chart4.xml"/><Relationship Id="rId10" Type="http://schemas.openxmlformats.org/officeDocument/2006/relationships/image" Target="../media/image9.tiff"/><Relationship Id="rId4" Type="http://schemas.openxmlformats.org/officeDocument/2006/relationships/image" Target="../media/image3.tiff"/><Relationship Id="rId9" Type="http://schemas.openxmlformats.org/officeDocument/2006/relationships/image" Target="../media/image8.tiff"/><Relationship Id="rId1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42A27A4-325B-4F8E-A020-C1AFD74745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6912" y="4117772"/>
            <a:ext cx="3980269" cy="4354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BF50D57-A979-4DA4-A18D-114A448EA6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1635" y="1626477"/>
            <a:ext cx="3971723" cy="3585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262EE53-315C-459B-8EF3-45DDA3368BA8}"/>
              </a:ext>
            </a:extLst>
          </p:cNvPr>
          <p:cNvSpPr txBox="1"/>
          <p:nvPr/>
        </p:nvSpPr>
        <p:spPr>
          <a:xfrm>
            <a:off x="920091" y="1665739"/>
            <a:ext cx="7434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Total 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BRAF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71F0CC-1502-4FDB-B01C-C5B33AF52C9D}"/>
              </a:ext>
            </a:extLst>
          </p:cNvPr>
          <p:cNvSpPr txBox="1"/>
          <p:nvPr/>
        </p:nvSpPr>
        <p:spPr>
          <a:xfrm>
            <a:off x="931327" y="4194684"/>
            <a:ext cx="4101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P15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5FEDDA-CA6D-47BE-8182-36A8C9081DBA}"/>
              </a:ext>
            </a:extLst>
          </p:cNvPr>
          <p:cNvSpPr txBox="1"/>
          <p:nvPr/>
        </p:nvSpPr>
        <p:spPr>
          <a:xfrm>
            <a:off x="909342" y="2039980"/>
            <a:ext cx="5640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F3BA94-6C5B-4FAB-B291-3BD8058FA4FC}"/>
              </a:ext>
            </a:extLst>
          </p:cNvPr>
          <p:cNvSpPr txBox="1"/>
          <p:nvPr/>
        </p:nvSpPr>
        <p:spPr>
          <a:xfrm>
            <a:off x="5407216" y="4183839"/>
            <a:ext cx="8326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-15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66DAB8-93C5-4DED-9BAF-75A39F78458A}"/>
              </a:ext>
            </a:extLst>
          </p:cNvPr>
          <p:cNvSpPr txBox="1"/>
          <p:nvPr/>
        </p:nvSpPr>
        <p:spPr>
          <a:xfrm>
            <a:off x="5379736" y="2117100"/>
            <a:ext cx="6555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-44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B59674-81B8-4711-8BB0-05EF364A05C7}"/>
              </a:ext>
            </a:extLst>
          </p:cNvPr>
          <p:cNvSpPr txBox="1"/>
          <p:nvPr/>
        </p:nvSpPr>
        <p:spPr>
          <a:xfrm>
            <a:off x="5383393" y="1680575"/>
            <a:ext cx="8326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-87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38D439-BA77-4EDB-82DB-C7BF8CF31006}"/>
              </a:ext>
            </a:extLst>
          </p:cNvPr>
          <p:cNvSpPr txBox="1"/>
          <p:nvPr/>
        </p:nvSpPr>
        <p:spPr>
          <a:xfrm>
            <a:off x="5395451" y="4691762"/>
            <a:ext cx="6307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-15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F2DD3C-EBEA-4516-9C91-0F4ABEB63616}"/>
              </a:ext>
            </a:extLst>
          </p:cNvPr>
          <p:cNvSpPr txBox="1"/>
          <p:nvPr/>
        </p:nvSpPr>
        <p:spPr>
          <a:xfrm>
            <a:off x="929802" y="2506960"/>
            <a:ext cx="5279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P53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85A15A3-7DC7-4006-B8AC-1021F81760B2}"/>
              </a:ext>
            </a:extLst>
          </p:cNvPr>
          <p:cNvSpPr txBox="1"/>
          <p:nvPr/>
        </p:nvSpPr>
        <p:spPr>
          <a:xfrm rot="17955012">
            <a:off x="1428606" y="924647"/>
            <a:ext cx="6404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mouse 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2DF83C-FF43-47AA-9B8C-3705FB876A61}"/>
              </a:ext>
            </a:extLst>
          </p:cNvPr>
          <p:cNvSpPr txBox="1"/>
          <p:nvPr/>
        </p:nvSpPr>
        <p:spPr>
          <a:xfrm rot="17955012">
            <a:off x="1914907" y="924648"/>
            <a:ext cx="6404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mouse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0B12C0-B276-4C7C-93C8-AEAC2850950D}"/>
              </a:ext>
            </a:extLst>
          </p:cNvPr>
          <p:cNvSpPr txBox="1"/>
          <p:nvPr/>
        </p:nvSpPr>
        <p:spPr>
          <a:xfrm rot="17955012">
            <a:off x="2332232" y="917885"/>
            <a:ext cx="6404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mouse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C131D4-A1EA-48C8-AE42-1C58EEF8BEC9}"/>
              </a:ext>
            </a:extLst>
          </p:cNvPr>
          <p:cNvSpPr txBox="1"/>
          <p:nvPr/>
        </p:nvSpPr>
        <p:spPr>
          <a:xfrm rot="17955012">
            <a:off x="2789666" y="917939"/>
            <a:ext cx="6404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mouse 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675996-01BE-4F59-9067-586468665204}"/>
              </a:ext>
            </a:extLst>
          </p:cNvPr>
          <p:cNvSpPr txBox="1"/>
          <p:nvPr/>
        </p:nvSpPr>
        <p:spPr>
          <a:xfrm rot="17955012">
            <a:off x="3651838" y="931356"/>
            <a:ext cx="6404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mouse 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04F2ECA-D049-4862-A78F-953FD939BBC7}"/>
              </a:ext>
            </a:extLst>
          </p:cNvPr>
          <p:cNvSpPr txBox="1"/>
          <p:nvPr/>
        </p:nvSpPr>
        <p:spPr>
          <a:xfrm rot="17955012">
            <a:off x="4138139" y="931357"/>
            <a:ext cx="6404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mouse 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5C2A75E-98F8-498D-BE2E-FD1552045492}"/>
              </a:ext>
            </a:extLst>
          </p:cNvPr>
          <p:cNvSpPr txBox="1"/>
          <p:nvPr/>
        </p:nvSpPr>
        <p:spPr>
          <a:xfrm rot="17955012">
            <a:off x="4555464" y="924594"/>
            <a:ext cx="6404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mouse 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0768AE1-EC92-4B4A-9DB5-700C697D3811}"/>
              </a:ext>
            </a:extLst>
          </p:cNvPr>
          <p:cNvSpPr txBox="1"/>
          <p:nvPr/>
        </p:nvSpPr>
        <p:spPr>
          <a:xfrm rot="17955012">
            <a:off x="5012898" y="924648"/>
            <a:ext cx="6404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mouse 4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0C1D20C-C817-4CC0-A911-7B1EC5951F81}"/>
              </a:ext>
            </a:extLst>
          </p:cNvPr>
          <p:cNvCxnSpPr/>
          <p:nvPr/>
        </p:nvCxnSpPr>
        <p:spPr>
          <a:xfrm flipH="1">
            <a:off x="1483090" y="805544"/>
            <a:ext cx="179462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A401BFF-3A63-44EF-8419-074681E6CA76}"/>
              </a:ext>
            </a:extLst>
          </p:cNvPr>
          <p:cNvCxnSpPr/>
          <p:nvPr/>
        </p:nvCxnSpPr>
        <p:spPr>
          <a:xfrm flipH="1">
            <a:off x="3721600" y="805544"/>
            <a:ext cx="179462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49A6DC1B-6B86-4F2C-899D-D8C9449B65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6913" y="3732087"/>
            <a:ext cx="3964991" cy="35742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B883FC7-6801-42F3-BE9F-406818C70B64}"/>
              </a:ext>
            </a:extLst>
          </p:cNvPr>
          <p:cNvSpPr txBox="1"/>
          <p:nvPr/>
        </p:nvSpPr>
        <p:spPr>
          <a:xfrm>
            <a:off x="916050" y="3803077"/>
            <a:ext cx="4101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P16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41740C3-AF61-44B1-ADE6-543457E6F48F}"/>
              </a:ext>
            </a:extLst>
          </p:cNvPr>
          <p:cNvSpPr txBox="1"/>
          <p:nvPr/>
        </p:nvSpPr>
        <p:spPr>
          <a:xfrm>
            <a:off x="5386444" y="3874068"/>
            <a:ext cx="8326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-15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12D8CA39-49EE-44B2-8114-7E4A6553BA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204" y="2004293"/>
            <a:ext cx="3964991" cy="32686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3B5DE08-93CC-4289-96C5-E2B19A7CAF6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6913" y="3079274"/>
            <a:ext cx="3956445" cy="319691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91466C4A-5059-4708-A872-90F6D8945276}"/>
              </a:ext>
            </a:extLst>
          </p:cNvPr>
          <p:cNvSpPr txBox="1"/>
          <p:nvPr/>
        </p:nvSpPr>
        <p:spPr>
          <a:xfrm>
            <a:off x="923801" y="3131397"/>
            <a:ext cx="4101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P21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33F20B8-03DD-4046-A12C-BA03F1857BF4}"/>
              </a:ext>
            </a:extLst>
          </p:cNvPr>
          <p:cNvSpPr txBox="1"/>
          <p:nvPr/>
        </p:nvSpPr>
        <p:spPr>
          <a:xfrm>
            <a:off x="5383757" y="3063364"/>
            <a:ext cx="8326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-20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271A836-E1B7-44A4-85CA-361A5F400BEB}"/>
              </a:ext>
            </a:extLst>
          </p:cNvPr>
          <p:cNvSpPr txBox="1"/>
          <p:nvPr/>
        </p:nvSpPr>
        <p:spPr>
          <a:xfrm>
            <a:off x="1343442" y="3151299"/>
            <a:ext cx="309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2C2E6B0B-5E0F-44C0-91CA-B15D2487F6D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3644" y="3430042"/>
            <a:ext cx="3964991" cy="282126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D289EB29-D057-4487-8176-EF29D3923841}"/>
              </a:ext>
            </a:extLst>
          </p:cNvPr>
          <p:cNvSpPr txBox="1"/>
          <p:nvPr/>
        </p:nvSpPr>
        <p:spPr>
          <a:xfrm>
            <a:off x="911070" y="3444794"/>
            <a:ext cx="4101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P19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1489FBE-FE1F-4D8C-8C85-04981A71B644}"/>
              </a:ext>
            </a:extLst>
          </p:cNvPr>
          <p:cNvSpPr txBox="1"/>
          <p:nvPr/>
        </p:nvSpPr>
        <p:spPr>
          <a:xfrm>
            <a:off x="5393176" y="3346854"/>
            <a:ext cx="8326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-20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2FBC9900-5334-4CA0-AFC7-005178EDE39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9350" y="2771830"/>
            <a:ext cx="3964008" cy="278980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9E5B3C93-8757-4053-80E0-4DFA37FCD2AA}"/>
              </a:ext>
            </a:extLst>
          </p:cNvPr>
          <p:cNvSpPr txBox="1"/>
          <p:nvPr/>
        </p:nvSpPr>
        <p:spPr>
          <a:xfrm>
            <a:off x="922781" y="2805803"/>
            <a:ext cx="4101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P27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B04EFC7-C55A-4609-A5CF-1AB0BA49FBF1}"/>
              </a:ext>
            </a:extLst>
          </p:cNvPr>
          <p:cNvSpPr txBox="1"/>
          <p:nvPr/>
        </p:nvSpPr>
        <p:spPr>
          <a:xfrm>
            <a:off x="5374529" y="2828486"/>
            <a:ext cx="6555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-27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067DEF50-891E-4CA7-8A63-27BB26FFE45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0029" y="1266485"/>
            <a:ext cx="3953329" cy="330725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7CEF3989-7799-47B0-A646-85B0F34500F9}"/>
              </a:ext>
            </a:extLst>
          </p:cNvPr>
          <p:cNvSpPr txBox="1"/>
          <p:nvPr/>
        </p:nvSpPr>
        <p:spPr>
          <a:xfrm>
            <a:off x="5364059" y="1362901"/>
            <a:ext cx="8326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-87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F530154-27A7-4084-83DF-D5B7FE360171}"/>
              </a:ext>
            </a:extLst>
          </p:cNvPr>
          <p:cNvSpPr txBox="1"/>
          <p:nvPr/>
        </p:nvSpPr>
        <p:spPr>
          <a:xfrm>
            <a:off x="1348897" y="1215287"/>
            <a:ext cx="309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B4FC975-B74A-43ED-8935-2CEE9F061479}"/>
              </a:ext>
            </a:extLst>
          </p:cNvPr>
          <p:cNvSpPr txBox="1"/>
          <p:nvPr/>
        </p:nvSpPr>
        <p:spPr>
          <a:xfrm>
            <a:off x="4049428" y="605249"/>
            <a:ext cx="146679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  <a:r>
              <a:rPr lang="en-US" sz="800" baseline="30000" dirty="0">
                <a:latin typeface="Arial" panose="020B0604020202020204" pitchFamily="34" charset="0"/>
                <a:ea typeface="Calibri" panose="020F0502020204030204" pitchFamily="34" charset="0"/>
              </a:rPr>
              <a:t>;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C6CF1E0-015B-4668-8174-02F5146FA778}"/>
              </a:ext>
            </a:extLst>
          </p:cNvPr>
          <p:cNvSpPr txBox="1"/>
          <p:nvPr/>
        </p:nvSpPr>
        <p:spPr>
          <a:xfrm>
            <a:off x="2083721" y="597741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CC18EB6-1B42-4AAF-84A8-04703E1F40E9}"/>
              </a:ext>
            </a:extLst>
          </p:cNvPr>
          <p:cNvSpPr txBox="1"/>
          <p:nvPr/>
        </p:nvSpPr>
        <p:spPr>
          <a:xfrm>
            <a:off x="932035" y="1327334"/>
            <a:ext cx="8633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725987A2-480E-46CD-88F5-CB2BAE0C2E4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0528" y="4587330"/>
            <a:ext cx="3972411" cy="394167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8B2115BF-9861-4853-B96F-537683942198}"/>
              </a:ext>
            </a:extLst>
          </p:cNvPr>
          <p:cNvSpPr txBox="1"/>
          <p:nvPr/>
        </p:nvSpPr>
        <p:spPr>
          <a:xfrm>
            <a:off x="825473" y="4676691"/>
            <a:ext cx="6219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γ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H2AX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0099E775-FB44-4721-9FB8-D5D4B5D0AC2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9966" y="2379268"/>
            <a:ext cx="3961714" cy="368184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87AE244A-3418-42F1-BEFE-91319CB788BA}"/>
              </a:ext>
            </a:extLst>
          </p:cNvPr>
          <p:cNvSpPr txBox="1"/>
          <p:nvPr/>
        </p:nvSpPr>
        <p:spPr>
          <a:xfrm>
            <a:off x="1316488" y="2328693"/>
            <a:ext cx="309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D9D114C-D0A1-4432-9E0A-6B7E5EE560A6}"/>
              </a:ext>
            </a:extLst>
          </p:cNvPr>
          <p:cNvSpPr txBox="1"/>
          <p:nvPr/>
        </p:nvSpPr>
        <p:spPr>
          <a:xfrm>
            <a:off x="5379428" y="2438806"/>
            <a:ext cx="6555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-50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s-E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Rectangle 731">
            <a:extLst>
              <a:ext uri="{FF2B5EF4-FFF2-40B4-BE49-F238E27FC236}">
                <a16:creationId xmlns:a16="http://schemas.microsoft.com/office/drawing/2014/main" id="{1B53C894-5DF9-4B03-AAD0-5A340ABB47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050" y="-16559"/>
            <a:ext cx="227889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SUPPLEMENTARY FIGURE 4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48B28AA-107B-49D3-9815-7B339FCF1B66}"/>
              </a:ext>
            </a:extLst>
          </p:cNvPr>
          <p:cNvCxnSpPr>
            <a:cxnSpLocks/>
          </p:cNvCxnSpPr>
          <p:nvPr/>
        </p:nvCxnSpPr>
        <p:spPr>
          <a:xfrm flipH="1">
            <a:off x="1465474" y="600759"/>
            <a:ext cx="40333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01E9A70C-71A1-4EFA-BB15-89108C65EC3D}"/>
              </a:ext>
            </a:extLst>
          </p:cNvPr>
          <p:cNvSpPr txBox="1"/>
          <p:nvPr/>
        </p:nvSpPr>
        <p:spPr>
          <a:xfrm>
            <a:off x="3163637" y="385315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Lungs</a:t>
            </a:r>
            <a:endParaRPr lang="en-US" sz="800" baseline="300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graphicFrame>
        <p:nvGraphicFramePr>
          <p:cNvPr id="58" name="Chart 57">
            <a:extLst>
              <a:ext uri="{FF2B5EF4-FFF2-40B4-BE49-F238E27FC236}">
                <a16:creationId xmlns:a16="http://schemas.microsoft.com/office/drawing/2014/main" id="{6B1FA141-25FD-44C9-99DB-C920479CA71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0021790"/>
              </p:ext>
            </p:extLst>
          </p:nvPr>
        </p:nvGraphicFramePr>
        <p:xfrm>
          <a:off x="2425706" y="5299270"/>
          <a:ext cx="1889482" cy="1537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59" name="TextBox 58">
            <a:extLst>
              <a:ext uri="{FF2B5EF4-FFF2-40B4-BE49-F238E27FC236}">
                <a16:creationId xmlns:a16="http://schemas.microsoft.com/office/drawing/2014/main" id="{2AA67909-DD80-4A69-A27E-3B28E75F3371}"/>
              </a:ext>
            </a:extLst>
          </p:cNvPr>
          <p:cNvSpPr txBox="1"/>
          <p:nvPr/>
        </p:nvSpPr>
        <p:spPr>
          <a:xfrm>
            <a:off x="3128116" y="6667958"/>
            <a:ext cx="107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V600E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F83A906-E02B-4019-8E0F-F323B3DF7C4E}"/>
              </a:ext>
            </a:extLst>
          </p:cNvPr>
          <p:cNvCxnSpPr>
            <a:cxnSpLocks/>
          </p:cNvCxnSpPr>
          <p:nvPr/>
        </p:nvCxnSpPr>
        <p:spPr>
          <a:xfrm flipH="1">
            <a:off x="4206682" y="5055349"/>
            <a:ext cx="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4CEDD672-FC03-445A-A627-F2DD88962E00}"/>
              </a:ext>
            </a:extLst>
          </p:cNvPr>
          <p:cNvSpPr txBox="1"/>
          <p:nvPr/>
        </p:nvSpPr>
        <p:spPr>
          <a:xfrm>
            <a:off x="3151262" y="5799745"/>
            <a:ext cx="4437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5C5E1B0-E11C-4612-B589-21C7C089C711}"/>
              </a:ext>
            </a:extLst>
          </p:cNvPr>
          <p:cNvSpPr txBox="1"/>
          <p:nvPr/>
        </p:nvSpPr>
        <p:spPr>
          <a:xfrm>
            <a:off x="3695707" y="5405541"/>
            <a:ext cx="42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64E2CAAE-53E0-463F-AF60-1FA15E708DAD}"/>
              </a:ext>
            </a:extLst>
          </p:cNvPr>
          <p:cNvCxnSpPr>
            <a:cxnSpLocks/>
          </p:cNvCxnSpPr>
          <p:nvPr/>
        </p:nvCxnSpPr>
        <p:spPr>
          <a:xfrm flipH="1">
            <a:off x="3264789" y="5441919"/>
            <a:ext cx="6705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1A6550A7-9208-4F7A-816C-C18A9335AFD3}"/>
              </a:ext>
            </a:extLst>
          </p:cNvPr>
          <p:cNvSpPr txBox="1"/>
          <p:nvPr/>
        </p:nvSpPr>
        <p:spPr>
          <a:xfrm>
            <a:off x="3241230" y="5278859"/>
            <a:ext cx="7814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P=0.0016 **</a:t>
            </a:r>
          </a:p>
        </p:txBody>
      </p:sp>
      <p:graphicFrame>
        <p:nvGraphicFramePr>
          <p:cNvPr id="65" name="Chart 64">
            <a:extLst>
              <a:ext uri="{FF2B5EF4-FFF2-40B4-BE49-F238E27FC236}">
                <a16:creationId xmlns:a16="http://schemas.microsoft.com/office/drawing/2014/main" id="{E1E2FA00-400F-4E95-871D-7BEE1919B2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3082386"/>
              </p:ext>
            </p:extLst>
          </p:nvPr>
        </p:nvGraphicFramePr>
        <p:xfrm>
          <a:off x="595665" y="5291316"/>
          <a:ext cx="1984492" cy="2122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66" name="TextBox 65">
            <a:extLst>
              <a:ext uri="{FF2B5EF4-FFF2-40B4-BE49-F238E27FC236}">
                <a16:creationId xmlns:a16="http://schemas.microsoft.com/office/drawing/2014/main" id="{A140A926-33F2-4DC1-9644-BA6BA9EF3C68}"/>
              </a:ext>
            </a:extLst>
          </p:cNvPr>
          <p:cNvSpPr txBox="1"/>
          <p:nvPr/>
        </p:nvSpPr>
        <p:spPr>
          <a:xfrm>
            <a:off x="1341308" y="6666333"/>
            <a:ext cx="107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V600E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AB2AE76C-8CD9-49DC-9EDE-E1BCA2125CD5}"/>
              </a:ext>
            </a:extLst>
          </p:cNvPr>
          <p:cNvCxnSpPr>
            <a:cxnSpLocks/>
          </p:cNvCxnSpPr>
          <p:nvPr/>
        </p:nvCxnSpPr>
        <p:spPr>
          <a:xfrm flipH="1">
            <a:off x="2468492" y="5033950"/>
            <a:ext cx="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8FB40FE4-C9B6-493D-B943-23D480893EFF}"/>
              </a:ext>
            </a:extLst>
          </p:cNvPr>
          <p:cNvSpPr txBox="1"/>
          <p:nvPr/>
        </p:nvSpPr>
        <p:spPr>
          <a:xfrm>
            <a:off x="1403084" y="6386993"/>
            <a:ext cx="4437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B3C64EB-8624-4AB1-B68A-057981D65AC9}"/>
              </a:ext>
            </a:extLst>
          </p:cNvPr>
          <p:cNvSpPr txBox="1"/>
          <p:nvPr/>
        </p:nvSpPr>
        <p:spPr>
          <a:xfrm>
            <a:off x="1957517" y="5384142"/>
            <a:ext cx="42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84E5AC4C-D3AA-4B19-8917-32D821806EC0}"/>
              </a:ext>
            </a:extLst>
          </p:cNvPr>
          <p:cNvCxnSpPr>
            <a:cxnSpLocks/>
          </p:cNvCxnSpPr>
          <p:nvPr/>
        </p:nvCxnSpPr>
        <p:spPr>
          <a:xfrm flipH="1">
            <a:off x="1526599" y="5420520"/>
            <a:ext cx="6705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7F19DD2E-D0F3-4E2B-BE40-D1A4575E314C}"/>
              </a:ext>
            </a:extLst>
          </p:cNvPr>
          <p:cNvSpPr txBox="1"/>
          <p:nvPr/>
        </p:nvSpPr>
        <p:spPr>
          <a:xfrm>
            <a:off x="1457343" y="5245841"/>
            <a:ext cx="11006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P=0.00001 ****</a:t>
            </a:r>
          </a:p>
        </p:txBody>
      </p:sp>
      <p:graphicFrame>
        <p:nvGraphicFramePr>
          <p:cNvPr id="72" name="Chart 71">
            <a:extLst>
              <a:ext uri="{FF2B5EF4-FFF2-40B4-BE49-F238E27FC236}">
                <a16:creationId xmlns:a16="http://schemas.microsoft.com/office/drawing/2014/main" id="{F7A85DEC-094A-4CB7-8479-91A2102C334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5021373"/>
              </p:ext>
            </p:extLst>
          </p:nvPr>
        </p:nvGraphicFramePr>
        <p:xfrm>
          <a:off x="713843" y="7117933"/>
          <a:ext cx="1943858" cy="15278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73" name="TextBox 72">
            <a:extLst>
              <a:ext uri="{FF2B5EF4-FFF2-40B4-BE49-F238E27FC236}">
                <a16:creationId xmlns:a16="http://schemas.microsoft.com/office/drawing/2014/main" id="{74820C16-1064-4A46-BDD9-B90AD34A515D}"/>
              </a:ext>
            </a:extLst>
          </p:cNvPr>
          <p:cNvSpPr txBox="1"/>
          <p:nvPr/>
        </p:nvSpPr>
        <p:spPr>
          <a:xfrm>
            <a:off x="1417666" y="8481044"/>
            <a:ext cx="107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V600E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3902DD6B-D909-4608-AA1A-7A8779824578}"/>
              </a:ext>
            </a:extLst>
          </p:cNvPr>
          <p:cNvCxnSpPr>
            <a:cxnSpLocks/>
          </p:cNvCxnSpPr>
          <p:nvPr/>
        </p:nvCxnSpPr>
        <p:spPr>
          <a:xfrm flipH="1">
            <a:off x="2464502" y="7031766"/>
            <a:ext cx="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DB31008F-E064-4056-BDB2-5A04B5F6262C}"/>
              </a:ext>
            </a:extLst>
          </p:cNvPr>
          <p:cNvSpPr txBox="1"/>
          <p:nvPr/>
        </p:nvSpPr>
        <p:spPr>
          <a:xfrm>
            <a:off x="1476816" y="7561676"/>
            <a:ext cx="4437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62E31A4-E1A1-412E-8C72-22FBA45B66C2}"/>
              </a:ext>
            </a:extLst>
          </p:cNvPr>
          <p:cNvSpPr txBox="1"/>
          <p:nvPr/>
        </p:nvSpPr>
        <p:spPr>
          <a:xfrm>
            <a:off x="2021261" y="7167472"/>
            <a:ext cx="42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A3B1E4E9-7F28-4667-B878-42E31409CB25}"/>
              </a:ext>
            </a:extLst>
          </p:cNvPr>
          <p:cNvCxnSpPr>
            <a:cxnSpLocks/>
          </p:cNvCxnSpPr>
          <p:nvPr/>
        </p:nvCxnSpPr>
        <p:spPr>
          <a:xfrm flipH="1">
            <a:off x="1590343" y="7203850"/>
            <a:ext cx="6705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8E857720-2BD9-4AA2-8F00-A781AA2F338A}"/>
              </a:ext>
            </a:extLst>
          </p:cNvPr>
          <p:cNvSpPr txBox="1"/>
          <p:nvPr/>
        </p:nvSpPr>
        <p:spPr>
          <a:xfrm>
            <a:off x="1566784" y="7040790"/>
            <a:ext cx="7814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P=0.0012 **</a:t>
            </a:r>
          </a:p>
        </p:txBody>
      </p:sp>
      <p:graphicFrame>
        <p:nvGraphicFramePr>
          <p:cNvPr id="79" name="Chart 78">
            <a:extLst>
              <a:ext uri="{FF2B5EF4-FFF2-40B4-BE49-F238E27FC236}">
                <a16:creationId xmlns:a16="http://schemas.microsoft.com/office/drawing/2014/main" id="{75B63F4B-841A-41CF-9740-2B827B254D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8039515"/>
              </p:ext>
            </p:extLst>
          </p:nvPr>
        </p:nvGraphicFramePr>
        <p:xfrm>
          <a:off x="2381738" y="7119558"/>
          <a:ext cx="2020780" cy="15278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80" name="TextBox 79">
            <a:extLst>
              <a:ext uri="{FF2B5EF4-FFF2-40B4-BE49-F238E27FC236}">
                <a16:creationId xmlns:a16="http://schemas.microsoft.com/office/drawing/2014/main" id="{31E98FD3-222F-4AA8-AF78-0F48A554EEB1}"/>
              </a:ext>
            </a:extLst>
          </p:cNvPr>
          <p:cNvSpPr txBox="1"/>
          <p:nvPr/>
        </p:nvSpPr>
        <p:spPr>
          <a:xfrm>
            <a:off x="3129001" y="8478084"/>
            <a:ext cx="107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V600E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AAC6C61-F889-462A-B955-AF6F3946C60C}"/>
              </a:ext>
            </a:extLst>
          </p:cNvPr>
          <p:cNvSpPr txBox="1"/>
          <p:nvPr/>
        </p:nvSpPr>
        <p:spPr>
          <a:xfrm>
            <a:off x="3171503" y="7544341"/>
            <a:ext cx="4437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C21F581-8EAC-4ACB-93C0-4E0F8B3498AD}"/>
              </a:ext>
            </a:extLst>
          </p:cNvPr>
          <p:cNvSpPr txBox="1"/>
          <p:nvPr/>
        </p:nvSpPr>
        <p:spPr>
          <a:xfrm>
            <a:off x="3715948" y="7150137"/>
            <a:ext cx="42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B262D092-F72F-4B21-89E4-FDF6183E9E83}"/>
              </a:ext>
            </a:extLst>
          </p:cNvPr>
          <p:cNvCxnSpPr>
            <a:cxnSpLocks/>
          </p:cNvCxnSpPr>
          <p:nvPr/>
        </p:nvCxnSpPr>
        <p:spPr>
          <a:xfrm flipH="1">
            <a:off x="3285030" y="7186515"/>
            <a:ext cx="6705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808473AC-EA9D-4668-9127-5A599CD5AA5A}"/>
              </a:ext>
            </a:extLst>
          </p:cNvPr>
          <p:cNvSpPr txBox="1"/>
          <p:nvPr/>
        </p:nvSpPr>
        <p:spPr>
          <a:xfrm>
            <a:off x="3261471" y="7023455"/>
            <a:ext cx="7814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P=0.0012 **</a:t>
            </a:r>
          </a:p>
        </p:txBody>
      </p:sp>
      <p:graphicFrame>
        <p:nvGraphicFramePr>
          <p:cNvPr id="85" name="Chart 84">
            <a:extLst>
              <a:ext uri="{FF2B5EF4-FFF2-40B4-BE49-F238E27FC236}">
                <a16:creationId xmlns:a16="http://schemas.microsoft.com/office/drawing/2014/main" id="{8D775070-4879-4BFC-8784-3ED71B5415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8476810"/>
              </p:ext>
            </p:extLst>
          </p:nvPr>
        </p:nvGraphicFramePr>
        <p:xfrm>
          <a:off x="4128489" y="5300415"/>
          <a:ext cx="1948330" cy="1505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sp>
        <p:nvSpPr>
          <p:cNvPr id="86" name="TextBox 85">
            <a:extLst>
              <a:ext uri="{FF2B5EF4-FFF2-40B4-BE49-F238E27FC236}">
                <a16:creationId xmlns:a16="http://schemas.microsoft.com/office/drawing/2014/main" id="{7D547FF0-828E-44D2-9F3E-7152F468D138}"/>
              </a:ext>
            </a:extLst>
          </p:cNvPr>
          <p:cNvSpPr txBox="1"/>
          <p:nvPr/>
        </p:nvSpPr>
        <p:spPr>
          <a:xfrm>
            <a:off x="4830899" y="6624405"/>
            <a:ext cx="107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V600E</a:t>
            </a:r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46816E65-BE67-4604-B492-1C047A0C8816}"/>
              </a:ext>
            </a:extLst>
          </p:cNvPr>
          <p:cNvCxnSpPr>
            <a:cxnSpLocks/>
          </p:cNvCxnSpPr>
          <p:nvPr/>
        </p:nvCxnSpPr>
        <p:spPr>
          <a:xfrm flipH="1">
            <a:off x="5983402" y="5023956"/>
            <a:ext cx="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F21D4A8E-D563-4876-A4FC-087751A6BE21}"/>
              </a:ext>
            </a:extLst>
          </p:cNvPr>
          <p:cNvSpPr txBox="1"/>
          <p:nvPr/>
        </p:nvSpPr>
        <p:spPr>
          <a:xfrm>
            <a:off x="4926959" y="6053387"/>
            <a:ext cx="4437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87DCE1C-BC4B-4AED-A62F-3FF6E283B0A3}"/>
              </a:ext>
            </a:extLst>
          </p:cNvPr>
          <p:cNvSpPr txBox="1"/>
          <p:nvPr/>
        </p:nvSpPr>
        <p:spPr>
          <a:xfrm>
            <a:off x="5472427" y="5374148"/>
            <a:ext cx="42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AF532FD5-0382-4821-ACD0-A88624A19A8A}"/>
              </a:ext>
            </a:extLst>
          </p:cNvPr>
          <p:cNvCxnSpPr>
            <a:cxnSpLocks/>
          </p:cNvCxnSpPr>
          <p:nvPr/>
        </p:nvCxnSpPr>
        <p:spPr>
          <a:xfrm flipH="1">
            <a:off x="5041509" y="5410526"/>
            <a:ext cx="6705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DAEE365F-E8B2-4671-AEAE-D3DEA49C250F}"/>
              </a:ext>
            </a:extLst>
          </p:cNvPr>
          <p:cNvSpPr txBox="1"/>
          <p:nvPr/>
        </p:nvSpPr>
        <p:spPr>
          <a:xfrm>
            <a:off x="5116625" y="5247466"/>
            <a:ext cx="7814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P=0.01 *</a:t>
            </a:r>
          </a:p>
        </p:txBody>
      </p:sp>
      <p:graphicFrame>
        <p:nvGraphicFramePr>
          <p:cNvPr id="92" name="Chart 91">
            <a:extLst>
              <a:ext uri="{FF2B5EF4-FFF2-40B4-BE49-F238E27FC236}">
                <a16:creationId xmlns:a16="http://schemas.microsoft.com/office/drawing/2014/main" id="{FA78C344-18EB-44B2-B496-84E89823010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8665464"/>
              </p:ext>
            </p:extLst>
          </p:nvPr>
        </p:nvGraphicFramePr>
        <p:xfrm>
          <a:off x="4188921" y="7071898"/>
          <a:ext cx="2010855" cy="1548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93" name="TextBox 92">
            <a:extLst>
              <a:ext uri="{FF2B5EF4-FFF2-40B4-BE49-F238E27FC236}">
                <a16:creationId xmlns:a16="http://schemas.microsoft.com/office/drawing/2014/main" id="{18AFDDEB-E3DE-4C7E-83B8-7BCAC185E92E}"/>
              </a:ext>
            </a:extLst>
          </p:cNvPr>
          <p:cNvSpPr txBox="1"/>
          <p:nvPr/>
        </p:nvSpPr>
        <p:spPr>
          <a:xfrm>
            <a:off x="4922587" y="8439337"/>
            <a:ext cx="107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V600E</a:t>
            </a: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F9EE4C03-1529-4874-952D-FE514FDDCFB3}"/>
              </a:ext>
            </a:extLst>
          </p:cNvPr>
          <p:cNvCxnSpPr>
            <a:cxnSpLocks/>
          </p:cNvCxnSpPr>
          <p:nvPr/>
        </p:nvCxnSpPr>
        <p:spPr>
          <a:xfrm flipH="1">
            <a:off x="5950368" y="6973154"/>
            <a:ext cx="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1FD410A6-6743-4BA4-85DE-E3B8E9A99A82}"/>
              </a:ext>
            </a:extLst>
          </p:cNvPr>
          <p:cNvSpPr txBox="1"/>
          <p:nvPr/>
        </p:nvSpPr>
        <p:spPr>
          <a:xfrm>
            <a:off x="4962682" y="7503064"/>
            <a:ext cx="4437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805C9D95-8EBF-47EE-82BA-F2F546BFC817}"/>
              </a:ext>
            </a:extLst>
          </p:cNvPr>
          <p:cNvSpPr txBox="1"/>
          <p:nvPr/>
        </p:nvSpPr>
        <p:spPr>
          <a:xfrm>
            <a:off x="5539539" y="7151842"/>
            <a:ext cx="42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4415C96A-42A3-4C79-B3CE-AA63DEE93ACB}"/>
              </a:ext>
            </a:extLst>
          </p:cNvPr>
          <p:cNvCxnSpPr>
            <a:cxnSpLocks/>
          </p:cNvCxnSpPr>
          <p:nvPr/>
        </p:nvCxnSpPr>
        <p:spPr>
          <a:xfrm flipH="1">
            <a:off x="5076209" y="7145238"/>
            <a:ext cx="6705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3F3AAA46-6079-4771-8301-94833CAF5AB7}"/>
              </a:ext>
            </a:extLst>
          </p:cNvPr>
          <p:cNvSpPr txBox="1"/>
          <p:nvPr/>
        </p:nvSpPr>
        <p:spPr>
          <a:xfrm>
            <a:off x="5129134" y="6982178"/>
            <a:ext cx="7814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P=0.038 *</a:t>
            </a:r>
          </a:p>
        </p:txBody>
      </p:sp>
    </p:spTree>
    <p:extLst>
      <p:ext uri="{BB962C8B-B14F-4D97-AF65-F5344CB8AC3E}">
        <p14:creationId xmlns:p14="http://schemas.microsoft.com/office/powerpoint/2010/main" val="2464020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24733</TotalTime>
  <Words>203</Words>
  <Application>Microsoft Office PowerPoint</Application>
  <PresentationFormat>On-screen Show (4:3)</PresentationFormat>
  <Paragraphs>75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non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non non</dc:creator>
  <cp:lastModifiedBy>Chromosome Walker</cp:lastModifiedBy>
  <cp:revision>1224</cp:revision>
  <cp:lastPrinted>2019-05-07T09:00:55Z</cp:lastPrinted>
  <dcterms:created xsi:type="dcterms:W3CDTF">2015-10-02T08:08:01Z</dcterms:created>
  <dcterms:modified xsi:type="dcterms:W3CDTF">2021-11-20T12:02:11Z</dcterms:modified>
</cp:coreProperties>
</file>