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70" r:id="rId2"/>
  </p:sldIdLst>
  <p:sldSz cx="6858000" cy="9144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89" userDrawn="1">
          <p15:clr>
            <a:srgbClr val="A4A3A4"/>
          </p15:clr>
        </p15:guide>
        <p15:guide id="2" pos="24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C2C6"/>
    <a:srgbClr val="58CAE8"/>
    <a:srgbClr val="00F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7" autoAdjust="0"/>
    <p:restoredTop sz="93842" autoAdjust="0"/>
  </p:normalViewPr>
  <p:slideViewPr>
    <p:cSldViewPr snapToGrid="0" snapToObjects="1">
      <p:cViewPr varScale="1">
        <p:scale>
          <a:sx n="48" d="100"/>
          <a:sy n="48" d="100"/>
        </p:scale>
        <p:origin x="2048" y="28"/>
      </p:cViewPr>
      <p:guideLst>
        <p:guide orient="horz" pos="4989"/>
        <p:guide pos="24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946-4F0B-ADA6-899AFAA79990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Sheet1!$N$257:$N$258</c:f>
                <c:numCache>
                  <c:formatCode>General</c:formatCode>
                  <c:ptCount val="2"/>
                  <c:pt idx="0">
                    <c:v>0.5</c:v>
                  </c:pt>
                  <c:pt idx="1">
                    <c:v>1.6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Sheet1!$L$257:$L$258</c:f>
              <c:strCache>
                <c:ptCount val="2"/>
                <c:pt idx="0">
                  <c:v>SPC+</c:v>
                </c:pt>
                <c:pt idx="1">
                  <c:v>SPC-</c:v>
                </c:pt>
              </c:strCache>
            </c:strRef>
          </c:cat>
          <c:val>
            <c:numRef>
              <c:f>Sheet1!$M$257:$M$258</c:f>
              <c:numCache>
                <c:formatCode>General</c:formatCode>
                <c:ptCount val="2"/>
                <c:pt idx="0">
                  <c:v>3.8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946-4F0B-ADA6-899AFAA799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6459472"/>
        <c:axId val="2112366496"/>
      </c:barChart>
      <c:catAx>
        <c:axId val="2116459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112366496"/>
        <c:crosses val="autoZero"/>
        <c:auto val="1"/>
        <c:lblAlgn val="ctr"/>
        <c:lblOffset val="100"/>
        <c:noMultiLvlLbl val="0"/>
      </c:catAx>
      <c:valAx>
        <c:axId val="211236649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bronchial gH2AX positive</a:t>
                </a:r>
                <a:r>
                  <a:rPr lang="es-ES" sz="800" baseline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cells (%)</a:t>
                </a:r>
                <a:endParaRPr lang="es-ES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116459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D81-45D6-80EA-70ADCE6707F6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Sheet1!$AE$30:$AE$31</c:f>
                <c:numCache>
                  <c:formatCode>General</c:formatCode>
                  <c:ptCount val="2"/>
                  <c:pt idx="0">
                    <c:v>23</c:v>
                  </c:pt>
                  <c:pt idx="1">
                    <c:v>47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Sheet1!$AC$30:$AC$31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Sheet1!$AD$30:$AD$31</c:f>
              <c:numCache>
                <c:formatCode>General</c:formatCode>
                <c:ptCount val="2"/>
                <c:pt idx="0">
                  <c:v>646</c:v>
                </c:pt>
                <c:pt idx="1">
                  <c:v>493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D81-45D6-80EA-70ADCE6707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87732528"/>
        <c:axId val="887732944"/>
      </c:barChart>
      <c:catAx>
        <c:axId val="887732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887732944"/>
        <c:crosses val="autoZero"/>
        <c:auto val="1"/>
        <c:lblAlgn val="ctr"/>
        <c:lblOffset val="100"/>
        <c:noMultiLvlLbl val="0"/>
      </c:catAx>
      <c:valAx>
        <c:axId val="88773294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CC10</a:t>
                </a:r>
                <a:r>
                  <a:rPr lang="es-ES" sz="800" baseline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intensity (AU)</a:t>
                </a:r>
                <a:endParaRPr lang="es-ES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1.7059679291109634E-2"/>
              <c:y val="0.267590063591509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887732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123-4D5F-A02D-20F8D9CF53B5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Sheet1!$N$120:$N$121</c:f>
                <c:numCache>
                  <c:formatCode>General</c:formatCode>
                  <c:ptCount val="2"/>
                  <c:pt idx="0">
                    <c:v>1.7</c:v>
                  </c:pt>
                  <c:pt idx="1">
                    <c:v>0.4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Sheet1!$L$120:$L$121</c:f>
              <c:strCache>
                <c:ptCount val="2"/>
                <c:pt idx="0">
                  <c:v>SPC+</c:v>
                </c:pt>
                <c:pt idx="1">
                  <c:v>SPC-</c:v>
                </c:pt>
              </c:strCache>
            </c:strRef>
          </c:cat>
          <c:val>
            <c:numRef>
              <c:f>Sheet1!$M$120:$M$121</c:f>
              <c:numCache>
                <c:formatCode>General</c:formatCode>
                <c:ptCount val="2"/>
                <c:pt idx="0">
                  <c:v>5.7</c:v>
                </c:pt>
                <c:pt idx="1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23-4D5F-A02D-20F8D9CF53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54215823"/>
        <c:axId val="1154219151"/>
      </c:barChart>
      <c:catAx>
        <c:axId val="115421582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154219151"/>
        <c:crosses val="autoZero"/>
        <c:auto val="1"/>
        <c:lblAlgn val="ctr"/>
        <c:lblOffset val="100"/>
        <c:noMultiLvlLbl val="0"/>
      </c:catAx>
      <c:valAx>
        <c:axId val="1154219151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bronchial</a:t>
                </a:r>
                <a:r>
                  <a:rPr lang="es-ES" sz="800" baseline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P21 positive cells (%) </a:t>
                </a:r>
                <a:endParaRPr lang="es-ES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1542158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030-4E45-B224-03D8FDA8A19B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Sheet1!$N$270:$N$271</c:f>
                <c:numCache>
                  <c:formatCode>General</c:formatCode>
                  <c:ptCount val="2"/>
                  <c:pt idx="0">
                    <c:v>0.66</c:v>
                  </c:pt>
                  <c:pt idx="1">
                    <c:v>1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Sheet1!$L$270:$L$271</c:f>
              <c:strCache>
                <c:ptCount val="2"/>
                <c:pt idx="0">
                  <c:v>SPC+</c:v>
                </c:pt>
                <c:pt idx="1">
                  <c:v>SPC-</c:v>
                </c:pt>
              </c:strCache>
            </c:strRef>
          </c:cat>
          <c:val>
            <c:numRef>
              <c:f>Sheet1!$M$270:$M$271</c:f>
              <c:numCache>
                <c:formatCode>General</c:formatCode>
                <c:ptCount val="2"/>
                <c:pt idx="0">
                  <c:v>1.8</c:v>
                </c:pt>
                <c:pt idx="1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030-4E45-B224-03D8FDA8A1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9393712"/>
        <c:axId val="169399536"/>
      </c:barChart>
      <c:catAx>
        <c:axId val="169393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69399536"/>
        <c:crosses val="autoZero"/>
        <c:auto val="1"/>
        <c:lblAlgn val="ctr"/>
        <c:lblOffset val="100"/>
        <c:noMultiLvlLbl val="0"/>
      </c:catAx>
      <c:valAx>
        <c:axId val="16939953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bronchial Ki67 positive cells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69393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29B-482C-B56C-8C5E65997996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Sheet1!$N$283:$N$284</c:f>
                <c:numCache>
                  <c:formatCode>General</c:formatCode>
                  <c:ptCount val="2"/>
                  <c:pt idx="0">
                    <c:v>1.8</c:v>
                  </c:pt>
                  <c:pt idx="1">
                    <c:v>0.6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Sheet1!$L$283:$L$284</c:f>
              <c:strCache>
                <c:ptCount val="2"/>
                <c:pt idx="0">
                  <c:v>SPC+</c:v>
                </c:pt>
                <c:pt idx="1">
                  <c:v>SPC-</c:v>
                </c:pt>
              </c:strCache>
            </c:strRef>
          </c:cat>
          <c:val>
            <c:numRef>
              <c:f>Sheet1!$M$283:$M$284</c:f>
              <c:numCache>
                <c:formatCode>General</c:formatCode>
                <c:ptCount val="2"/>
                <c:pt idx="0">
                  <c:v>4.05</c:v>
                </c:pt>
                <c:pt idx="1">
                  <c:v>3.86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29B-482C-B56C-8C5E659979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5522912"/>
        <c:axId val="155517088"/>
      </c:barChart>
      <c:catAx>
        <c:axId val="155522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55517088"/>
        <c:crosses val="autoZero"/>
        <c:auto val="1"/>
        <c:lblAlgn val="ctr"/>
        <c:lblOffset val="100"/>
        <c:noMultiLvlLbl val="0"/>
      </c:catAx>
      <c:valAx>
        <c:axId val="1555170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bronchial</a:t>
                </a:r>
                <a:r>
                  <a:rPr lang="es-ES" sz="800" baseline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pRB positive cells (%)</a:t>
                </a:r>
                <a:endParaRPr lang="es-ES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5.8823529411764705E-2"/>
              <c:y val="0.1751859494603970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5552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29666-E4F6-5046-93D6-2C0E6FFFF757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0A131-55CD-9444-BE72-F77607F90F9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685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0A131-55CD-9444-BE72-F77607F90F93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058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943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97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500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961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27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017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176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67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68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725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50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Chart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5212528"/>
              </p:ext>
            </p:extLst>
          </p:nvPr>
        </p:nvGraphicFramePr>
        <p:xfrm>
          <a:off x="4381499" y="699739"/>
          <a:ext cx="2476501" cy="2371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5" name="Chart 184">
            <a:extLst>
              <a:ext uri="{FF2B5EF4-FFF2-40B4-BE49-F238E27FC236}">
                <a16:creationId xmlns:a16="http://schemas.microsoft.com/office/drawing/2014/main" id="{00000000-0008-0000-00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177702"/>
              </p:ext>
            </p:extLst>
          </p:nvPr>
        </p:nvGraphicFramePr>
        <p:xfrm>
          <a:off x="21859" y="689293"/>
          <a:ext cx="2568747" cy="2392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Rectangle 731">
            <a:extLst>
              <a:ext uri="{FF2B5EF4-FFF2-40B4-BE49-F238E27FC236}">
                <a16:creationId xmlns:a16="http://schemas.microsoft.com/office/drawing/2014/main" id="{CF04F95B-548B-4F73-8BC2-854DC1734D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2030" y="-32625"/>
            <a:ext cx="22788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SUPPLEMENTARY FIGURE 8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BE5FD650-1FE3-4158-9EA9-08AB65DB72B1}"/>
              </a:ext>
            </a:extLst>
          </p:cNvPr>
          <p:cNvSpPr txBox="1"/>
          <p:nvPr/>
        </p:nvSpPr>
        <p:spPr>
          <a:xfrm>
            <a:off x="1797501" y="1254611"/>
            <a:ext cx="407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6F99EC58-11E5-4C34-BDC6-C98767717BD4}"/>
              </a:ext>
            </a:extLst>
          </p:cNvPr>
          <p:cNvSpPr txBox="1"/>
          <p:nvPr/>
        </p:nvSpPr>
        <p:spPr>
          <a:xfrm>
            <a:off x="874152" y="986963"/>
            <a:ext cx="407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8744B10C-A637-41F8-B072-765ABBEEDF9B}"/>
              </a:ext>
            </a:extLst>
          </p:cNvPr>
          <p:cNvCxnSpPr>
            <a:cxnSpLocks/>
          </p:cNvCxnSpPr>
          <p:nvPr/>
        </p:nvCxnSpPr>
        <p:spPr>
          <a:xfrm>
            <a:off x="963267" y="1003709"/>
            <a:ext cx="104134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B0E9E986-AA16-4502-B42D-5A0269CE86D0}"/>
              </a:ext>
            </a:extLst>
          </p:cNvPr>
          <p:cNvSpPr txBox="1"/>
          <p:nvPr/>
        </p:nvSpPr>
        <p:spPr>
          <a:xfrm>
            <a:off x="1234568" y="803825"/>
            <a:ext cx="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P=0.017 *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EC5037BE-4929-440C-9006-F3614B75D6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669514"/>
              </p:ext>
            </p:extLst>
          </p:nvPr>
        </p:nvGraphicFramePr>
        <p:xfrm>
          <a:off x="2315027" y="712525"/>
          <a:ext cx="2406650" cy="2369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55A1805-115E-4605-9BBA-E032D0EBD72A}"/>
              </a:ext>
            </a:extLst>
          </p:cNvPr>
          <p:cNvSpPr txBox="1"/>
          <p:nvPr/>
        </p:nvSpPr>
        <p:spPr>
          <a:xfrm>
            <a:off x="3933170" y="1174719"/>
            <a:ext cx="561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2699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B84295-EFA7-4126-AEB3-308E4411ECC7}"/>
              </a:ext>
            </a:extLst>
          </p:cNvPr>
          <p:cNvSpPr txBox="1"/>
          <p:nvPr/>
        </p:nvSpPr>
        <p:spPr>
          <a:xfrm>
            <a:off x="3073179" y="555067"/>
            <a:ext cx="407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925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5081D78-4422-4C65-B5F3-511C66505121}"/>
              </a:ext>
            </a:extLst>
          </p:cNvPr>
          <p:cNvCxnSpPr>
            <a:cxnSpLocks/>
          </p:cNvCxnSpPr>
          <p:nvPr/>
        </p:nvCxnSpPr>
        <p:spPr>
          <a:xfrm>
            <a:off x="3187138" y="555067"/>
            <a:ext cx="9856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8AEFE72-D8EB-4B5B-8505-AC453342B99B}"/>
              </a:ext>
            </a:extLst>
          </p:cNvPr>
          <p:cNvSpPr txBox="1"/>
          <p:nvPr/>
        </p:nvSpPr>
        <p:spPr>
          <a:xfrm>
            <a:off x="3415105" y="384031"/>
            <a:ext cx="8230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P=0.45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731">
            <a:extLst>
              <a:ext uri="{FF2B5EF4-FFF2-40B4-BE49-F238E27FC236}">
                <a16:creationId xmlns:a16="http://schemas.microsoft.com/office/drawing/2014/main" id="{A00189E0-6C29-4CA8-8419-8E6403888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614" y="214754"/>
            <a:ext cx="28725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A</a:t>
            </a:r>
          </a:p>
        </p:txBody>
      </p:sp>
      <p:sp>
        <p:nvSpPr>
          <p:cNvPr id="15" name="Rectangle 731">
            <a:extLst>
              <a:ext uri="{FF2B5EF4-FFF2-40B4-BE49-F238E27FC236}">
                <a16:creationId xmlns:a16="http://schemas.microsoft.com/office/drawing/2014/main" id="{862F45A8-0761-42AA-8A31-32B50F831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3553" y="197258"/>
            <a:ext cx="28725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5A1805-115E-4605-9BBA-E032D0EBD72A}"/>
              </a:ext>
            </a:extLst>
          </p:cNvPr>
          <p:cNvSpPr txBox="1"/>
          <p:nvPr/>
        </p:nvSpPr>
        <p:spPr>
          <a:xfrm>
            <a:off x="6050598" y="481629"/>
            <a:ext cx="542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2391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3B84295-EFA7-4126-AEB3-308E4411ECC7}"/>
              </a:ext>
            </a:extLst>
          </p:cNvPr>
          <p:cNvSpPr txBox="1"/>
          <p:nvPr/>
        </p:nvSpPr>
        <p:spPr>
          <a:xfrm>
            <a:off x="5111687" y="1298053"/>
            <a:ext cx="407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720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5081D78-4422-4C65-B5F3-511C66505121}"/>
              </a:ext>
            </a:extLst>
          </p:cNvPr>
          <p:cNvCxnSpPr>
            <a:cxnSpLocks/>
          </p:cNvCxnSpPr>
          <p:nvPr/>
        </p:nvCxnSpPr>
        <p:spPr>
          <a:xfrm>
            <a:off x="5315362" y="481629"/>
            <a:ext cx="9856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C8AEFE72-D8EB-4B5B-8505-AC453342B99B}"/>
              </a:ext>
            </a:extLst>
          </p:cNvPr>
          <p:cNvSpPr txBox="1"/>
          <p:nvPr/>
        </p:nvSpPr>
        <p:spPr>
          <a:xfrm>
            <a:off x="5547329" y="319605"/>
            <a:ext cx="8230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P=0.25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731">
            <a:extLst>
              <a:ext uri="{FF2B5EF4-FFF2-40B4-BE49-F238E27FC236}">
                <a16:creationId xmlns:a16="http://schemas.microsoft.com/office/drawing/2014/main" id="{862F45A8-0761-42AA-8A31-32B50F831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1850" y="179138"/>
            <a:ext cx="29527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C</a:t>
            </a:r>
          </a:p>
        </p:txBody>
      </p:sp>
      <p:graphicFrame>
        <p:nvGraphicFramePr>
          <p:cNvPr id="23" name="Chart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2542714"/>
              </p:ext>
            </p:extLst>
          </p:nvPr>
        </p:nvGraphicFramePr>
        <p:xfrm>
          <a:off x="28242" y="3467776"/>
          <a:ext cx="2590800" cy="2674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255A1805-115E-4605-9BBA-E032D0EBD72A}"/>
              </a:ext>
            </a:extLst>
          </p:cNvPr>
          <p:cNvSpPr txBox="1"/>
          <p:nvPr/>
        </p:nvSpPr>
        <p:spPr>
          <a:xfrm>
            <a:off x="1789318" y="3317250"/>
            <a:ext cx="542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2608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3B84295-EFA7-4126-AEB3-308E4411ECC7}"/>
              </a:ext>
            </a:extLst>
          </p:cNvPr>
          <p:cNvSpPr txBox="1"/>
          <p:nvPr/>
        </p:nvSpPr>
        <p:spPr>
          <a:xfrm>
            <a:off x="857439" y="4299317"/>
            <a:ext cx="407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603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5081D78-4422-4C65-B5F3-511C66505121}"/>
              </a:ext>
            </a:extLst>
          </p:cNvPr>
          <p:cNvCxnSpPr>
            <a:cxnSpLocks/>
          </p:cNvCxnSpPr>
          <p:nvPr/>
        </p:nvCxnSpPr>
        <p:spPr>
          <a:xfrm>
            <a:off x="1120730" y="3323980"/>
            <a:ext cx="9856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C8AEFE72-D8EB-4B5B-8505-AC453342B99B}"/>
              </a:ext>
            </a:extLst>
          </p:cNvPr>
          <p:cNvSpPr txBox="1"/>
          <p:nvPr/>
        </p:nvSpPr>
        <p:spPr>
          <a:xfrm>
            <a:off x="1352697" y="3161956"/>
            <a:ext cx="8230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P=0.18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731">
            <a:extLst>
              <a:ext uri="{FF2B5EF4-FFF2-40B4-BE49-F238E27FC236}">
                <a16:creationId xmlns:a16="http://schemas.microsoft.com/office/drawing/2014/main" id="{862F45A8-0761-42AA-8A31-32B50F831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035" y="3161956"/>
            <a:ext cx="29527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D</a:t>
            </a:r>
          </a:p>
        </p:txBody>
      </p:sp>
      <p:graphicFrame>
        <p:nvGraphicFramePr>
          <p:cNvPr id="29" name="Chart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1194072"/>
              </p:ext>
            </p:extLst>
          </p:nvPr>
        </p:nvGraphicFramePr>
        <p:xfrm>
          <a:off x="2414649" y="3438954"/>
          <a:ext cx="2590800" cy="2703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0" name="Rectangle 731">
            <a:extLst>
              <a:ext uri="{FF2B5EF4-FFF2-40B4-BE49-F238E27FC236}">
                <a16:creationId xmlns:a16="http://schemas.microsoft.com/office/drawing/2014/main" id="{862F45A8-0761-42AA-8A31-32B50F831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378" y="3107014"/>
            <a:ext cx="29527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55A1805-115E-4605-9BBA-E032D0EBD72A}"/>
              </a:ext>
            </a:extLst>
          </p:cNvPr>
          <p:cNvSpPr txBox="1"/>
          <p:nvPr/>
        </p:nvSpPr>
        <p:spPr>
          <a:xfrm>
            <a:off x="4164922" y="3946569"/>
            <a:ext cx="542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1980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3B84295-EFA7-4126-AEB3-308E4411ECC7}"/>
              </a:ext>
            </a:extLst>
          </p:cNvPr>
          <p:cNvSpPr txBox="1"/>
          <p:nvPr/>
        </p:nvSpPr>
        <p:spPr>
          <a:xfrm>
            <a:off x="3169483" y="3484904"/>
            <a:ext cx="407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640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5081D78-4422-4C65-B5F3-511C66505121}"/>
              </a:ext>
            </a:extLst>
          </p:cNvPr>
          <p:cNvCxnSpPr>
            <a:cxnSpLocks/>
          </p:cNvCxnSpPr>
          <p:nvPr/>
        </p:nvCxnSpPr>
        <p:spPr>
          <a:xfrm>
            <a:off x="3314070" y="3489043"/>
            <a:ext cx="9856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C8AEFE72-D8EB-4B5B-8505-AC453342B99B}"/>
              </a:ext>
            </a:extLst>
          </p:cNvPr>
          <p:cNvSpPr txBox="1"/>
          <p:nvPr/>
        </p:nvSpPr>
        <p:spPr>
          <a:xfrm>
            <a:off x="3546037" y="3302534"/>
            <a:ext cx="8230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P=0.93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858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24733</TotalTime>
  <Words>100</Words>
  <Application>Microsoft Office PowerPoint</Application>
  <PresentationFormat>On-screen Show (4:3)</PresentationFormat>
  <Paragraphs>35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non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non non</dc:creator>
  <cp:lastModifiedBy>Chromosome Walker</cp:lastModifiedBy>
  <cp:revision>1224</cp:revision>
  <cp:lastPrinted>2019-05-07T09:00:55Z</cp:lastPrinted>
  <dcterms:created xsi:type="dcterms:W3CDTF">2015-10-02T08:08:01Z</dcterms:created>
  <dcterms:modified xsi:type="dcterms:W3CDTF">2021-11-20T12:04:52Z</dcterms:modified>
</cp:coreProperties>
</file>