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2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Hoja3!$K$4</c:f>
              <c:strCache>
                <c:ptCount val="1"/>
                <c:pt idx="0">
                  <c:v>UbiCre::V600E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Hoja3!$J$5:$J$43</c:f>
              <c:numCache>
                <c:formatCode>General</c:formatCode>
                <c:ptCount val="39"/>
                <c:pt idx="0">
                  <c:v>0</c:v>
                </c:pt>
                <c:pt idx="1">
                  <c:v>1</c:v>
                </c:pt>
                <c:pt idx="2">
                  <c:v>1.9999</c:v>
                </c:pt>
                <c:pt idx="3">
                  <c:v>2</c:v>
                </c:pt>
                <c:pt idx="4">
                  <c:v>2.9998999999999998</c:v>
                </c:pt>
                <c:pt idx="5">
                  <c:v>3</c:v>
                </c:pt>
                <c:pt idx="6">
                  <c:v>3.9998999999999998</c:v>
                </c:pt>
                <c:pt idx="7">
                  <c:v>4</c:v>
                </c:pt>
                <c:pt idx="8">
                  <c:v>4.9989999999999997</c:v>
                </c:pt>
                <c:pt idx="9">
                  <c:v>5</c:v>
                </c:pt>
                <c:pt idx="10">
                  <c:v>5.9999000000000002</c:v>
                </c:pt>
                <c:pt idx="11">
                  <c:v>6</c:v>
                </c:pt>
                <c:pt idx="12">
                  <c:v>6.9999000000000002</c:v>
                </c:pt>
                <c:pt idx="13">
                  <c:v>7</c:v>
                </c:pt>
                <c:pt idx="14">
                  <c:v>7.9999000000000002</c:v>
                </c:pt>
                <c:pt idx="15">
                  <c:v>8</c:v>
                </c:pt>
                <c:pt idx="16">
                  <c:v>8.9999000000000002</c:v>
                </c:pt>
                <c:pt idx="17">
                  <c:v>9</c:v>
                </c:pt>
                <c:pt idx="18">
                  <c:v>9.9999000000000002</c:v>
                </c:pt>
                <c:pt idx="19">
                  <c:v>10</c:v>
                </c:pt>
                <c:pt idx="20">
                  <c:v>10.9999</c:v>
                </c:pt>
                <c:pt idx="21">
                  <c:v>11</c:v>
                </c:pt>
                <c:pt idx="22">
                  <c:v>11.9999</c:v>
                </c:pt>
                <c:pt idx="23">
                  <c:v>12</c:v>
                </c:pt>
                <c:pt idx="24">
                  <c:v>12.9999</c:v>
                </c:pt>
                <c:pt idx="25">
                  <c:v>13</c:v>
                </c:pt>
                <c:pt idx="26">
                  <c:v>13.9999</c:v>
                </c:pt>
                <c:pt idx="27">
                  <c:v>14</c:v>
                </c:pt>
                <c:pt idx="28">
                  <c:v>14.9999</c:v>
                </c:pt>
                <c:pt idx="29">
                  <c:v>15</c:v>
                </c:pt>
                <c:pt idx="30">
                  <c:v>15.9999</c:v>
                </c:pt>
                <c:pt idx="31">
                  <c:v>16</c:v>
                </c:pt>
                <c:pt idx="32">
                  <c:v>16.9999</c:v>
                </c:pt>
                <c:pt idx="33">
                  <c:v>17</c:v>
                </c:pt>
                <c:pt idx="34">
                  <c:v>17.9999</c:v>
                </c:pt>
                <c:pt idx="35">
                  <c:v>18</c:v>
                </c:pt>
                <c:pt idx="36">
                  <c:v>18.9999</c:v>
                </c:pt>
                <c:pt idx="37">
                  <c:v>19</c:v>
                </c:pt>
                <c:pt idx="38">
                  <c:v>19.9999</c:v>
                </c:pt>
              </c:numCache>
            </c:numRef>
          </c:xVal>
          <c:yVal>
            <c:numRef>
              <c:f>Hoja3!$K$5:$K$43</c:f>
              <c:numCache>
                <c:formatCode>General</c:formatCode>
                <c:ptCount val="3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0.83</c:v>
                </c:pt>
                <c:pt idx="20">
                  <c:v>0.83</c:v>
                </c:pt>
                <c:pt idx="21">
                  <c:v>0.69699999999999995</c:v>
                </c:pt>
                <c:pt idx="22">
                  <c:v>0.69699999999999995</c:v>
                </c:pt>
                <c:pt idx="23">
                  <c:v>0.436</c:v>
                </c:pt>
                <c:pt idx="24">
                  <c:v>0.436</c:v>
                </c:pt>
                <c:pt idx="25">
                  <c:v>0.26200000000000001</c:v>
                </c:pt>
                <c:pt idx="26">
                  <c:v>0.26200000000000001</c:v>
                </c:pt>
                <c:pt idx="27">
                  <c:v>0.16800000000000001</c:v>
                </c:pt>
                <c:pt idx="28">
                  <c:v>0.16800000000000001</c:v>
                </c:pt>
                <c:pt idx="29">
                  <c:v>0.16800000000000001</c:v>
                </c:pt>
                <c:pt idx="30">
                  <c:v>0.16800000000000001</c:v>
                </c:pt>
                <c:pt idx="31">
                  <c:v>0.16800000000000001</c:v>
                </c:pt>
                <c:pt idx="32">
                  <c:v>0.16800000000000001</c:v>
                </c:pt>
                <c:pt idx="33">
                  <c:v>8.4000000000000005E-2</c:v>
                </c:pt>
                <c:pt idx="34">
                  <c:v>8.4000000000000005E-2</c:v>
                </c:pt>
                <c:pt idx="35">
                  <c:v>8.4000000000000005E-2</c:v>
                </c:pt>
                <c:pt idx="36">
                  <c:v>8.4000000000000005E-2</c:v>
                </c:pt>
                <c:pt idx="37">
                  <c:v>0</c:v>
                </c:pt>
                <c:pt idx="38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276-468B-B55A-27718D845885}"/>
            </c:ext>
          </c:extLst>
        </c:ser>
        <c:ser>
          <c:idx val="1"/>
          <c:order val="1"/>
          <c:tx>
            <c:strRef>
              <c:f>Hoja3!$L$4</c:f>
              <c:strCache>
                <c:ptCount val="1"/>
                <c:pt idx="0">
                  <c:v>UbiCre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Hoja3!$J$5:$J$43</c:f>
              <c:numCache>
                <c:formatCode>General</c:formatCode>
                <c:ptCount val="39"/>
                <c:pt idx="0">
                  <c:v>0</c:v>
                </c:pt>
                <c:pt idx="1">
                  <c:v>1</c:v>
                </c:pt>
                <c:pt idx="2">
                  <c:v>1.9999</c:v>
                </c:pt>
                <c:pt idx="3">
                  <c:v>2</c:v>
                </c:pt>
                <c:pt idx="4">
                  <c:v>2.9998999999999998</c:v>
                </c:pt>
                <c:pt idx="5">
                  <c:v>3</c:v>
                </c:pt>
                <c:pt idx="6">
                  <c:v>3.9998999999999998</c:v>
                </c:pt>
                <c:pt idx="7">
                  <c:v>4</c:v>
                </c:pt>
                <c:pt idx="8">
                  <c:v>4.9989999999999997</c:v>
                </c:pt>
                <c:pt idx="9">
                  <c:v>5</c:v>
                </c:pt>
                <c:pt idx="10">
                  <c:v>5.9999000000000002</c:v>
                </c:pt>
                <c:pt idx="11">
                  <c:v>6</c:v>
                </c:pt>
                <c:pt idx="12">
                  <c:v>6.9999000000000002</c:v>
                </c:pt>
                <c:pt idx="13">
                  <c:v>7</c:v>
                </c:pt>
                <c:pt idx="14">
                  <c:v>7.9999000000000002</c:v>
                </c:pt>
                <c:pt idx="15">
                  <c:v>8</c:v>
                </c:pt>
                <c:pt idx="16">
                  <c:v>8.9999000000000002</c:v>
                </c:pt>
                <c:pt idx="17">
                  <c:v>9</c:v>
                </c:pt>
                <c:pt idx="18">
                  <c:v>9.9999000000000002</c:v>
                </c:pt>
                <c:pt idx="19">
                  <c:v>10</c:v>
                </c:pt>
                <c:pt idx="20">
                  <c:v>10.9999</c:v>
                </c:pt>
                <c:pt idx="21">
                  <c:v>11</c:v>
                </c:pt>
                <c:pt idx="22">
                  <c:v>11.9999</c:v>
                </c:pt>
                <c:pt idx="23">
                  <c:v>12</c:v>
                </c:pt>
                <c:pt idx="24">
                  <c:v>12.9999</c:v>
                </c:pt>
                <c:pt idx="25">
                  <c:v>13</c:v>
                </c:pt>
                <c:pt idx="26">
                  <c:v>13.9999</c:v>
                </c:pt>
                <c:pt idx="27">
                  <c:v>14</c:v>
                </c:pt>
                <c:pt idx="28">
                  <c:v>14.9999</c:v>
                </c:pt>
                <c:pt idx="29">
                  <c:v>15</c:v>
                </c:pt>
                <c:pt idx="30">
                  <c:v>15.9999</c:v>
                </c:pt>
                <c:pt idx="31">
                  <c:v>16</c:v>
                </c:pt>
                <c:pt idx="32">
                  <c:v>16.9999</c:v>
                </c:pt>
                <c:pt idx="33">
                  <c:v>17</c:v>
                </c:pt>
                <c:pt idx="34">
                  <c:v>17.9999</c:v>
                </c:pt>
                <c:pt idx="35">
                  <c:v>18</c:v>
                </c:pt>
                <c:pt idx="36">
                  <c:v>18.9999</c:v>
                </c:pt>
                <c:pt idx="37">
                  <c:v>19</c:v>
                </c:pt>
                <c:pt idx="38">
                  <c:v>19.9999</c:v>
                </c:pt>
              </c:numCache>
            </c:numRef>
          </c:xVal>
          <c:yVal>
            <c:numRef>
              <c:f>Hoja3!$L$5:$L$43</c:f>
              <c:numCache>
                <c:formatCode>General</c:formatCode>
                <c:ptCount val="3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276-468B-B55A-27718D8458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6822495"/>
        <c:axId val="976820831"/>
      </c:scatterChart>
      <c:valAx>
        <c:axId val="976822495"/>
        <c:scaling>
          <c:orientation val="minMax"/>
          <c:max val="2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Weeks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976820831"/>
        <c:crosses val="autoZero"/>
        <c:crossBetween val="midCat"/>
      </c:valAx>
      <c:valAx>
        <c:axId val="976820831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Survival (proportion)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97682249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F8B66CE-AB2F-4685-B76E-BE44E011A2A5}"/>
              </a:ext>
            </a:extLst>
          </p:cNvPr>
          <p:cNvSpPr txBox="1"/>
          <p:nvPr/>
        </p:nvSpPr>
        <p:spPr>
          <a:xfrm>
            <a:off x="2456138" y="3019199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91F739-B61B-4DDB-A9BC-A40D21E2501B}"/>
              </a:ext>
            </a:extLst>
          </p:cNvPr>
          <p:cNvSpPr txBox="1"/>
          <p:nvPr/>
        </p:nvSpPr>
        <p:spPr>
          <a:xfrm>
            <a:off x="3555596" y="3033151"/>
            <a:ext cx="4187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C271B8-BA94-4600-AF87-C1A354D9A3E2}"/>
              </a:ext>
            </a:extLst>
          </p:cNvPr>
          <p:cNvSpPr txBox="1"/>
          <p:nvPr/>
        </p:nvSpPr>
        <p:spPr>
          <a:xfrm>
            <a:off x="4763052" y="1166871"/>
            <a:ext cx="887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P=0.00014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323B5DF-948A-4FD5-AA06-662EAF8E1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629604"/>
              </p:ext>
            </p:extLst>
          </p:nvPr>
        </p:nvGraphicFramePr>
        <p:xfrm>
          <a:off x="1078707" y="47061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99AB2F7-C886-451D-91A4-05A0C4B3CBD3}"/>
              </a:ext>
            </a:extLst>
          </p:cNvPr>
          <p:cNvSpPr txBox="1"/>
          <p:nvPr/>
        </p:nvSpPr>
        <p:spPr>
          <a:xfrm>
            <a:off x="3153982" y="264236"/>
            <a:ext cx="10118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Uninduced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mice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50" y="-16559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1</a:t>
            </a:r>
          </a:p>
        </p:txBody>
      </p:sp>
      <p:sp>
        <p:nvSpPr>
          <p:cNvPr id="12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23" y="323078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A</a:t>
            </a:r>
          </a:p>
        </p:txBody>
      </p:sp>
      <p:sp>
        <p:nvSpPr>
          <p:cNvPr id="13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106" y="3352314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B</a:t>
            </a:r>
          </a:p>
        </p:txBody>
      </p:sp>
      <p:sp>
        <p:nvSpPr>
          <p:cNvPr id="14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88468"/>
            <a:ext cx="2952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0"/>
          <a:stretch/>
        </p:blipFill>
        <p:spPr>
          <a:xfrm>
            <a:off x="322433" y="3490813"/>
            <a:ext cx="3120350" cy="19789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394" y="3490813"/>
            <a:ext cx="3026741" cy="1978985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1240042" y="3965559"/>
            <a:ext cx="435880" cy="369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5926145" y="4430651"/>
            <a:ext cx="349809" cy="4216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49881" y="6263524"/>
            <a:ext cx="372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Skin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lesion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Skin      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066017" y="6225204"/>
            <a:ext cx="1242406" cy="147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934546" y="6225871"/>
            <a:ext cx="940336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96359" y="6225204"/>
            <a:ext cx="809555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F037773-1871-4BDF-8775-A6CED9F1D40A}"/>
              </a:ext>
            </a:extLst>
          </p:cNvPr>
          <p:cNvSpPr txBox="1"/>
          <p:nvPr/>
        </p:nvSpPr>
        <p:spPr>
          <a:xfrm>
            <a:off x="3244458" y="5982543"/>
            <a:ext cx="10033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140A3D-B835-4A5F-A152-A11CA5CC842C}"/>
              </a:ext>
            </a:extLst>
          </p:cNvPr>
          <p:cNvSpPr txBox="1"/>
          <p:nvPr/>
        </p:nvSpPr>
        <p:spPr>
          <a:xfrm>
            <a:off x="1738329" y="5989267"/>
            <a:ext cx="1571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140A3D-B835-4A5F-A152-A11CA5CC842C}"/>
              </a:ext>
            </a:extLst>
          </p:cNvPr>
          <p:cNvSpPr txBox="1"/>
          <p:nvPr/>
        </p:nvSpPr>
        <p:spPr>
          <a:xfrm>
            <a:off x="4005914" y="5971204"/>
            <a:ext cx="14300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T2/+;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V600E/+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91401" y="5726446"/>
            <a:ext cx="33967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Untreated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Tamoxifen-treated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244458" y="5970644"/>
            <a:ext cx="224369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949881" y="5963049"/>
            <a:ext cx="940336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A618133-E346-470C-9629-A667C7A4C437}"/>
              </a:ext>
            </a:extLst>
          </p:cNvPr>
          <p:cNvSpPr txBox="1"/>
          <p:nvPr/>
        </p:nvSpPr>
        <p:spPr>
          <a:xfrm>
            <a:off x="6047394" y="6824750"/>
            <a:ext cx="715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Induced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825338E-F7DC-4A00-9950-215DD3BC00FF}"/>
              </a:ext>
            </a:extLst>
          </p:cNvPr>
          <p:cNvSpPr txBox="1"/>
          <p:nvPr/>
        </p:nvSpPr>
        <p:spPr>
          <a:xfrm>
            <a:off x="6039435" y="7014946"/>
            <a:ext cx="9187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Uninduced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81E195F-201F-4386-9A27-AF3B6F5AEAED}"/>
              </a:ext>
            </a:extLst>
          </p:cNvPr>
          <p:cNvSpPr txBox="1"/>
          <p:nvPr/>
        </p:nvSpPr>
        <p:spPr>
          <a:xfrm>
            <a:off x="5540685" y="6850994"/>
            <a:ext cx="98017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  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F1FDCB3-38BB-4CA7-84F0-C1BE7A3CB86A}"/>
              </a:ext>
            </a:extLst>
          </p:cNvPr>
          <p:cNvSpPr txBox="1"/>
          <p:nvPr/>
        </p:nvSpPr>
        <p:spPr>
          <a:xfrm>
            <a:off x="5549349" y="7019466"/>
            <a:ext cx="98017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  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B547FF8-126D-463B-A620-E81EE23C64EA}"/>
              </a:ext>
            </a:extLst>
          </p:cNvPr>
          <p:cNvSpPr txBox="1"/>
          <p:nvPr/>
        </p:nvSpPr>
        <p:spPr>
          <a:xfrm>
            <a:off x="5578785" y="7927926"/>
            <a:ext cx="58158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WT</a:t>
            </a:r>
          </a:p>
          <a:p>
            <a:endParaRPr lang="en-US" sz="800" baseline="300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487388" y="6966063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479429" y="7124167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C177C13-9F5B-4E33-9D73-EE4C20A7EDA3}"/>
              </a:ext>
            </a:extLst>
          </p:cNvPr>
          <p:cNvCxnSpPr/>
          <p:nvPr/>
        </p:nvCxnSpPr>
        <p:spPr>
          <a:xfrm flipH="1">
            <a:off x="5520392" y="8034561"/>
            <a:ext cx="122513" cy="0"/>
          </a:xfrm>
          <a:prstGeom prst="straightConnector1">
            <a:avLst/>
          </a:prstGeom>
          <a:ln w="3175">
            <a:solidFill>
              <a:schemeClr val="tx1"/>
            </a:solidFill>
            <a:round/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741" y="6462191"/>
            <a:ext cx="4148760" cy="2008457"/>
          </a:xfrm>
          <a:prstGeom prst="rect">
            <a:avLst/>
          </a:prstGeom>
        </p:spPr>
      </p:pic>
      <p:cxnSp>
        <p:nvCxnSpPr>
          <p:cNvPr id="51" name="Straight Connector 50"/>
          <p:cNvCxnSpPr/>
          <p:nvPr/>
        </p:nvCxnSpPr>
        <p:spPr>
          <a:xfrm>
            <a:off x="1625074" y="627111"/>
            <a:ext cx="3854355" cy="0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683366" y="2926727"/>
            <a:ext cx="7315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V600E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4477696" y="3037431"/>
            <a:ext cx="24323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382624" y="3037431"/>
            <a:ext cx="5353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n=10</a:t>
            </a:r>
          </a:p>
        </p:txBody>
      </p:sp>
    </p:spTree>
    <p:extLst>
      <p:ext uri="{BB962C8B-B14F-4D97-AF65-F5344CB8AC3E}">
        <p14:creationId xmlns:p14="http://schemas.microsoft.com/office/powerpoint/2010/main" val="212201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53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2021-11-20T12:00:14Z</dcterms:modified>
</cp:coreProperties>
</file>