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9.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4689" r:id="rId1"/>
  </p:sldMasterIdLst>
  <p:notesMasterIdLst>
    <p:notesMasterId r:id="rId2"/>
  </p:notesMasterIdLst>
  <p:handoutMasterIdLst>
    <p:handoutMasterId r:id="rId3"/>
  </p:handoutMasterIdLst>
  <p:sldIdLst>
    <p:sldId id="261" r:id="rId4"/>
  </p:sldIdLst>
  <p:sldSz cx="9144000" cy="6858000" type="screen4x3"/>
  <p:notesSz cx="6858000" cy="9144000"/>
  <p:custDataLst>
    <p:tags r:id="rId5"/>
  </p:custDataLst>
  <p:defaultTextStyle>
    <a:defPPr>
      <a:defRPr lang="en-US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/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86"/>
    <p:restoredTop sz="87370"/>
  </p:normalViewPr>
  <p:slideViewPr>
    <p:cSldViewPr>
      <p:cViewPr varScale="1">
        <p:scale>
          <a:sx n="96" d="100"/>
          <a:sy n="96" d="100"/>
        </p:scale>
        <p:origin x="0" y="0"/>
      </p:cViewPr>
    </p:cSldViewPr>
  </p:slideViewPr>
  <p:notesViewPr>
    <p:cSldViewPr>
      <p:cViewPr varScale="1">
        <p:scale>
          <a:sx n="83" d="100"/>
          <a:sy n="83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notesMaster" Target="notesMasters/notesMaster1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 name="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4098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099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F17B615-C876-4B87-997A-F321F976F354}" type="hfDateTime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9B4CDCA6-F270-4EF0-BE24-FB0D0009D622}" type="slidenum">
              <a:rPr lang="en-US" altLang="en-US" sz="1200">
                <a:latin typeface="Calibri" pitchFamily="34" charset="0"/>
              </a:rPr>
              <a:t>*</a:t>
            </a:fld>
            <a:endParaRPr lang="en-US" altLang="en-US" sz="12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 name="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3074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5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D5F84B5-E5E8-4C35-824D-0929C2A45FB2}" type="hfDateTime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6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077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Click to edit Master text styles</a:t>
            </a: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Second level</a:t>
            </a:r>
          </a:p>
          <a:p>
            <a:pPr marL="914400" marR="0" lvl="2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Third level</a:t>
            </a:r>
          </a:p>
          <a:p>
            <a:pPr marL="1371600" marR="0" lvl="3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Fourth level</a:t>
            </a:r>
          </a:p>
          <a:p>
            <a:pPr marL="1828800" marR="0" lvl="4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Fifth level</a:t>
            </a:r>
          </a:p>
        </p:txBody>
      </p:sp>
      <p:sp>
        <p:nvSpPr>
          <p:cNvPr id="3078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9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6391D8D9-5BBA-4457-B171-6F63005DA3CF}" type="slidenum">
              <a:rPr lang="en-US" altLang="en-US" sz="1200"/>
              <a:t>*</a:t>
            </a:fld>
            <a:endParaRPr lang="en-US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6146" name="Slide Image Placeholder 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6147" name="Notes Placeholder 2"/>
          <p:cNvSpPr>
            <a:spLocks noGrp="1"/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5pPr>
          </a:lstStyle>
          <a:p>
            <a:pPr marL="0" lvl="0" indent="0"/>
            <a:r>
              <a:rPr lang="en-US" altLang="en-US" b="1">
                <a:latin typeface="Arial" pitchFamily="34" charset="0"/>
                <a:ea typeface="Arial" pitchFamily="34" charset="0"/>
              </a:rPr>
              <a:t>Graphical Abstract </a:t>
            </a:r>
            <a:endParaRPr lang="en-US" altLang="en-US">
              <a:latin typeface="Arial" pitchFamily="34" charset="0"/>
              <a:ea typeface="Arial" pitchFamily="34" charset="0"/>
            </a:endParaRPr>
          </a:p>
          <a:p>
            <a:pPr marL="0" lvl="0" indent="0"/>
            <a:r>
              <a:rPr lang="en-US" altLang="en-US">
                <a:latin typeface="Arial" pitchFamily="34" charset="0"/>
                <a:ea typeface="Arial" pitchFamily="34" charset="0"/>
              </a:rPr>
              <a:t>Unless provided in the caption above, the following copyright applies to the content of this slide: © The Author(s) 2025. Published by Oxford University Press.This is an Open Access article distributed under the terms of the Creative Commons Attribution Non-Commercial License (https://creativecommons.org/licenses/by-nc/4.0/), which permits non-commercial re-use, distribution, and reproduction in any medium, provided the original work is properly cited. For commercial re-use, please contact journals.permissions@oup.com</a:t>
            </a:r>
            <a:endParaRPr lang="en-US" altLang="en-US">
              <a:latin typeface="Arial" pitchFamily="34" charset="0"/>
              <a:ea typeface="Arial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8EF67EDD-4130-4FD4-8163-9B2830A85D84}" type="slidenum">
              <a:rPr lang="en-US" altLang="en-US" sz="1200"/>
              <a:t>1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 name="Title and Content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0731"/>
            <a:ext cx="8229600" cy="444182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425450"/>
            <a:ext cx="6108853" cy="6127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5994400"/>
            <a:ext cx="7677150" cy="863600"/>
          </a:xfrm>
          <a:prstGeom prst="rect">
            <a:avLst/>
          </a:prstGeom>
        </p:spPr>
        <p:txBody>
          <a:bodyPr vert="horz" lIns="180000" tIns="0" rIns="180000" bIns="0" rtlCol="0" anchor="ctr"/>
          <a:lstStyle>
            <a:lvl1pPr eaLnBrk="0" hangingPunct="0">
              <a:defRPr sz="10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1026" name="Date Placeholder 3"/>
          <p:cNvSpPr txBox="1"/>
          <p:nvPr/>
        </p:nvSpPr>
        <p:spPr bwMode="auto">
          <a:xfrm>
            <a:off x="1905000" y="64008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6119812" cy="612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600" b="1" i="0" u="none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9pPr>
          </a:lstStyle>
          <a:p>
            <a:pPr lvl="0"/>
            <a:r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1112"/>
            <a:ext cx="8229600" cy="4441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kumimoji="0" lang="en-US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9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0" y="5994400"/>
            <a:ext cx="7677150" cy="863600"/>
          </a:xfrm>
          <a:prstGeom prst="rect">
            <a:avLst/>
          </a:prstGeom>
        </p:spPr>
        <p:txBody>
          <a:bodyPr vert="horz" lIns="180000" tIns="0" rIns="180000" bIns="0" rtlCol="0" anchor="ctr"/>
          <a:lstStyle>
            <a:lvl1pPr algn="l" eaLnBrk="1" hangingPunct="1">
              <a:spcAft>
                <a:spcPts val="600"/>
              </a:spcAft>
              <a:defRPr sz="800">
                <a:solidFill>
                  <a:srgbClr val="2A2A2A"/>
                </a:solidFill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altLang="en-US" sz="800" b="0" i="0" u="none" strike="noStrike" kern="1200" cap="none" spc="0" normalizeH="0" baseline="0" noProof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cxnSp>
        <p:nvCxnSpPr>
          <p:cNvPr id="1030" name="Straight Connector 8"/>
          <p:cNvCxnSpPr/>
          <p:nvPr/>
        </p:nvCxnSpPr>
        <p:spPr>
          <a:xfrm>
            <a:off x="0" y="5994400"/>
            <a:ext cx="9144000" cy="0"/>
          </a:xfrm>
          <a:prstGeom prst="line">
            <a:avLst/>
          </a:prstGeom>
          <a:noFill/>
          <a:ln w="6350">
            <a:solidFill>
              <a:srgbClr val="CFD5E4"/>
            </a:solidFill>
            <a:miter lim="800000"/>
          </a:ln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9" r:id="rId1"/>
  </p:sldLayoutIdLst>
  <p:transition/>
  <p:timing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600" b="1" i="0" u="none" kern="1200" baseline="0">
          <a:solidFill>
            <a:schemeClr val="tx1"/>
          </a:solidFill>
          <a:effectLst/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9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•"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•"/>
        <a:defRPr kumimoji="0" sz="1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kumimoji="0" sz="1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»"/>
        <a:defRPr kumimoji="0" sz="1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hyperlink" Target="https://doi.org/10.1093/nar/gkaf1183" TargetMode="External" /><Relationship Id="rId4" Type="http://schemas.openxmlformats.org/officeDocument/2006/relationships/image" Target="../media/image1.png" /><Relationship Id="rId5" Type="http://schemas.openxmlformats.org/officeDocument/2006/relationships/image" Target="../media/image2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5122" name="Footer Placeholder 3"/>
          <p:cNvSpPr>
            <a:spLocks noGrp="1"/>
          </p:cNvSpPr>
          <p:nvPr>
            <p:ph type="ftr" idx="10"/>
          </p:nvPr>
        </p:nvSpPr>
        <p:spPr>
          <a:xfrm>
            <a:off x="0" y="5994400"/>
            <a:ext cx="7677150" cy="863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80000" tIns="0" rIns="180000" bIns="0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kumimoji="0" lang="en-US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000" i="1">
                <a:solidFill>
                  <a:srgbClr val="333333"/>
                </a:solidFill>
              </a:rPr>
              <a:t>Nucleic Acids Res</a:t>
            </a:r>
            <a:r>
              <a:rPr lang="en-US" altLang="en-US" sz="1000">
                <a:solidFill>
                  <a:srgbClr val="333333"/>
                </a:solidFill>
              </a:rPr>
              <a:t>, Volume 53, Issue 21, 26 November 2025, gkaf1183, </a:t>
            </a:r>
            <a:r>
              <a:rPr lang="en-US" altLang="en-US" sz="1000">
                <a:solidFill>
                  <a:srgbClr val="333333"/>
                </a:solidFill>
                <a:hlinkClick r:id="rId3"/>
              </a:rPr>
              <a:t>https://doi.org/10.1093/nar/gkaf1183</a:t>
            </a:r>
            <a:endParaRPr lang="en-US" altLang="en-US" sz="1000">
              <a:solidFill>
                <a:srgbClr val="333333"/>
              </a:solidFill>
            </a:endParaRPr>
          </a:p>
          <a:p>
            <a:pPr marL="0" lvl="0" indent="0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altLang="en-US" sz="800">
                <a:solidFill>
                  <a:srgbClr val="2A2A2A"/>
                </a:solidFill>
              </a:rPr>
              <a:t>The content of this slide may be subject to copyright: please see the slide notes for details.</a:t>
            </a:r>
            <a:endParaRPr lang="en-US" altLang="en-US" sz="800">
              <a:solidFill>
                <a:srgbClr val="333333"/>
              </a:solidFill>
            </a:endParaRPr>
          </a:p>
        </p:txBody>
      </p:sp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6108700" cy="61277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0" tIns="0" rIns="0" bIns="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600" b="1" i="0" u="none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9pPr>
          </a:lstStyle>
          <a:p>
            <a:pPr lvl="0"/>
            <a:r>
              <a:rPr lang="en-US" altLang="en-US"/>
              <a:t>Graphical Abstract </a:t>
            </a:r>
            <a:endParaRPr lang="en-US" altLang="en-US" b="0"/>
          </a:p>
        </p:txBody>
      </p:sp>
      <p:pic>
        <p:nvPicPr>
          <p:cNvPr id="5124" name="Picture 4" descr="Oxford University Pres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4162" y="6294438"/>
            <a:ext cx="1058862" cy="2444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5125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600200" y="1371600"/>
            <a:ext cx="5943600" cy="2276208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01.14"/>
  <p:tag name="AS_TITLE" val="Aspose.Slides for .NET 4.0"/>
  <p:tag name="AS_VERSION" val="19.1"/>
</p:tagLst>
</file>

<file path=ppt/theme/theme1.xml><?xml version="1.0" encoding="utf-8"?>
<a:theme xmlns:r="http://schemas.openxmlformats.org/officeDocument/2006/relationships" xmlns:a="http://schemas.openxmlformats.org/drawingml/2006/main" name="13_Office Theme">
  <a:themeElements>
    <a:clrScheme name="13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Theme">
      <a:majorFont>
        <a:latin typeface="Times New Roman"/>
        <a:ea typeface="ＭＳ Ｐゴシック"/>
        <a:cs typeface="Arial"/>
      </a:majorFont>
      <a:minorFont>
        <a:latin typeface="Arial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34" charset="-128"/>
          </a:defRPr>
        </a:defPPr>
      </a:lstStyle>
    </a:lnDef>
  </a:objectDefaults>
  <a:extraClrSchemeLst>
    <a:extraClrScheme>
      <a:clrScheme name="13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3</Paragraphs>
  <Slides>1</Slides>
  <Notes>1</Notes>
  <TotalTime>3343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2">
      <vt:lpstr>13_Office Theme</vt:lpstr>
      <vt:lpstr>Graphical Abstract </vt:lpstr>
    </vt:vector>
  </TitlesOfParts>
  <LinksUpToDate>0</LinksUpToDate>
  <SharedDoc>0</SharedDoc>
  <HyperlinksChanged>0</HyperlinksChanged>
  <Application>Aspose.Slides for .NET</Application>
  <AppVersion>19.0100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Oxford University Press Figure</dc:title>
  <cp:lastModifiedBy>Kelly Richardson</cp:lastModifiedBy>
  <cp:revision>164</cp:revision>
  <dcterms:created xsi:type="dcterms:W3CDTF">2015-12-31T14:57:12Z</dcterms:created>
  <dcterms:modified xsi:type="dcterms:W3CDTF">2026-01-16T21:53:46Z</dcterms:modified>
</cp:coreProperties>
</file>