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4689" r:id="rId1"/>
  </p:sldMasterIdLst>
  <p:notesMasterIdLst>
    <p:notesMasterId r:id="rId2"/>
  </p:notesMasterIdLst>
  <p:handoutMasterIdLst>
    <p:handoutMasterId r:id="rId3"/>
  </p:handoutMasterIdLst>
  <p:sldIdLst>
    <p:sldId id="261" r:id="rId4"/>
  </p:sldIdLst>
  <p:sldSz cx="9144000" cy="6858000" type="screen4x3"/>
  <p:notesSz cx="6858000" cy="9144000"/>
  <p:custDataLst>
    <p:tags r:id="rId5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/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/>
    <p:restoredTop sz="87370"/>
  </p:normalViewPr>
  <p:slideViewPr>
    <p:cSldViewPr>
      <p:cViewPr varScale="1">
        <p:scale>
          <a:sx n="96" d="100"/>
          <a:sy n="96" d="100"/>
        </p:scale>
        <p:origin x="0" y="0"/>
      </p:cViewPr>
    </p:cSldViewPr>
  </p:slideViewPr>
  <p:notesViewPr>
    <p:cSldViewPr>
      <p:cViewPr varScale="1">
        <p:scale>
          <a:sx n="83" d="100"/>
          <a:sy n="83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notesMaster" Target="notesMasters/notesMaster1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tags" Target="tags/tag1.xml" /><Relationship Id="rId6" Type="http://schemas.openxmlformats.org/officeDocument/2006/relationships/presProps" Target="presProps.xml" /><Relationship Id="rId7" Type="http://schemas.openxmlformats.org/officeDocument/2006/relationships/viewProps" Target="viewProps.xml" /><Relationship Id="rId8" Type="http://schemas.openxmlformats.org/officeDocument/2006/relationships/theme" Target="theme/theme1.xml" /><Relationship Id="rId9" Type="http://schemas.openxmlformats.org/officeDocument/2006/relationships/tableStyles" Target="tableStyles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17B615-C876-4B87-997A-F321F976F354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6696338F-9FB8-4D87-82B0-E044249ECF28}" type="slidenum">
              <a:rPr lang="en-US" altLang="en-US" sz="1200">
                <a:latin typeface="Calibri" pitchFamily="34" charset="0"/>
              </a:rPr>
              <a:t>*</a:t>
            </a:fld>
            <a:endParaRPr lang="en-US" altLang="en-US" sz="12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5F84B5-E5E8-4C35-824D-0929C2A45FB2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11065198-A70A-495C-BAA4-7498BE1AA555}" type="slidenum">
              <a:rPr lang="en-US" altLang="en-US" sz="1200"/>
              <a:t>*</a:t>
            </a:fld>
            <a:endParaRPr lang="en-US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>
                <a:latin typeface="Arial" pitchFamily="34" charset="0"/>
                <a:ea typeface="Arial" pitchFamily="34" charset="0"/>
              </a:rPr>
              <a:t>Figure 4. </a:t>
            </a:r>
            <a:r>
              <a:rPr lang="en-US" altLang="en-US">
                <a:latin typeface="Arial" pitchFamily="34" charset="0"/>
                <a:ea typeface="Arial" pitchFamily="34" charset="0"/>
              </a:rPr>
              <a:t>Locations of GCSs near rRNA operons. Red arrows indicate rRNA operons. Areas shadowed in gray indicate the downstream rRNA areas where the GCSs are concentrated. BWC, BigWigCompare.
</a:t>
            </a:r>
            <a:endParaRPr lang="en-US" altLang="en-US">
              <a:latin typeface="Arial" pitchFamily="34" charset="0"/>
              <a:ea typeface="Arial" pitchFamily="34" charset="0"/>
            </a:endParaRPr>
          </a:p>
          <a:p>
            <a:pPr marL="0" lvl="0" indent="0"/>
            <a:r>
              <a:rPr lang="en-US" altLang="en-US">
                <a:latin typeface="Arial" pitchFamily="34" charset="0"/>
                <a:ea typeface="Arial" pitchFamily="34" charset="0"/>
              </a:rPr>
              <a:t>Unless provided in the caption above, the following copyright applies to the content of this slide: © The Author(s) 2025. Published by Oxford University Press.This is an Open Access article distributed under the terms of the Creative Commons Attribution Non-Commercial License (https://creativecommons.org/licenses/by-nc/4.0/), which permits non-commercial re-use, distribution, and reproduction in any medium, provided the original work is properly cited. For commercial re-use, please contact journals.permissions@oup.com</a:t>
            </a:r>
            <a:endParaRPr lang="en-US" altLang="en-US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C2734CE1-4E80-4E97-9547-C1B527A36474}" type="slidenum">
              <a:rPr lang="en-US" altLang="en-US" sz="1200"/>
              <a:t>1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Title and Content"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/>
      </p:nvGrpSpPr>
      <p:grpSpPr/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9" r:id="rId1"/>
  </p:sldLayoutIdLst>
  <p:transition/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hyperlink" Target="https://doi.org/10.1093/nar/gkaf1183" TargetMode="External" /><Relationship Id="rId4" Type="http://schemas.openxmlformats.org/officeDocument/2006/relationships/image" Target="../media/image1.png" /><Relationship Id="rId5" Type="http://schemas.openxmlformats.org/officeDocument/2006/relationships/image" Target="../media/image2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 name="">
    <p:spTree>
      <p:nvGrpSpPr>
        <p:cNvPr id="1" name=""/>
        <p:cNvGrpSpPr/>
        <p:nvPr/>
      </p:nvGrpSpPr>
      <p:grpSpPr/>
      <p:sp>
        <p:nvSpPr>
          <p:cNvPr id="5122" name="Footer Placeholder 3"/>
          <p:cNvSpPr>
            <a:spLocks noGrp="1"/>
          </p:cNvSpPr>
          <p:nvPr>
            <p:ph type="ft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80000" tIns="0" rIns="180000" bIns="0" anchor="ctr" anchorCtr="0"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altLang="en-US" sz="1000" i="1">
                <a:solidFill>
                  <a:srgbClr val="333333"/>
                </a:solidFill>
              </a:rPr>
              <a:t>Nucleic Acids Res</a:t>
            </a:r>
            <a:r>
              <a:rPr lang="en-US" altLang="en-US" sz="1000">
                <a:solidFill>
                  <a:srgbClr val="333333"/>
                </a:solidFill>
              </a:rPr>
              <a:t>, Volume 53, Issue 21, 26 November 2025, gkaf1183, </a:t>
            </a:r>
            <a:r>
              <a:rPr lang="en-US" altLang="en-US" sz="1000">
                <a:solidFill>
                  <a:srgbClr val="333333"/>
                </a:solidFill>
                <a:hlinkClick r:id="rId3"/>
              </a:rPr>
              <a:t>https://doi.org/10.1093/nar/gkaf1183</a:t>
            </a:r>
            <a:endParaRPr lang="en-US" altLang="en-US" sz="1000">
              <a:solidFill>
                <a:srgbClr val="333333"/>
              </a:solidFill>
            </a:endParaRPr>
          </a:p>
          <a:p>
            <a:pPr marL="0" lvl="0" indent="0"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en-US" sz="800">
                <a:solidFill>
                  <a:srgbClr val="2A2A2A"/>
                </a:solidFill>
              </a:rPr>
              <a:t>The content of this slide may be subject to copyright: please see the slide notes for details.</a:t>
            </a:r>
            <a:endParaRPr lang="en-US" altLang="en-US" sz="800">
              <a:solidFill>
                <a:srgbClr val="333333"/>
              </a:solidFill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0870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/>
              <a:t>Figure 4. </a:t>
            </a:r>
            <a:r>
              <a:rPr lang="en-US" altLang="en-US" b="0"/>
              <a:t>Locations of GCSs near rRNA operons. Red arrows indicate rRNA operons. Areas shadowed in gray indicate the ...</a:t>
            </a:r>
            <a:endParaRPr lang="en-US" altLang="en-US" b="0"/>
          </a:p>
        </p:txBody>
      </p:sp>
      <p:pic>
        <p:nvPicPr>
          <p:cNvPr id="5124" name="Picture 4" descr="Oxford University Pres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162" y="6294438"/>
            <a:ext cx="1058862" cy="244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12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2204064" y="1371600"/>
            <a:ext cx="4735872" cy="4457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r="http://schemas.openxmlformats.org/officeDocument/2006/relationships"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3</Paragraphs>
  <Slides>1</Slides>
  <Notes>1</Notes>
  <TotalTime>3343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2">
      <vt:lpstr>13_Office Theme</vt:lpstr>
      <vt:lpstr>Figure 4. Locations of GCSs near rRNA operons. Red arrows indicate rRNA operons. Areas shadowed in gray indicate the ...</vt:lpstr>
    </vt:vector>
  </TitlesOfParts>
  <LinksUpToDate>0</LinksUpToDate>
  <SharedDoc>0</SharedDoc>
  <HyperlinksChanged>0</HyperlinksChanged>
  <Application>Aspose.Slides for .NET</Application>
  <AppVersion>19.0100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Oxford University Press Figure</dc:title>
  <cp:lastModifiedBy>Kelly Richardson</cp:lastModifiedBy>
  <cp:revision>164</cp:revision>
  <dcterms:created xsi:type="dcterms:W3CDTF">2015-12-31T14:57:12Z</dcterms:created>
  <dcterms:modified xsi:type="dcterms:W3CDTF">2026-01-16T21:54:11Z</dcterms:modified>
</cp:coreProperties>
</file>