
<file path=[Content_Types].xml><?xml version="1.0" encoding="utf-8"?>
<Types xmlns="http://schemas.openxmlformats.org/package/2006/content-types">
  <Default Extension="png" ContentType="image/png"/>
  <Default Extension="jfif" ContentType="image/jpeg"/>
  <Default Extension="bin" ContentType="application/vnd.openxmlformats-officedocument.oleObject"/>
  <Default Extension="svg" ContentType="image/svg+xml"/>
  <Default Extension="jpeg" ContentType="image/jpeg"/>
  <Default Extension="webp" ContentType="image/pn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1"/>
  </p:notesMasterIdLst>
  <p:sldIdLst>
    <p:sldId id="257" r:id="rId4"/>
    <p:sldId id="383" r:id="rId5"/>
    <p:sldId id="356" r:id="rId6"/>
    <p:sldId id="406" r:id="rId7"/>
    <p:sldId id="389" r:id="rId8"/>
    <p:sldId id="391" r:id="rId9"/>
    <p:sldId id="360" r:id="rId10"/>
    <p:sldId id="407" r:id="rId11"/>
    <p:sldId id="402" r:id="rId12"/>
    <p:sldId id="318" r:id="rId13"/>
    <p:sldId id="319" r:id="rId14"/>
    <p:sldId id="275" r:id="rId15"/>
    <p:sldId id="284" r:id="rId16"/>
    <p:sldId id="320" r:id="rId17"/>
    <p:sldId id="321" r:id="rId18"/>
    <p:sldId id="285" r:id="rId19"/>
    <p:sldId id="324" r:id="rId20"/>
    <p:sldId id="325" r:id="rId21"/>
    <p:sldId id="327" r:id="rId22"/>
    <p:sldId id="332" r:id="rId23"/>
    <p:sldId id="382" r:id="rId24"/>
    <p:sldId id="330" r:id="rId25"/>
    <p:sldId id="331" r:id="rId26"/>
    <p:sldId id="333" r:id="rId27"/>
    <p:sldId id="334" r:id="rId28"/>
    <p:sldId id="408" r:id="rId29"/>
    <p:sldId id="335" r:id="rId30"/>
    <p:sldId id="336" r:id="rId31"/>
    <p:sldId id="337" r:id="rId32"/>
    <p:sldId id="338" r:id="rId33"/>
    <p:sldId id="339" r:id="rId34"/>
    <p:sldId id="340" r:id="rId35"/>
    <p:sldId id="341" r:id="rId36"/>
    <p:sldId id="344" r:id="rId37"/>
    <p:sldId id="348" r:id="rId38"/>
    <p:sldId id="349" r:id="rId39"/>
    <p:sldId id="298" r:id="rId40"/>
    <p:sldId id="350" r:id="rId41"/>
    <p:sldId id="351" r:id="rId42"/>
    <p:sldId id="377" r:id="rId43"/>
    <p:sldId id="271" r:id="rId44"/>
    <p:sldId id="290" r:id="rId45"/>
    <p:sldId id="270" r:id="rId46"/>
    <p:sldId id="404" r:id="rId47"/>
    <p:sldId id="274" r:id="rId48"/>
    <p:sldId id="355" r:id="rId49"/>
    <p:sldId id="38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15" autoAdjust="0"/>
    <p:restoredTop sz="88686" autoAdjust="0"/>
  </p:normalViewPr>
  <p:slideViewPr>
    <p:cSldViewPr snapToGrid="0">
      <p:cViewPr>
        <p:scale>
          <a:sx n="70" d="100"/>
          <a:sy n="70" d="100"/>
        </p:scale>
        <p:origin x="1026"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2FD2A8-462B-48BD-B2AD-6C88AB4BA1E0}" type="doc">
      <dgm:prSet loTypeId="urn:microsoft.com/office/officeart/2005/8/layout/hChevron3" loCatId="process" qsTypeId="urn:microsoft.com/office/officeart/2005/8/quickstyle/simple1" qsCatId="simple" csTypeId="urn:microsoft.com/office/officeart/2005/8/colors/accent6_1" csCatId="accent6" phldr="1"/>
      <dgm:spPr/>
      <dgm:t>
        <a:bodyPr/>
        <a:lstStyle/>
        <a:p>
          <a:endParaRPr lang="es-ES"/>
        </a:p>
      </dgm:t>
    </dgm:pt>
    <dgm:pt modelId="{7E4D9C0C-04A0-4A1C-977C-6EE47CF2BBDF}">
      <dgm:prSet/>
      <dgm:spPr/>
      <dgm:t>
        <a:bodyPr/>
        <a:lstStyle/>
        <a:p>
          <a:pPr rtl="0"/>
          <a:r>
            <a:rPr lang="en-US" dirty="0" smtClean="0"/>
            <a:t>Check whether the publication can be deposited in a repository and under what conditions.</a:t>
          </a:r>
          <a:endParaRPr lang="es-ES" dirty="0"/>
        </a:p>
      </dgm:t>
    </dgm:pt>
    <dgm:pt modelId="{9E189298-4CE8-4D1B-9750-D8A511B0E201}" type="parTrans" cxnId="{B32666C1-38EF-421D-BAC2-6403739C8618}">
      <dgm:prSet/>
      <dgm:spPr/>
      <dgm:t>
        <a:bodyPr/>
        <a:lstStyle/>
        <a:p>
          <a:endParaRPr lang="es-ES"/>
        </a:p>
      </dgm:t>
    </dgm:pt>
    <dgm:pt modelId="{D2331652-D1F8-4355-9D7A-EFDCD6B5B3C2}" type="sibTrans" cxnId="{B32666C1-38EF-421D-BAC2-6403739C8618}">
      <dgm:prSet/>
      <dgm:spPr/>
      <dgm:t>
        <a:bodyPr/>
        <a:lstStyle/>
        <a:p>
          <a:endParaRPr lang="es-ES"/>
        </a:p>
      </dgm:t>
    </dgm:pt>
    <dgm:pt modelId="{D04CC94D-D36A-42BB-BDDD-0C310A1EA67D}">
      <dgm:prSet/>
      <dgm:spPr/>
      <dgm:t>
        <a:bodyPr/>
        <a:lstStyle/>
        <a:p>
          <a:pPr rtl="0"/>
          <a:r>
            <a:rPr lang="en-US" smtClean="0"/>
            <a:t>Decide where you want to deposit (institutional, thematic or central).</a:t>
          </a:r>
          <a:endParaRPr lang="es-ES" dirty="0"/>
        </a:p>
      </dgm:t>
    </dgm:pt>
    <dgm:pt modelId="{0E5ED3E1-C07D-4096-8A26-D928A24185B8}" type="parTrans" cxnId="{F05CB9B1-FA0B-4705-9B29-2EB2B49BD831}">
      <dgm:prSet/>
      <dgm:spPr/>
      <dgm:t>
        <a:bodyPr/>
        <a:lstStyle/>
        <a:p>
          <a:endParaRPr lang="es-ES"/>
        </a:p>
      </dgm:t>
    </dgm:pt>
    <dgm:pt modelId="{A00940DF-4B2E-4092-88CA-47254F48F9F0}" type="sibTrans" cxnId="{F05CB9B1-FA0B-4705-9B29-2EB2B49BD831}">
      <dgm:prSet/>
      <dgm:spPr/>
      <dgm:t>
        <a:bodyPr/>
        <a:lstStyle/>
        <a:p>
          <a:endParaRPr lang="es-ES"/>
        </a:p>
      </dgm:t>
    </dgm:pt>
    <dgm:pt modelId="{CA194AC8-7659-441F-B5A7-7277F1AF21B8}">
      <dgm:prSet/>
      <dgm:spPr/>
      <dgm:t>
        <a:bodyPr/>
        <a:lstStyle/>
        <a:p>
          <a:pPr rtl="0"/>
          <a:r>
            <a:rPr lang="es-ES" dirty="0" err="1" smtClean="0"/>
            <a:t>Deposit</a:t>
          </a:r>
          <a:endParaRPr lang="es-ES" dirty="0"/>
        </a:p>
      </dgm:t>
    </dgm:pt>
    <dgm:pt modelId="{61D29B5A-4592-4FD5-974A-97BBC017F2CF}" type="parTrans" cxnId="{52FFFA10-2BE8-4D20-969E-A9BC29A27D1A}">
      <dgm:prSet/>
      <dgm:spPr/>
      <dgm:t>
        <a:bodyPr/>
        <a:lstStyle/>
        <a:p>
          <a:endParaRPr lang="es-ES"/>
        </a:p>
      </dgm:t>
    </dgm:pt>
    <dgm:pt modelId="{8459B698-3F9D-4E2F-BBB0-E46834B204D2}" type="sibTrans" cxnId="{52FFFA10-2BE8-4D20-969E-A9BC29A27D1A}">
      <dgm:prSet/>
      <dgm:spPr/>
      <dgm:t>
        <a:bodyPr/>
        <a:lstStyle/>
        <a:p>
          <a:endParaRPr lang="es-ES"/>
        </a:p>
      </dgm:t>
    </dgm:pt>
    <dgm:pt modelId="{FF34EBF7-1659-4492-B0F9-E05BB63D72FA}" type="pres">
      <dgm:prSet presAssocID="{6A2FD2A8-462B-48BD-B2AD-6C88AB4BA1E0}" presName="Name0" presStyleCnt="0">
        <dgm:presLayoutVars>
          <dgm:dir/>
          <dgm:resizeHandles val="exact"/>
        </dgm:presLayoutVars>
      </dgm:prSet>
      <dgm:spPr/>
      <dgm:t>
        <a:bodyPr/>
        <a:lstStyle/>
        <a:p>
          <a:endParaRPr lang="es-ES"/>
        </a:p>
      </dgm:t>
    </dgm:pt>
    <dgm:pt modelId="{0D7440AC-5D8F-4AC4-B90C-A0632FB18B2B}" type="pres">
      <dgm:prSet presAssocID="{7E4D9C0C-04A0-4A1C-977C-6EE47CF2BBDF}" presName="parTxOnly" presStyleLbl="node1" presStyleIdx="0" presStyleCnt="3">
        <dgm:presLayoutVars>
          <dgm:bulletEnabled val="1"/>
        </dgm:presLayoutVars>
      </dgm:prSet>
      <dgm:spPr/>
      <dgm:t>
        <a:bodyPr/>
        <a:lstStyle/>
        <a:p>
          <a:endParaRPr lang="es-ES"/>
        </a:p>
      </dgm:t>
    </dgm:pt>
    <dgm:pt modelId="{D8C646BF-C80B-409F-994E-40777EC2C8A6}" type="pres">
      <dgm:prSet presAssocID="{D2331652-D1F8-4355-9D7A-EFDCD6B5B3C2}" presName="parSpace" presStyleCnt="0"/>
      <dgm:spPr/>
    </dgm:pt>
    <dgm:pt modelId="{60144A55-27F3-4DD3-872D-34ACC944C423}" type="pres">
      <dgm:prSet presAssocID="{D04CC94D-D36A-42BB-BDDD-0C310A1EA67D}" presName="parTxOnly" presStyleLbl="node1" presStyleIdx="1" presStyleCnt="3">
        <dgm:presLayoutVars>
          <dgm:bulletEnabled val="1"/>
        </dgm:presLayoutVars>
      </dgm:prSet>
      <dgm:spPr/>
      <dgm:t>
        <a:bodyPr/>
        <a:lstStyle/>
        <a:p>
          <a:endParaRPr lang="es-ES"/>
        </a:p>
      </dgm:t>
    </dgm:pt>
    <dgm:pt modelId="{923A6B40-1F40-4DC6-BA41-3F686D96A530}" type="pres">
      <dgm:prSet presAssocID="{A00940DF-4B2E-4092-88CA-47254F48F9F0}" presName="parSpace" presStyleCnt="0"/>
      <dgm:spPr/>
    </dgm:pt>
    <dgm:pt modelId="{4AA7FC17-1578-4FC0-9484-8F07D908F968}" type="pres">
      <dgm:prSet presAssocID="{CA194AC8-7659-441F-B5A7-7277F1AF21B8}" presName="parTxOnly" presStyleLbl="node1" presStyleIdx="2" presStyleCnt="3">
        <dgm:presLayoutVars>
          <dgm:bulletEnabled val="1"/>
        </dgm:presLayoutVars>
      </dgm:prSet>
      <dgm:spPr/>
      <dgm:t>
        <a:bodyPr/>
        <a:lstStyle/>
        <a:p>
          <a:endParaRPr lang="es-ES"/>
        </a:p>
      </dgm:t>
    </dgm:pt>
  </dgm:ptLst>
  <dgm:cxnLst>
    <dgm:cxn modelId="{F05CB9B1-FA0B-4705-9B29-2EB2B49BD831}" srcId="{6A2FD2A8-462B-48BD-B2AD-6C88AB4BA1E0}" destId="{D04CC94D-D36A-42BB-BDDD-0C310A1EA67D}" srcOrd="1" destOrd="0" parTransId="{0E5ED3E1-C07D-4096-8A26-D928A24185B8}" sibTransId="{A00940DF-4B2E-4092-88CA-47254F48F9F0}"/>
    <dgm:cxn modelId="{06BA7F10-C2D6-477D-96F7-466D463C8E8E}" type="presOf" srcId="{CA194AC8-7659-441F-B5A7-7277F1AF21B8}" destId="{4AA7FC17-1578-4FC0-9484-8F07D908F968}" srcOrd="0" destOrd="0" presId="urn:microsoft.com/office/officeart/2005/8/layout/hChevron3"/>
    <dgm:cxn modelId="{B32666C1-38EF-421D-BAC2-6403739C8618}" srcId="{6A2FD2A8-462B-48BD-B2AD-6C88AB4BA1E0}" destId="{7E4D9C0C-04A0-4A1C-977C-6EE47CF2BBDF}" srcOrd="0" destOrd="0" parTransId="{9E189298-4CE8-4D1B-9750-D8A511B0E201}" sibTransId="{D2331652-D1F8-4355-9D7A-EFDCD6B5B3C2}"/>
    <dgm:cxn modelId="{BEE3BB6F-28F3-41E8-B562-6A38BAFC43E9}" type="presOf" srcId="{D04CC94D-D36A-42BB-BDDD-0C310A1EA67D}" destId="{60144A55-27F3-4DD3-872D-34ACC944C423}" srcOrd="0" destOrd="0" presId="urn:microsoft.com/office/officeart/2005/8/layout/hChevron3"/>
    <dgm:cxn modelId="{A2E80549-4707-4930-8DC4-F1D9AF5E0078}" type="presOf" srcId="{7E4D9C0C-04A0-4A1C-977C-6EE47CF2BBDF}" destId="{0D7440AC-5D8F-4AC4-B90C-A0632FB18B2B}" srcOrd="0" destOrd="0" presId="urn:microsoft.com/office/officeart/2005/8/layout/hChevron3"/>
    <dgm:cxn modelId="{A1DB66D8-8275-47F3-8D5C-D72F3146491C}" type="presOf" srcId="{6A2FD2A8-462B-48BD-B2AD-6C88AB4BA1E0}" destId="{FF34EBF7-1659-4492-B0F9-E05BB63D72FA}" srcOrd="0" destOrd="0" presId="urn:microsoft.com/office/officeart/2005/8/layout/hChevron3"/>
    <dgm:cxn modelId="{52FFFA10-2BE8-4D20-969E-A9BC29A27D1A}" srcId="{6A2FD2A8-462B-48BD-B2AD-6C88AB4BA1E0}" destId="{CA194AC8-7659-441F-B5A7-7277F1AF21B8}" srcOrd="2" destOrd="0" parTransId="{61D29B5A-4592-4FD5-974A-97BBC017F2CF}" sibTransId="{8459B698-3F9D-4E2F-BBB0-E46834B204D2}"/>
    <dgm:cxn modelId="{A00F63C1-11C7-4389-B182-1A910DE1F627}" type="presParOf" srcId="{FF34EBF7-1659-4492-B0F9-E05BB63D72FA}" destId="{0D7440AC-5D8F-4AC4-B90C-A0632FB18B2B}" srcOrd="0" destOrd="0" presId="urn:microsoft.com/office/officeart/2005/8/layout/hChevron3"/>
    <dgm:cxn modelId="{1DA14A4F-883D-4DC5-A6AE-DDA4004CFAD6}" type="presParOf" srcId="{FF34EBF7-1659-4492-B0F9-E05BB63D72FA}" destId="{D8C646BF-C80B-409F-994E-40777EC2C8A6}" srcOrd="1" destOrd="0" presId="urn:microsoft.com/office/officeart/2005/8/layout/hChevron3"/>
    <dgm:cxn modelId="{9AC4D4BC-A929-4518-8EAC-4C2B3FC54DEE}" type="presParOf" srcId="{FF34EBF7-1659-4492-B0F9-E05BB63D72FA}" destId="{60144A55-27F3-4DD3-872D-34ACC944C423}" srcOrd="2" destOrd="0" presId="urn:microsoft.com/office/officeart/2005/8/layout/hChevron3"/>
    <dgm:cxn modelId="{E12BC558-95ED-4700-B628-CB431F6E1799}" type="presParOf" srcId="{FF34EBF7-1659-4492-B0F9-E05BB63D72FA}" destId="{923A6B40-1F40-4DC6-BA41-3F686D96A530}" srcOrd="3" destOrd="0" presId="urn:microsoft.com/office/officeart/2005/8/layout/hChevron3"/>
    <dgm:cxn modelId="{983B6062-6F75-4D71-998F-435DEDA8550D}" type="presParOf" srcId="{FF34EBF7-1659-4492-B0F9-E05BB63D72FA}" destId="{4AA7FC17-1578-4FC0-9484-8F07D908F968}"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440AC-5D8F-4AC4-B90C-A0632FB18B2B}">
      <dsp:nvSpPr>
        <dsp:cNvPr id="0" name=""/>
        <dsp:cNvSpPr/>
      </dsp:nvSpPr>
      <dsp:spPr>
        <a:xfrm>
          <a:off x="4464" y="744649"/>
          <a:ext cx="3903548" cy="1561419"/>
        </a:xfrm>
        <a:prstGeom prst="homePlate">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56007" rIns="28004" bIns="56007" numCol="1" spcCol="1270" anchor="ctr" anchorCtr="0">
          <a:noAutofit/>
        </a:bodyPr>
        <a:lstStyle/>
        <a:p>
          <a:pPr lvl="0" algn="ctr" defTabSz="933450" rtl="0">
            <a:lnSpc>
              <a:spcPct val="90000"/>
            </a:lnSpc>
            <a:spcBef>
              <a:spcPct val="0"/>
            </a:spcBef>
            <a:spcAft>
              <a:spcPct val="35000"/>
            </a:spcAft>
          </a:pPr>
          <a:r>
            <a:rPr lang="en-US" sz="2100" kern="1200" dirty="0" smtClean="0"/>
            <a:t>Check whether the publication can be deposited in a repository and under what conditions.</a:t>
          </a:r>
          <a:endParaRPr lang="es-ES" sz="2100" kern="1200" dirty="0"/>
        </a:p>
      </dsp:txBody>
      <dsp:txXfrm>
        <a:off x="4464" y="744649"/>
        <a:ext cx="3513193" cy="1561419"/>
      </dsp:txXfrm>
    </dsp:sp>
    <dsp:sp modelId="{60144A55-27F3-4DD3-872D-34ACC944C423}">
      <dsp:nvSpPr>
        <dsp:cNvPr id="0" name=""/>
        <dsp:cNvSpPr/>
      </dsp:nvSpPr>
      <dsp:spPr>
        <a:xfrm>
          <a:off x="3127302" y="744649"/>
          <a:ext cx="3903548" cy="1561419"/>
        </a:xfrm>
        <a:prstGeom prst="chevron">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rtl="0">
            <a:lnSpc>
              <a:spcPct val="90000"/>
            </a:lnSpc>
            <a:spcBef>
              <a:spcPct val="0"/>
            </a:spcBef>
            <a:spcAft>
              <a:spcPct val="35000"/>
            </a:spcAft>
          </a:pPr>
          <a:r>
            <a:rPr lang="en-US" sz="2100" kern="1200" smtClean="0"/>
            <a:t>Decide where you want to deposit (institutional, thematic or central).</a:t>
          </a:r>
          <a:endParaRPr lang="es-ES" sz="2100" kern="1200" dirty="0"/>
        </a:p>
      </dsp:txBody>
      <dsp:txXfrm>
        <a:off x="3908012" y="744649"/>
        <a:ext cx="2342129" cy="1561419"/>
      </dsp:txXfrm>
    </dsp:sp>
    <dsp:sp modelId="{4AA7FC17-1578-4FC0-9484-8F07D908F968}">
      <dsp:nvSpPr>
        <dsp:cNvPr id="0" name=""/>
        <dsp:cNvSpPr/>
      </dsp:nvSpPr>
      <dsp:spPr>
        <a:xfrm>
          <a:off x="6250140" y="744649"/>
          <a:ext cx="3903548" cy="1561419"/>
        </a:xfrm>
        <a:prstGeom prst="chevron">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4011" tIns="56007" rIns="28004" bIns="56007" numCol="1" spcCol="1270" anchor="ctr" anchorCtr="0">
          <a:noAutofit/>
        </a:bodyPr>
        <a:lstStyle/>
        <a:p>
          <a:pPr lvl="0" algn="ctr" defTabSz="933450" rtl="0">
            <a:lnSpc>
              <a:spcPct val="90000"/>
            </a:lnSpc>
            <a:spcBef>
              <a:spcPct val="0"/>
            </a:spcBef>
            <a:spcAft>
              <a:spcPct val="35000"/>
            </a:spcAft>
          </a:pPr>
          <a:r>
            <a:rPr lang="es-ES" sz="2100" kern="1200" dirty="0" err="1" smtClean="0"/>
            <a:t>Deposit</a:t>
          </a:r>
          <a:endParaRPr lang="es-ES" sz="2100" kern="1200" dirty="0"/>
        </a:p>
      </dsp:txBody>
      <dsp:txXfrm>
        <a:off x="7030850" y="744649"/>
        <a:ext cx="2342129" cy="1561419"/>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EFAF7-31A7-422F-83B4-AFEE8CC4C13E}" type="datetimeFigureOut">
              <a:rPr lang="es-ES" smtClean="0"/>
              <a:t>28/11/2024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F03F3-9234-414F-B6B9-8D5B33DE90A5}" type="slidenum">
              <a:rPr lang="es-ES" smtClean="0"/>
              <a:t>‹Nº›</a:t>
            </a:fld>
            <a:endParaRPr lang="es-ES"/>
          </a:p>
        </p:txBody>
      </p:sp>
    </p:spTree>
    <p:extLst>
      <p:ext uri="{BB962C8B-B14F-4D97-AF65-F5344CB8AC3E}">
        <p14:creationId xmlns:p14="http://schemas.microsoft.com/office/powerpoint/2010/main" val="201644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Hot </a:t>
            </a:r>
            <a:r>
              <a:rPr lang="es-ES" dirty="0" err="1" smtClean="0"/>
              <a:t>topics</a:t>
            </a:r>
            <a:r>
              <a:rPr lang="es-ES" dirty="0" smtClean="0"/>
              <a:t> in OA; a </a:t>
            </a:r>
            <a:r>
              <a:rPr lang="es-ES" dirty="0" err="1" smtClean="0"/>
              <a:t>call</a:t>
            </a:r>
            <a:r>
              <a:rPr lang="es-ES" dirty="0" smtClean="0"/>
              <a:t> to </a:t>
            </a:r>
            <a:r>
              <a:rPr lang="es-ES" dirty="0" err="1" smtClean="0"/>
              <a:t>action</a:t>
            </a:r>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1</a:t>
            </a:fld>
            <a:endParaRPr lang="es-ES"/>
          </a:p>
        </p:txBody>
      </p:sp>
    </p:spTree>
    <p:extLst>
      <p:ext uri="{BB962C8B-B14F-4D97-AF65-F5344CB8AC3E}">
        <p14:creationId xmlns:p14="http://schemas.microsoft.com/office/powerpoint/2010/main" val="3442139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sz="1200" b="0" i="0" kern="1200" dirty="0" smtClean="0">
                <a:solidFill>
                  <a:schemeClr val="tx1"/>
                </a:solidFill>
                <a:effectLst/>
                <a:latin typeface="+mn-lt"/>
                <a:ea typeface="+mn-ea"/>
                <a:cs typeface="+mn-cs"/>
              </a:rPr>
              <a:t>Open Access Week is an invaluable chance to connect the global momentum toward the open sharing of knowledge with the advancement of policy changes and the importance of social issues affecting people around the world. The event is celebrated by individuals, institutions, and organizations around the world, and its organization is led by a global advisory committee, which selects each year’s theme. The official hashtag of Open Access Week is #</a:t>
            </a:r>
            <a:r>
              <a:rPr lang="en-US" sz="1200" b="0" i="0" kern="1200" dirty="0" err="1" smtClean="0">
                <a:solidFill>
                  <a:schemeClr val="tx1"/>
                </a:solidFill>
                <a:effectLst/>
                <a:latin typeface="+mn-lt"/>
                <a:ea typeface="+mn-ea"/>
                <a:cs typeface="+mn-cs"/>
              </a:rPr>
              <a:t>OAweek</a:t>
            </a:r>
            <a:r>
              <a:rPr lang="en-US" sz="1200" b="0" i="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panose="020F0502020204030204" pitchFamily="34" charset="0"/>
                <a:cs typeface="Calibri" panose="020F0502020204030204" pitchFamily="34" charset="0"/>
              </a:rPr>
              <a:t>rush to integrate artificial intelligence into commercial academic systems without community consultation.</a:t>
            </a:r>
            <a:r>
              <a:rPr lang="en-US" baseline="0" dirty="0" smtClean="0">
                <a:latin typeface="Calibri" panose="020F0502020204030204" pitchFamily="34" charset="0"/>
                <a:cs typeface="Calibri" panose="020F0502020204030204" pitchFamily="34" charset="0"/>
              </a:rPr>
              <a:t> </a:t>
            </a:r>
            <a:r>
              <a:rPr lang="es-ES" sz="1200" b="0" i="0" kern="1200" dirty="0" smtClean="0">
                <a:solidFill>
                  <a:schemeClr val="tx1"/>
                </a:solidFill>
                <a:effectLst/>
                <a:latin typeface="+mn-lt"/>
                <a:ea typeface="+mn-ea"/>
                <a:cs typeface="+mn-cs"/>
              </a:rPr>
              <a:t>Las preguntas que surgieron sobre el tema el año pasado son aún más apremiantes en 2024 dados a los acontecimientos recientes, como la prisa por integrar la inteligencia artificial en los sistemas académicos comerciales sin consultar a la comunidad. Las preguntas críticas actuales incluyen: ¿Cuáles son las consecuencias cuando un pequeño número de corporaciones controlan la producción del conocimiento en lugar de los propios investigadores? ¿Cuáles son los costos ocultos de los modelos de negocios que afianzan niveles extremos de ganancias y al mismo tiempo exacerban la inequidad? ¿Cuándo comienza la opaca recopilación y uso de datos personales por parte de plataformas comerciales a socavar la libertad académica? ¿Cuándo y de qué manera puede la comercialización alinearse con el interés público? ¿Qué infraestructuras gobernadas por la comunidad existen que sirven mejor a los intereses de la comunidad investigadora y del público (como servidores de </a:t>
            </a:r>
            <a:r>
              <a:rPr lang="es-ES" sz="1200" b="0" i="0" kern="1200" dirty="0" err="1" smtClean="0">
                <a:solidFill>
                  <a:schemeClr val="tx1"/>
                </a:solidFill>
                <a:effectLst/>
                <a:latin typeface="+mn-lt"/>
                <a:ea typeface="+mn-ea"/>
                <a:cs typeface="+mn-cs"/>
              </a:rPr>
              <a:t>preimpresión</a:t>
            </a:r>
            <a:r>
              <a:rPr lang="es-ES" sz="1200" b="0" i="0" kern="1200" dirty="0" smtClean="0">
                <a:solidFill>
                  <a:schemeClr val="tx1"/>
                </a:solidFill>
                <a:effectLst/>
                <a:latin typeface="+mn-lt"/>
                <a:ea typeface="+mn-ea"/>
                <a:cs typeface="+mn-cs"/>
              </a:rPr>
              <a:t>, repositorios y plataformas de publicación abiertas)? ¿Cómo podemos cambiar la opción predeterminada hacia el uso de estas opciones orientadas a la comunidad?</a:t>
            </a:r>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2</a:t>
            </a:fld>
            <a:endParaRPr lang="es-ES"/>
          </a:p>
        </p:txBody>
      </p:sp>
    </p:spTree>
    <p:extLst>
      <p:ext uri="{BB962C8B-B14F-4D97-AF65-F5344CB8AC3E}">
        <p14:creationId xmlns:p14="http://schemas.microsoft.com/office/powerpoint/2010/main" val="2082215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7</a:t>
            </a:fld>
            <a:endParaRPr lang="es-ES"/>
          </a:p>
        </p:txBody>
      </p:sp>
    </p:spTree>
    <p:extLst>
      <p:ext uri="{BB962C8B-B14F-4D97-AF65-F5344CB8AC3E}">
        <p14:creationId xmlns:p14="http://schemas.microsoft.com/office/powerpoint/2010/main" val="24696913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open science as a new normality in the proposals</a:t>
            </a:r>
            <a:endParaRPr lang="es-ES" dirty="0" smtClean="0"/>
          </a:p>
          <a:p>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9</a:t>
            </a:fld>
            <a:endParaRPr lang="es-ES"/>
          </a:p>
        </p:txBody>
      </p:sp>
    </p:spTree>
    <p:extLst>
      <p:ext uri="{BB962C8B-B14F-4D97-AF65-F5344CB8AC3E}">
        <p14:creationId xmlns:p14="http://schemas.microsoft.com/office/powerpoint/2010/main" val="4242773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12</a:t>
            </a:fld>
            <a:endParaRPr lang="es-ES"/>
          </a:p>
        </p:txBody>
      </p:sp>
    </p:spTree>
    <p:extLst>
      <p:ext uri="{BB962C8B-B14F-4D97-AF65-F5344CB8AC3E}">
        <p14:creationId xmlns:p14="http://schemas.microsoft.com/office/powerpoint/2010/main" val="1625902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i="0" kern="1200" dirty="0" smtClean="0">
                <a:solidFill>
                  <a:schemeClr val="tx1"/>
                </a:solidFill>
                <a:effectLst/>
                <a:latin typeface="+mn-lt"/>
                <a:ea typeface="+mn-ea"/>
                <a:cs typeface="+mn-cs"/>
              </a:rPr>
              <a:t>Diferencias entre publicación gratuita y publicación OA</a:t>
            </a:r>
          </a:p>
          <a:p>
            <a:r>
              <a:rPr lang="es-ES" sz="1200" b="0" i="0" kern="1200" dirty="0" smtClean="0">
                <a:solidFill>
                  <a:schemeClr val="tx1"/>
                </a:solidFill>
                <a:effectLst/>
                <a:latin typeface="+mn-lt"/>
                <a:ea typeface="+mn-ea"/>
                <a:cs typeface="+mn-cs"/>
              </a:rPr>
              <a:t>Una publicación gratuita permite su consulta de modo particular sin necesidad de pagar por ello, pero no permite su reutilización o distribución. El lector solo tiene permisos para la consulta y descarga particular, porque el resto de derechos están retenidos por el autor o editor.</a:t>
            </a:r>
          </a:p>
          <a:p>
            <a:r>
              <a:rPr lang="es-ES" sz="1200" b="0" i="0" kern="1200" dirty="0" smtClean="0">
                <a:solidFill>
                  <a:schemeClr val="tx1"/>
                </a:solidFill>
                <a:effectLst/>
                <a:latin typeface="+mn-lt"/>
                <a:ea typeface="+mn-ea"/>
                <a:cs typeface="+mn-cs"/>
              </a:rPr>
              <a:t>Una publicación OA no solo permite acceso para ser leído, sino que se ceden al lector otros permisos expresados en la licencia que acompaña al contenido. Con esta licencia se pretende facilitar la reutilización y recolección del contenido.</a:t>
            </a:r>
          </a:p>
          <a:p>
            <a:r>
              <a:rPr lang="es-ES" dirty="0" smtClean="0"/>
              <a:t>https://www.une.es/faqs-acceso-abierto#cuarta </a:t>
            </a:r>
          </a:p>
          <a:p>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13</a:t>
            </a:fld>
            <a:endParaRPr lang="es-ES"/>
          </a:p>
        </p:txBody>
      </p:sp>
    </p:spTree>
    <p:extLst>
      <p:ext uri="{BB962C8B-B14F-4D97-AF65-F5344CB8AC3E}">
        <p14:creationId xmlns:p14="http://schemas.microsoft.com/office/powerpoint/2010/main" val="4246335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smtClean="0">
                <a:solidFill>
                  <a:schemeClr val="tx1"/>
                </a:solidFill>
                <a:effectLst/>
                <a:latin typeface="+mn-lt"/>
                <a:ea typeface="+mn-ea"/>
                <a:cs typeface="+mn-cs"/>
              </a:rPr>
              <a:t>Only</a:t>
            </a:r>
            <a:r>
              <a:rPr lang="en-US" sz="1200" b="0" i="1" kern="1200" dirty="0" smtClean="0">
                <a:solidFill>
                  <a:schemeClr val="tx1"/>
                </a:solidFill>
                <a:effectLst/>
                <a:latin typeface="+mn-lt"/>
                <a:ea typeface="+mn-ea"/>
                <a:cs typeface="+mn-cs"/>
              </a:rPr>
              <a:t> publications fees (if any) </a:t>
            </a:r>
            <a:r>
              <a:rPr lang="en-US" sz="1200" b="1" i="1" kern="1200" dirty="0" smtClean="0">
                <a:solidFill>
                  <a:schemeClr val="tx1"/>
                </a:solidFill>
                <a:effectLst/>
                <a:latin typeface="+mn-lt"/>
                <a:ea typeface="+mn-ea"/>
                <a:cs typeface="+mn-cs"/>
              </a:rPr>
              <a:t>in full open access venues</a:t>
            </a:r>
            <a:r>
              <a:rPr lang="en-US" sz="1200" b="0" i="1" kern="1200" dirty="0" smtClean="0">
                <a:solidFill>
                  <a:schemeClr val="tx1"/>
                </a:solidFill>
                <a:effectLst/>
                <a:latin typeface="+mn-lt"/>
                <a:ea typeface="+mn-ea"/>
                <a:cs typeface="+mn-cs"/>
              </a:rPr>
              <a:t> for peer-reviewed scientific publications are </a:t>
            </a:r>
            <a:r>
              <a:rPr lang="en-US" sz="1200" b="1" i="1" kern="1200" dirty="0" smtClean="0">
                <a:solidFill>
                  <a:schemeClr val="tx1"/>
                </a:solidFill>
                <a:effectLst/>
                <a:latin typeface="+mn-lt"/>
                <a:ea typeface="+mn-ea"/>
                <a:cs typeface="+mn-cs"/>
              </a:rPr>
              <a:t>eligible for reimbursement.</a:t>
            </a:r>
            <a:endParaRPr lang="en-US" sz="1200" b="0" i="0" kern="1200" dirty="0" smtClean="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38</a:t>
            </a:fld>
            <a:endParaRPr lang="es-ES"/>
          </a:p>
        </p:txBody>
      </p:sp>
    </p:spTree>
    <p:extLst>
      <p:ext uri="{BB962C8B-B14F-4D97-AF65-F5344CB8AC3E}">
        <p14:creationId xmlns:p14="http://schemas.microsoft.com/office/powerpoint/2010/main" val="613993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latin typeface="Calibri" panose="020F0502020204030204" pitchFamily="34" charset="0"/>
                <a:cs typeface="Calibri" panose="020F0502020204030204" pitchFamily="34" charset="0"/>
              </a:rPr>
              <a:t>Información sobre la investigación</a:t>
            </a:r>
          </a:p>
          <a:p>
            <a:r>
              <a:rPr lang="es-ES" dirty="0" smtClean="0">
                <a:latin typeface="Calibri" panose="020F0502020204030204" pitchFamily="34" charset="0"/>
                <a:cs typeface="Calibri" panose="020F0502020204030204" pitchFamily="34" charset="0"/>
              </a:rPr>
              <a:t>Por información de investigación entendemos la información (a veces denominada metadatos) relativa a la realización y comunicación de la investigación. Esto incluye, entre otros, (1) metadatos bibliográficos como títulos, resúmenes, referencias, datos del autor, datos de afiliación y datos sobre sitios de publicación, (2) metadatos sobre software de investigación, datos de investigación, muestras e instrumentos, (3) información sobre financiación y subvenciones, e (4) información sobre organizaciones y colaboradores de la investigación. La información sobre investigación se encuentra en sistemas como bases de datos bibliográficas, repositorios de software, repositorios de datos y sistemas actuales de</a:t>
            </a:r>
          </a:p>
          <a:p>
            <a:r>
              <a:rPr lang="es-ES" dirty="0" smtClean="0">
                <a:latin typeface="Calibri" panose="020F0502020204030204" pitchFamily="34" charset="0"/>
                <a:cs typeface="Calibri" panose="020F0502020204030204" pitchFamily="34" charset="0"/>
              </a:rPr>
              <a:t>información sobre investigación.</a:t>
            </a:r>
          </a:p>
          <a:p>
            <a:r>
              <a:rPr lang="es-ES" dirty="0" smtClean="0"/>
              <a:t>Información abierta sobre investigación Por información de investigación abierta entendemos la información de investigación de libre acceso y sin restricciones de reutilización. La apertura de la información de investigación es un espectro, no un absoluto. Al igual que los datos de investigación deberían adherirse a los principios FAIR de </a:t>
            </a:r>
            <a:r>
              <a:rPr lang="es-ES" dirty="0" err="1" smtClean="0"/>
              <a:t>encontrabilidad</a:t>
            </a:r>
            <a:r>
              <a:rPr lang="es-ES" dirty="0" smtClean="0"/>
              <a:t>, accesibilidad, interoperabilidad y reutilización, la información de investigación abierta también debería seguir estos principios. Si se alcanzan los máximos niveles de </a:t>
            </a:r>
            <a:r>
              <a:rPr lang="es-ES" dirty="0" err="1" smtClean="0"/>
              <a:t>encontrabilidad</a:t>
            </a:r>
            <a:r>
              <a:rPr lang="es-ES" dirty="0" smtClean="0"/>
              <a:t>, accesibilidad, interoperabilidad y reutilización, la información de la investigación es abierta y FAIR. Esto requiere, por ejemplo: ANEXO B DEFINICIONES 9 • La utilización de protocolos normalizados e identificadores persistentes para facilitar la localización y la interoperabilidad. • El alojamiento de metadatos en repositorios y sistemas de transferencia de uso generalizado para facilitar su localización y accesibilidad. • La aplicación de una licencia CC0 de </a:t>
            </a:r>
            <a:r>
              <a:rPr lang="es-ES" dirty="0" err="1" smtClean="0"/>
              <a:t>Creative</a:t>
            </a:r>
            <a:r>
              <a:rPr lang="es-ES" dirty="0" smtClean="0"/>
              <a:t> </a:t>
            </a:r>
            <a:r>
              <a:rPr lang="es-ES" dirty="0" err="1" smtClean="0"/>
              <a:t>Commons</a:t>
            </a:r>
            <a:r>
              <a:rPr lang="es-ES" dirty="0" smtClean="0"/>
              <a:t> o la dedicación al dominio público, según proceda, para apoyar la interoperabilidad y la reutilización. • Transparencia en la procedencia y el tratamiento de los datos para favorecer la interoperabilidad y la reutilización. • La utilización de infraestructuras que ofrezcan interfaces estándar y abiertas</a:t>
            </a:r>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42</a:t>
            </a:fld>
            <a:endParaRPr lang="es-ES"/>
          </a:p>
        </p:txBody>
      </p:sp>
    </p:spTree>
    <p:extLst>
      <p:ext uri="{BB962C8B-B14F-4D97-AF65-F5344CB8AC3E}">
        <p14:creationId xmlns:p14="http://schemas.microsoft.com/office/powerpoint/2010/main" val="277833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You</a:t>
            </a:r>
            <a:r>
              <a:rPr lang="es-ES" baseline="0" dirty="0" smtClean="0"/>
              <a:t> are </a:t>
            </a:r>
            <a:r>
              <a:rPr lang="es-ES" baseline="0" dirty="0" err="1" smtClean="0"/>
              <a:t>actors</a:t>
            </a:r>
            <a:r>
              <a:rPr lang="es-ES" baseline="0" dirty="0" smtClean="0"/>
              <a:t> of </a:t>
            </a:r>
            <a:r>
              <a:rPr lang="es-ES" baseline="0" dirty="0" err="1" smtClean="0"/>
              <a:t>this</a:t>
            </a:r>
            <a:r>
              <a:rPr lang="es-ES" baseline="0" dirty="0" smtClean="0"/>
              <a:t> </a:t>
            </a:r>
            <a:r>
              <a:rPr lang="es-ES" baseline="0" dirty="0" err="1" smtClean="0"/>
              <a:t>ecosystem</a:t>
            </a:r>
            <a:r>
              <a:rPr lang="es-ES" baseline="0" dirty="0" smtClean="0"/>
              <a:t>.</a:t>
            </a:r>
            <a:endParaRPr lang="es-ES" dirty="0"/>
          </a:p>
        </p:txBody>
      </p:sp>
      <p:sp>
        <p:nvSpPr>
          <p:cNvPr id="4" name="Marcador de número de diapositiva 3"/>
          <p:cNvSpPr>
            <a:spLocks noGrp="1"/>
          </p:cNvSpPr>
          <p:nvPr>
            <p:ph type="sldNum" sz="quarter" idx="10"/>
          </p:nvPr>
        </p:nvSpPr>
        <p:spPr/>
        <p:txBody>
          <a:bodyPr/>
          <a:lstStyle/>
          <a:p>
            <a:fld id="{7D3F03F3-9234-414F-B6B9-8D5B33DE90A5}" type="slidenum">
              <a:rPr lang="es-ES" smtClean="0"/>
              <a:t>44</a:t>
            </a:fld>
            <a:endParaRPr lang="es-ES"/>
          </a:p>
        </p:txBody>
      </p:sp>
    </p:spTree>
    <p:extLst>
      <p:ext uri="{BB962C8B-B14F-4D97-AF65-F5344CB8AC3E}">
        <p14:creationId xmlns:p14="http://schemas.microsoft.com/office/powerpoint/2010/main" val="2183818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0D68AE-1332-DF37-751F-ACCBDD84084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E8CE9AE6-EEB2-067B-5055-4C2CCD898A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1F854B19-F80D-0927-D288-88A538F8958B}"/>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5" name="Marcador de pie de página 4">
            <a:extLst>
              <a:ext uri="{FF2B5EF4-FFF2-40B4-BE49-F238E27FC236}">
                <a16:creationId xmlns:a16="http://schemas.microsoft.com/office/drawing/2014/main" id="{6601BBA5-93DB-D861-A171-E452041563E2}"/>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977C04FA-F512-16E9-4E07-820C08B84B29}"/>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3367330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A0122C-55EA-887A-FD3C-D4B67B018FC9}"/>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10E9FB4E-AF37-3F39-67FC-01D01DB6EE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31530E1B-592E-BDC8-3C85-4A3C1138FC53}"/>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5" name="Marcador de pie de página 4">
            <a:extLst>
              <a:ext uri="{FF2B5EF4-FFF2-40B4-BE49-F238E27FC236}">
                <a16:creationId xmlns:a16="http://schemas.microsoft.com/office/drawing/2014/main" id="{9E26BFDE-2F8D-4BDA-DC93-346E31B5F025}"/>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F5AD505-F8F9-9E40-F90B-5D2404701E7D}"/>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2771458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31C5F2-68F4-1D02-57B9-F9418ABFEFA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D4BF6034-BEE8-B3CC-2246-45AEC7963D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CF990EB-3EDC-FE0E-6BB4-C3EA8BB9E71C}"/>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5" name="Marcador de pie de página 4">
            <a:extLst>
              <a:ext uri="{FF2B5EF4-FFF2-40B4-BE49-F238E27FC236}">
                <a16:creationId xmlns:a16="http://schemas.microsoft.com/office/drawing/2014/main" id="{BFB7D93C-8DE8-E3D5-1152-34DEA09A123B}"/>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871E0C21-3C0C-7FDF-5B51-A3664A7F15F0}"/>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39629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E75A5B-B610-D3C0-0410-30D190C2E361}"/>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D8D70F8D-70EA-7410-D17E-8015481748D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FBD2D9AB-CB82-F43C-883A-CE3A99F5779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A97C80A7-1206-04AA-895E-9A1526B021F0}"/>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6" name="Marcador de pie de página 5">
            <a:extLst>
              <a:ext uri="{FF2B5EF4-FFF2-40B4-BE49-F238E27FC236}">
                <a16:creationId xmlns:a16="http://schemas.microsoft.com/office/drawing/2014/main" id="{B152BEF4-8592-DC79-8E19-09FBA8DA649F}"/>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06050F4A-579F-03DB-E362-293973FFCA43}"/>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440753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FFB42-DD11-132E-0C85-9CC72153392B}"/>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4FC29832-3371-8844-EAAB-A7809973EE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8B76BFD-6074-FFE2-F336-ABD563421B3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5B2A680-8862-065F-740B-9B1B333796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1C98BEE-45B0-1F6E-D988-DE2836A32300}"/>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65170BB1-1510-F9EC-4D1F-2C9669844B70}"/>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8" name="Marcador de pie de página 7">
            <a:extLst>
              <a:ext uri="{FF2B5EF4-FFF2-40B4-BE49-F238E27FC236}">
                <a16:creationId xmlns:a16="http://schemas.microsoft.com/office/drawing/2014/main" id="{524F2A79-5FE0-F187-59C0-353E730CF473}"/>
              </a:ext>
            </a:extLst>
          </p:cNvPr>
          <p:cNvSpPr>
            <a:spLocks noGrp="1"/>
          </p:cNvSpPr>
          <p:nvPr>
            <p:ph type="ftr" sz="quarter" idx="11"/>
          </p:nvPr>
        </p:nvSpPr>
        <p:spPr/>
        <p:txBody>
          <a:bodyPr/>
          <a:lstStyle/>
          <a:p>
            <a:endParaRPr lang="en-GB"/>
          </a:p>
        </p:txBody>
      </p:sp>
      <p:sp>
        <p:nvSpPr>
          <p:cNvPr id="9" name="Marcador de número de diapositiva 8">
            <a:extLst>
              <a:ext uri="{FF2B5EF4-FFF2-40B4-BE49-F238E27FC236}">
                <a16:creationId xmlns:a16="http://schemas.microsoft.com/office/drawing/2014/main" id="{6ACB6B9D-BA6A-1F27-1680-AC520D7D8164}"/>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2525403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E44408-F979-CB20-ECBD-6EFC412F47FD}"/>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7EE73C45-BBF1-D19A-2FBC-89A95E6AB417}"/>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4" name="Marcador de pie de página 3">
            <a:extLst>
              <a:ext uri="{FF2B5EF4-FFF2-40B4-BE49-F238E27FC236}">
                <a16:creationId xmlns:a16="http://schemas.microsoft.com/office/drawing/2014/main" id="{74C4F16D-F7EA-2C28-DEB3-4A39006BE7E8}"/>
              </a:ext>
            </a:extLst>
          </p:cNvPr>
          <p:cNvSpPr>
            <a:spLocks noGrp="1"/>
          </p:cNvSpPr>
          <p:nvPr>
            <p:ph type="ftr" sz="quarter" idx="11"/>
          </p:nvPr>
        </p:nvSpPr>
        <p:spPr/>
        <p:txBody>
          <a:bodyPr/>
          <a:lstStyle/>
          <a:p>
            <a:endParaRPr lang="en-GB"/>
          </a:p>
        </p:txBody>
      </p:sp>
      <p:sp>
        <p:nvSpPr>
          <p:cNvPr id="5" name="Marcador de número de diapositiva 4">
            <a:extLst>
              <a:ext uri="{FF2B5EF4-FFF2-40B4-BE49-F238E27FC236}">
                <a16:creationId xmlns:a16="http://schemas.microsoft.com/office/drawing/2014/main" id="{D89CDB39-D2AA-0EC1-B37A-69D16EBBF136}"/>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3380253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EBAA429-8BF7-337D-E951-DED5558AB4F7}"/>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3" name="Marcador de pie de página 2">
            <a:extLst>
              <a:ext uri="{FF2B5EF4-FFF2-40B4-BE49-F238E27FC236}">
                <a16:creationId xmlns:a16="http://schemas.microsoft.com/office/drawing/2014/main" id="{912A4FF9-AA23-6AFF-31A3-56B8A8D36DBE}"/>
              </a:ext>
            </a:extLst>
          </p:cNvPr>
          <p:cNvSpPr>
            <a:spLocks noGrp="1"/>
          </p:cNvSpPr>
          <p:nvPr>
            <p:ph type="ftr" sz="quarter" idx="11"/>
          </p:nvPr>
        </p:nvSpPr>
        <p:spPr/>
        <p:txBody>
          <a:bodyPr/>
          <a:lstStyle/>
          <a:p>
            <a:endParaRPr lang="en-GB"/>
          </a:p>
        </p:txBody>
      </p:sp>
      <p:sp>
        <p:nvSpPr>
          <p:cNvPr id="4" name="Marcador de número de diapositiva 3">
            <a:extLst>
              <a:ext uri="{FF2B5EF4-FFF2-40B4-BE49-F238E27FC236}">
                <a16:creationId xmlns:a16="http://schemas.microsoft.com/office/drawing/2014/main" id="{FC752603-61F1-C84E-94A0-F45C472C5F50}"/>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2123184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834ADA-2E3B-AE97-E4BB-FAEDC7944E7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0712D444-0172-DC3A-B182-BCFB46461E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794088D4-408F-A4B3-F914-B4007D46E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48C5E54-5E19-8049-C50F-C390656A4C63}"/>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6" name="Marcador de pie de página 5">
            <a:extLst>
              <a:ext uri="{FF2B5EF4-FFF2-40B4-BE49-F238E27FC236}">
                <a16:creationId xmlns:a16="http://schemas.microsoft.com/office/drawing/2014/main" id="{45CDB502-9AD1-C703-3390-B1BE71C7CC39}"/>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47A77F7B-FC44-6431-D349-816F034F7F5D}"/>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2792396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04B1F1-142E-E379-CEA6-97B98F696EF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614CFFF7-4B9B-012B-138D-59819BDC25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CB608E99-DA5B-47E4-CFA5-A488686B8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9FCEA32-7525-D545-FB12-359F52A9BBB8}"/>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6" name="Marcador de pie de página 5">
            <a:extLst>
              <a:ext uri="{FF2B5EF4-FFF2-40B4-BE49-F238E27FC236}">
                <a16:creationId xmlns:a16="http://schemas.microsoft.com/office/drawing/2014/main" id="{243F1657-4DCB-CF2D-2900-877443E2ED72}"/>
              </a:ext>
            </a:extLst>
          </p:cNvPr>
          <p:cNvSpPr>
            <a:spLocks noGrp="1"/>
          </p:cNvSpPr>
          <p:nvPr>
            <p:ph type="ftr" sz="quarter" idx="11"/>
          </p:nvPr>
        </p:nvSpPr>
        <p:spPr/>
        <p:txBody>
          <a:bodyPr/>
          <a:lstStyle/>
          <a:p>
            <a:endParaRPr lang="en-GB"/>
          </a:p>
        </p:txBody>
      </p:sp>
      <p:sp>
        <p:nvSpPr>
          <p:cNvPr id="7" name="Marcador de número de diapositiva 6">
            <a:extLst>
              <a:ext uri="{FF2B5EF4-FFF2-40B4-BE49-F238E27FC236}">
                <a16:creationId xmlns:a16="http://schemas.microsoft.com/office/drawing/2014/main" id="{8BEBD6E0-17BE-9B75-22FE-39C2467CF6EC}"/>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1701382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E811B5-D8AD-F021-530E-D78E2F38EF6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84E4C3C4-5C8D-83F9-566F-9B368FD0031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38249825-4677-1969-FA55-FADAE48393AC}"/>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5" name="Marcador de pie de página 4">
            <a:extLst>
              <a:ext uri="{FF2B5EF4-FFF2-40B4-BE49-F238E27FC236}">
                <a16:creationId xmlns:a16="http://schemas.microsoft.com/office/drawing/2014/main" id="{591A5F2F-4D68-513B-6AEA-64EBC2233BDA}"/>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26FB62C9-A01C-CE6C-A476-20A55D099463}"/>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1068864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ECCBFE9-BE23-434B-E105-4CB65547846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61CF36F3-9229-BAFA-D83E-4036B31F2B8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805A28-576D-6224-C062-FDE4AD1AAA6D}"/>
              </a:ext>
            </a:extLst>
          </p:cNvPr>
          <p:cNvSpPr>
            <a:spLocks noGrp="1"/>
          </p:cNvSpPr>
          <p:nvPr>
            <p:ph type="dt" sz="half" idx="10"/>
          </p:nvPr>
        </p:nvSpPr>
        <p:spPr/>
        <p:txBody>
          <a:bodyPr/>
          <a:lstStyle/>
          <a:p>
            <a:fld id="{D3A93186-5C69-4087-9153-8592A708BF3B}" type="datetimeFigureOut">
              <a:rPr lang="en-GB" smtClean="0"/>
              <a:t>28/11/2024</a:t>
            </a:fld>
            <a:endParaRPr lang="en-GB"/>
          </a:p>
        </p:txBody>
      </p:sp>
      <p:sp>
        <p:nvSpPr>
          <p:cNvPr id="5" name="Marcador de pie de página 4">
            <a:extLst>
              <a:ext uri="{FF2B5EF4-FFF2-40B4-BE49-F238E27FC236}">
                <a16:creationId xmlns:a16="http://schemas.microsoft.com/office/drawing/2014/main" id="{3D73FB8F-824A-8052-37AA-2AF4625D2754}"/>
              </a:ext>
            </a:extLst>
          </p:cNvPr>
          <p:cNvSpPr>
            <a:spLocks noGrp="1"/>
          </p:cNvSpPr>
          <p:nvPr>
            <p:ph type="ftr" sz="quarter" idx="11"/>
          </p:nvPr>
        </p:nvSpPr>
        <p:spPr/>
        <p:txBody>
          <a:bodyPr/>
          <a:lstStyle/>
          <a:p>
            <a:endParaRPr lang="en-GB"/>
          </a:p>
        </p:txBody>
      </p:sp>
      <p:sp>
        <p:nvSpPr>
          <p:cNvPr id="6" name="Marcador de número de diapositiva 5">
            <a:extLst>
              <a:ext uri="{FF2B5EF4-FFF2-40B4-BE49-F238E27FC236}">
                <a16:creationId xmlns:a16="http://schemas.microsoft.com/office/drawing/2014/main" id="{65294B0E-C699-4D48-4607-3D4A9EEF2B1E}"/>
              </a:ext>
            </a:extLst>
          </p:cNvPr>
          <p:cNvSpPr>
            <a:spLocks noGrp="1"/>
          </p:cNvSpPr>
          <p:nvPr>
            <p:ph type="sldNum" sz="quarter" idx="12"/>
          </p:nvPr>
        </p:nvSpPr>
        <p:spPr/>
        <p:txBody>
          <a:bodyPr/>
          <a:lstStyle/>
          <a:p>
            <a:fld id="{0A9864A0-918A-4EB6-B093-83FFC64CE0DE}" type="slidenum">
              <a:rPr lang="en-GB" smtClean="0"/>
              <a:t>‹Nº›</a:t>
            </a:fld>
            <a:endParaRPr lang="en-GB"/>
          </a:p>
        </p:txBody>
      </p:sp>
    </p:spTree>
    <p:extLst>
      <p:ext uri="{BB962C8B-B14F-4D97-AF65-F5344CB8AC3E}">
        <p14:creationId xmlns:p14="http://schemas.microsoft.com/office/powerpoint/2010/main" val="141358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29274774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1870174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2221691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252795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15686398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3545026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699274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7006497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3084018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26598751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9C3FC959-D085-4F75-A3F5-7E5C45EFA1DB}" type="datetimeFigureOut">
              <a:rPr lang="es-ES" smtClean="0"/>
              <a:t>28/11/2024</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4C8FD182-CF8D-47C2-8A00-ECBD64FCD41C}" type="slidenum">
              <a:rPr lang="es-ES" smtClean="0"/>
              <a:t>‹Nº›</a:t>
            </a:fld>
            <a:endParaRPr lang="es-ES" dirty="0"/>
          </a:p>
        </p:txBody>
      </p:sp>
    </p:spTree>
    <p:extLst>
      <p:ext uri="{BB962C8B-B14F-4D97-AF65-F5344CB8AC3E}">
        <p14:creationId xmlns:p14="http://schemas.microsoft.com/office/powerpoint/2010/main" val="34931580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A2B1B054-10F4-4C35-A061-1594C2A9664B}" type="datetimeFigureOut">
              <a:rPr lang="es-ES" smtClean="0"/>
              <a:t>28/11/2024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40792753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2B1B054-10F4-4C35-A061-1594C2A9664B}" type="datetimeFigureOut">
              <a:rPr lang="es-ES" smtClean="0"/>
              <a:t>28/11/2024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28687876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2B1B054-10F4-4C35-A061-1594C2A9664B}" type="datetimeFigureOut">
              <a:rPr lang="es-ES" smtClean="0"/>
              <a:t>28/11/2024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2344557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A2B1B054-10F4-4C35-A061-1594C2A9664B}" type="datetimeFigureOut">
              <a:rPr lang="es-ES" smtClean="0"/>
              <a:t>28/11/2024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585492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839789"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72201"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A2B1B054-10F4-4C35-A061-1594C2A9664B}" type="datetimeFigureOut">
              <a:rPr lang="es-ES" smtClean="0"/>
              <a:t>28/11/2024</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8508238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A2B1B054-10F4-4C35-A061-1594C2A9664B}" type="datetimeFigureOut">
              <a:rPr lang="es-ES" smtClean="0"/>
              <a:t>28/11/2024</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18669795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B1B054-10F4-4C35-A061-1594C2A9664B}" type="datetimeFigureOut">
              <a:rPr lang="es-ES" smtClean="0"/>
              <a:t>28/11/2024</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33194976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A2B1B054-10F4-4C35-A061-1594C2A9664B}" type="datetimeFigureOut">
              <a:rPr lang="es-ES" smtClean="0"/>
              <a:t>28/11/2024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29717118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A2B1B054-10F4-4C35-A061-1594C2A9664B}" type="datetimeFigureOut">
              <a:rPr lang="es-ES" smtClean="0"/>
              <a:t>28/11/2024</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42887577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2B1B054-10F4-4C35-A061-1594C2A9664B}" type="datetimeFigureOut">
              <a:rPr lang="es-ES" smtClean="0"/>
              <a:t>28/11/2024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12474916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A2B1B054-10F4-4C35-A061-1594C2A9664B}" type="datetimeFigureOut">
              <a:rPr lang="es-ES" smtClean="0"/>
              <a:t>28/11/2024</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5DBAE22D-083E-4E2E-8038-4B3477BB5D63}" type="slidenum">
              <a:rPr lang="es-ES" smtClean="0"/>
              <a:t>‹Nº›</a:t>
            </a:fld>
            <a:endParaRPr lang="es-ES"/>
          </a:p>
        </p:txBody>
      </p:sp>
    </p:spTree>
    <p:extLst>
      <p:ext uri="{BB962C8B-B14F-4D97-AF65-F5344CB8AC3E}">
        <p14:creationId xmlns:p14="http://schemas.microsoft.com/office/powerpoint/2010/main" val="23523430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userDrawn="1">
  <p:cSld name="1_Section Header">
    <p:bg>
      <p:bgPr>
        <a:blipFill>
          <a:blip r:embed="rId2">
            <a:lum/>
          </a:blip>
          <a:stretch/>
        </a:blipFill>
        <a:effectLst/>
      </p:bgPr>
    </p:bg>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1851" y="1709740"/>
            <a:ext cx="10515600" cy="2852737"/>
          </a:xfrm>
        </p:spPr>
        <p:txBody>
          <a:bodyPr anchor="b">
            <a:normAutofit/>
          </a:bodyPr>
          <a:lstStyle>
            <a:lvl1pPr algn="ctr">
              <a:defRPr sz="6000" b="1" i="0">
                <a:solidFill>
                  <a:schemeClr val="bg1"/>
                </a:solidFill>
              </a:defRPr>
            </a:lvl1pPr>
          </a:lstStyle>
          <a:p>
            <a:pPr>
              <a:defRPr/>
            </a:pPr>
            <a:r>
              <a:rPr lang="en-GB"/>
              <a:t>Click to edit Master title style</a:t>
            </a:r>
            <a:endParaRPr lang="en-US"/>
          </a:p>
        </p:txBody>
      </p:sp>
      <p:pic>
        <p:nvPicPr>
          <p:cNvPr id="9" name="Picture 8" descr="Shape, icon, circle&#10;&#10;Description automatically generated"/>
          <p:cNvPicPr>
            <a:picLocks noChangeAspect="1"/>
          </p:cNvPicPr>
          <p:nvPr userDrawn="1"/>
        </p:nvPicPr>
        <p:blipFill>
          <a:blip r:embed="rId3"/>
          <a:srcRect r="25906" b="26861"/>
          <a:stretch/>
        </p:blipFill>
        <p:spPr bwMode="auto">
          <a:xfrm flipH="1" flipV="1">
            <a:off x="0" y="-1"/>
            <a:ext cx="2597149" cy="2563661"/>
          </a:xfrm>
          <a:prstGeom prst="rect">
            <a:avLst/>
          </a:prstGeom>
        </p:spPr>
      </p:pic>
      <p:pic>
        <p:nvPicPr>
          <p:cNvPr id="4" name="Picture 2"/>
          <p:cNvPicPr>
            <a:picLocks noChangeAspect="1" noChangeArrowheads="1"/>
          </p:cNvPicPr>
          <p:nvPr userDrawn="1"/>
        </p:nvPicPr>
        <p:blipFill>
          <a:blip r:embed="rId4"/>
          <a:stretch/>
        </p:blipFill>
        <p:spPr bwMode="auto">
          <a:xfrm>
            <a:off x="1728490" y="6431723"/>
            <a:ext cx="409695" cy="272959"/>
          </a:xfrm>
          <a:prstGeom prst="rect">
            <a:avLst/>
          </a:prstGeom>
          <a:noFill/>
        </p:spPr>
      </p:pic>
      <p:pic>
        <p:nvPicPr>
          <p:cNvPr id="5" name="Picture 4" descr="A picture containing text, clipart&#10;&#10;Description automatically generated"/>
          <p:cNvPicPr>
            <a:picLocks noChangeAspect="1"/>
          </p:cNvPicPr>
          <p:nvPr userDrawn="1"/>
        </p:nvPicPr>
        <p:blipFill>
          <a:blip r:embed="rId5"/>
          <a:stretch/>
        </p:blipFill>
        <p:spPr bwMode="auto">
          <a:xfrm>
            <a:off x="136991" y="6316329"/>
            <a:ext cx="1181615" cy="420452"/>
          </a:xfrm>
          <a:prstGeom prst="rect">
            <a:avLst/>
          </a:prstGeom>
        </p:spPr>
      </p:pic>
    </p:spTree>
    <p:extLst>
      <p:ext uri="{BB962C8B-B14F-4D97-AF65-F5344CB8AC3E}">
        <p14:creationId xmlns:p14="http://schemas.microsoft.com/office/powerpoint/2010/main" val="31854280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userDrawn="1">
  <p:cSld name="Brief_2_sq_pictures">
    <p:spTree>
      <p:nvGrpSpPr>
        <p:cNvPr id="1" name=""/>
        <p:cNvGrpSpPr/>
        <p:nvPr/>
      </p:nvGrpSpPr>
      <p:grpSpPr bwMode="auto">
        <a:xfrm>
          <a:off x="0" y="0"/>
          <a:ext cx="0" cy="0"/>
          <a:chOff x="0" y="0"/>
          <a:chExt cx="0" cy="0"/>
        </a:xfrm>
      </p:grpSpPr>
      <p:sp>
        <p:nvSpPr>
          <p:cNvPr id="9" name="그림 개체 틀 8"/>
          <p:cNvSpPr>
            <a:spLocks noGrp="1"/>
          </p:cNvSpPr>
          <p:nvPr>
            <p:ph type="pic" sz="quarter" idx="13"/>
          </p:nvPr>
        </p:nvSpPr>
        <p:spPr bwMode="auto">
          <a:xfrm>
            <a:off x="3584365" y="0"/>
            <a:ext cx="8607635" cy="6858000"/>
          </a:xfrm>
        </p:spPr>
        <p:txBody>
          <a:bodyPr/>
          <a:lstStyle/>
          <a:p>
            <a:pPr>
              <a:defRPr/>
            </a:pPr>
            <a:endParaRPr lang="ko-KR"/>
          </a:p>
        </p:txBody>
      </p:sp>
      <p:sp>
        <p:nvSpPr>
          <p:cNvPr id="2" name="Footer Placeholder 1"/>
          <p:cNvSpPr>
            <a:spLocks noGrp="1"/>
          </p:cNvSpPr>
          <p:nvPr>
            <p:ph type="ftr" sz="quarter" idx="15"/>
          </p:nvPr>
        </p:nvSpPr>
        <p:spPr bwMode="auto">
          <a:xfrm>
            <a:off x="2087934" y="6357496"/>
            <a:ext cx="9838039" cy="365125"/>
          </a:xfrm>
        </p:spPr>
        <p:txBody>
          <a:bodyPr/>
          <a:lstStyle/>
          <a:p>
            <a:pPr>
              <a:defRPr/>
            </a:pPr>
            <a:endParaRPr lang="ko-KR"/>
          </a:p>
        </p:txBody>
      </p:sp>
      <p:pic>
        <p:nvPicPr>
          <p:cNvPr id="11" name="Picture 10"/>
          <p:cNvPicPr>
            <a:picLocks noChangeAspect="1"/>
          </p:cNvPicPr>
          <p:nvPr userDrawn="1"/>
        </p:nvPicPr>
        <p:blipFill>
          <a:blip r:embed="rId2"/>
          <a:stretch/>
        </p:blipFill>
        <p:spPr bwMode="auto">
          <a:xfrm>
            <a:off x="266029" y="6390621"/>
            <a:ext cx="1008548" cy="360000"/>
          </a:xfrm>
          <a:prstGeom prst="rect">
            <a:avLst/>
          </a:prstGeom>
        </p:spPr>
      </p:pic>
      <p:sp>
        <p:nvSpPr>
          <p:cNvPr id="8" name="Text Placeholder 7"/>
          <p:cNvSpPr>
            <a:spLocks noGrp="1"/>
          </p:cNvSpPr>
          <p:nvPr>
            <p:ph type="body" sz="quarter" idx="16"/>
          </p:nvPr>
        </p:nvSpPr>
        <p:spPr bwMode="auto">
          <a:xfrm>
            <a:off x="725309" y="2913890"/>
            <a:ext cx="3493123" cy="3096387"/>
          </a:xfrm>
          <a:prstGeom prst="rect">
            <a:avLst/>
          </a:prstGeom>
          <a:solidFill>
            <a:schemeClr val="bg1"/>
          </a:solidFill>
        </p:spPr>
        <p:txBody>
          <a:bodyPr>
            <a:normAutofit/>
          </a:bodyPr>
          <a:lstStyle>
            <a:lvl1pPr marL="0" indent="0">
              <a:buNone/>
              <a:defRPr sz="15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defRPr/>
            </a:pPr>
            <a:r>
              <a:rPr lang="en-GB"/>
              <a:t>Click to edit Master text styles</a:t>
            </a:r>
            <a:endParaRPr/>
          </a:p>
        </p:txBody>
      </p:sp>
      <p:sp>
        <p:nvSpPr>
          <p:cNvPr id="12" name="Title 11"/>
          <p:cNvSpPr>
            <a:spLocks noGrp="1"/>
          </p:cNvSpPr>
          <p:nvPr>
            <p:ph type="title" hasCustomPrompt="1"/>
          </p:nvPr>
        </p:nvSpPr>
        <p:spPr bwMode="auto">
          <a:xfrm>
            <a:off x="4552147" y="2910856"/>
            <a:ext cx="6306312" cy="1325563"/>
          </a:xfrm>
        </p:spPr>
        <p:txBody>
          <a:bodyPr/>
          <a:lstStyle>
            <a:lvl1pPr>
              <a:defRPr b="0">
                <a:solidFill>
                  <a:schemeClr val="bg2">
                    <a:lumMod val="75000"/>
                  </a:schemeClr>
                </a:solidFill>
              </a:defRPr>
            </a:lvl1pPr>
          </a:lstStyle>
          <a:p>
            <a:pPr>
              <a:defRPr/>
            </a:pPr>
            <a:r>
              <a:rPr lang="en-GB"/>
              <a:t>CLICK TO EDIT MASTER TITLE STYLE</a:t>
            </a:r>
            <a:endParaRPr/>
          </a:p>
        </p:txBody>
      </p:sp>
      <p:pic>
        <p:nvPicPr>
          <p:cNvPr id="19" name="Picture 18" descr="Shape, icon, circle&#10;&#10;Description automatically generated"/>
          <p:cNvPicPr>
            <a:picLocks noChangeAspect="1"/>
          </p:cNvPicPr>
          <p:nvPr userDrawn="1"/>
        </p:nvPicPr>
        <p:blipFill>
          <a:blip r:embed="rId3"/>
          <a:stretch/>
        </p:blipFill>
        <p:spPr bwMode="auto">
          <a:xfrm>
            <a:off x="-957076" y="-904875"/>
            <a:ext cx="3505199" cy="3505199"/>
          </a:xfrm>
          <a:prstGeom prst="rect">
            <a:avLst/>
          </a:prstGeom>
        </p:spPr>
      </p:pic>
      <p:sp>
        <p:nvSpPr>
          <p:cNvPr id="20" name="슬라이드 번호 개체 틀 12"/>
          <p:cNvSpPr>
            <a:spLocks noGrp="1"/>
          </p:cNvSpPr>
          <p:nvPr>
            <p:ph type="sldNum" sz="quarter" idx="20"/>
          </p:nvPr>
        </p:nvSpPr>
        <p:spPr bwMode="auto">
          <a:xfrm>
            <a:off x="5898000" y="-7215"/>
            <a:ext cx="396000" cy="784800"/>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a:lstStyle>
            <a:lvl1pPr algn="ctr">
              <a:defRPr sz="1050" b="1">
                <a:solidFill>
                  <a:schemeClr val="bg1"/>
                </a:solidFill>
                <a:latin typeface="+mj-lt"/>
              </a:defRPr>
            </a:lvl1pPr>
          </a:lstStyle>
          <a:p>
            <a:pPr>
              <a:defRPr/>
            </a:pPr>
            <a:fld id="{BB5D696C-7C4B-4748-AD7A-B30C297BC295}" type="slidenum">
              <a:rPr lang="en-US" altLang="ko-KR"/>
              <a:t>‹Nº›</a:t>
            </a:fld>
            <a:endParaRPr lang="ko-KR"/>
          </a:p>
        </p:txBody>
      </p:sp>
      <p:pic>
        <p:nvPicPr>
          <p:cNvPr id="3074" name="Picture 2"/>
          <p:cNvPicPr>
            <a:picLocks noChangeAspect="1" noChangeArrowheads="1"/>
          </p:cNvPicPr>
          <p:nvPr userDrawn="1"/>
        </p:nvPicPr>
        <p:blipFill>
          <a:blip r:embed="rId4"/>
          <a:stretch/>
        </p:blipFill>
        <p:spPr bwMode="auto">
          <a:xfrm>
            <a:off x="1463741" y="6477380"/>
            <a:ext cx="356300" cy="237385"/>
          </a:xfrm>
          <a:prstGeom prst="rect">
            <a:avLst/>
          </a:prstGeom>
          <a:noFill/>
        </p:spPr>
      </p:pic>
    </p:spTree>
    <p:extLst>
      <p:ext uri="{BB962C8B-B14F-4D97-AF65-F5344CB8AC3E}">
        <p14:creationId xmlns:p14="http://schemas.microsoft.com/office/powerpoint/2010/main" val="1791812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EE331B8-2927-4F38-FE4C-8B90D3AF4A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A6B0A06-7FF5-9600-B939-3910E51541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8E9FB753-9F13-9F8E-B30B-251AF23B28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3A93186-5C69-4087-9153-8592A708BF3B}" type="datetimeFigureOut">
              <a:rPr lang="en-GB" smtClean="0"/>
              <a:t>28/11/2024</a:t>
            </a:fld>
            <a:endParaRPr lang="en-GB"/>
          </a:p>
        </p:txBody>
      </p:sp>
      <p:sp>
        <p:nvSpPr>
          <p:cNvPr id="5" name="Marcador de pie de página 4">
            <a:extLst>
              <a:ext uri="{FF2B5EF4-FFF2-40B4-BE49-F238E27FC236}">
                <a16:creationId xmlns:a16="http://schemas.microsoft.com/office/drawing/2014/main" id="{05403795-1CD0-9CB2-14AA-1417919FA8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Marcador de número de diapositiva 5">
            <a:extLst>
              <a:ext uri="{FF2B5EF4-FFF2-40B4-BE49-F238E27FC236}">
                <a16:creationId xmlns:a16="http://schemas.microsoft.com/office/drawing/2014/main" id="{DBDD9FC5-D058-2B2B-2150-ED00159414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9864A0-918A-4EB6-B093-83FFC64CE0DE}" type="slidenum">
              <a:rPr lang="en-GB" smtClean="0"/>
              <a:t>‹Nº›</a:t>
            </a:fld>
            <a:endParaRPr lang="en-GB"/>
          </a:p>
        </p:txBody>
      </p:sp>
    </p:spTree>
    <p:extLst>
      <p:ext uri="{BB962C8B-B14F-4D97-AF65-F5344CB8AC3E}">
        <p14:creationId xmlns:p14="http://schemas.microsoft.com/office/powerpoint/2010/main" val="41992135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3FC959-D085-4F75-A3F5-7E5C45EFA1DB}" type="datetimeFigureOut">
              <a:rPr lang="es-ES" smtClean="0"/>
              <a:t>28/11/2024</a:t>
            </a:fld>
            <a:endParaRPr lang="es-ES" dirty="0"/>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FD182-CF8D-47C2-8A00-ECBD64FCD41C}" type="slidenum">
              <a:rPr lang="es-ES" smtClean="0"/>
              <a:t>‹Nº›</a:t>
            </a:fld>
            <a:endParaRPr lang="es-ES" dirty="0"/>
          </a:p>
        </p:txBody>
      </p:sp>
    </p:spTree>
    <p:extLst>
      <p:ext uri="{BB962C8B-B14F-4D97-AF65-F5344CB8AC3E}">
        <p14:creationId xmlns:p14="http://schemas.microsoft.com/office/powerpoint/2010/main" val="22300934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B1B054-10F4-4C35-A061-1594C2A9664B}" type="datetimeFigureOut">
              <a:rPr lang="es-ES" smtClean="0"/>
              <a:t>28/11/2024</a:t>
            </a:fld>
            <a:endParaRPr lang="es-E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AE22D-083E-4E2E-8038-4B3477BB5D63}" type="slidenum">
              <a:rPr lang="es-ES" smtClean="0"/>
              <a:t>‹Nº›</a:t>
            </a:fld>
            <a:endParaRPr lang="es-ES"/>
          </a:p>
        </p:txBody>
      </p:sp>
    </p:spTree>
    <p:extLst>
      <p:ext uri="{BB962C8B-B14F-4D97-AF65-F5344CB8AC3E}">
        <p14:creationId xmlns:p14="http://schemas.microsoft.com/office/powerpoint/2010/main" val="38853520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hyperlink" Target="mailto:virginiaj@isciii.es" TargetMode="External"/><Relationship Id="rId12"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2.jfif"/><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2.svg"/><Relationship Id="rId9" Type="http://schemas.openxmlformats.org/officeDocument/2006/relationships/hyperlink" Target="https://creativecommons.org/licenses/by/4.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openaccessweek.org/theme/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hyperlink" Target="https://www.freedoniagroup.com/simba-information/global-scientific-technical-publishing?utm_campaign=SKU%20Workflows&amp;utm_medium=email&amp;_hsmi=296292127&amp;_hsenc=p2ANqtz-9TZW5f3KEdE1LwKx_yZ2e0E78SbA3G35kXXl_mh7fkf1yqWLXkM4RCtK3sUVp2WKXdvrsqSU9F3KvkcISdmfUqAYB8NQ&amp;utm_content=296292802&amp;utm_source=hs_automatio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8.web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hdl.handle.net/20.500.12105/25476"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hdl.handle.net/20.500.12105/25476"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hyperlink" Target="https://doi.org/10.5281/zenodo.10810347"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hdl.handle.net/20.500.12105/19265" TargetMode="External"/><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hyperlink" Target="http://hdl.handle.net/20.500.12105/19797"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hdl.handle.net/20.500.12105/19272"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https://creativecommons.org/licenses/by/4.0/" TargetMode="External"/><Relationship Id="rId4" Type="http://schemas.openxmlformats.org/officeDocument/2006/relationships/hyperlink" Target="https://www.budapestopenaccessinitiative.org/boai10/spanish-translatio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recolecta.fecyt.es/en/open-access"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8.xml"/><Relationship Id="rId6" Type="http://schemas.openxmlformats.org/officeDocument/2006/relationships/image" Target="../media/image31.png"/><Relationship Id="rId5" Type="http://schemas.openxmlformats.org/officeDocument/2006/relationships/image" Target="../media/image24.png"/><Relationship Id="rId4" Type="http://schemas.openxmlformats.org/officeDocument/2006/relationships/hyperlink" Target="https://creativecommons.org/licenses/by/4.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hdl.handle.net/20.500.12105/19797" TargetMode="External"/><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hyperlink" Target="https://recolecta.fecyt.es/en/open-access/routes"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hyperlink" Target="https://recolecta.fecyt.es/en/open-access/benefits" TargetMode="External"/><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hyperlink" Target="http://hdl.handle.net/20.500.12105/19797"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8.xml"/><Relationship Id="rId5" Type="http://schemas.openxmlformats.org/officeDocument/2006/relationships/hyperlink" Target="http://hdl.handle.net/20.500.12105/19797" TargetMode="Externa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4.png"/><Relationship Id="rId7" Type="http://schemas.openxmlformats.org/officeDocument/2006/relationships/hyperlink" Target="http://hdl.handle.net/20.500.12105/19797" TargetMode="External"/><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hyperlink" Target="https://www.boe.es/buscar/act.php?id=BOE-A-1996-8930" TargetMode="External"/><Relationship Id="rId5" Type="http://schemas.openxmlformats.org/officeDocument/2006/relationships/hyperlink" Target="http://hdl.handle.net/20.500.12105/18866" TargetMode="External"/><Relationship Id="rId4" Type="http://schemas.openxmlformats.org/officeDocument/2006/relationships/hyperlink" Target="https://dle.rae.es/" TargetMode="External"/><Relationship Id="rId9"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image" Target="../media/image40.jpeg"/><Relationship Id="rId1" Type="http://schemas.openxmlformats.org/officeDocument/2006/relationships/slideLayout" Target="../slideLayouts/slideLayout18.xml"/><Relationship Id="rId5" Type="http://schemas.openxmlformats.org/officeDocument/2006/relationships/hyperlink" Target="https://www.coalition-s.org/resources/rights-retention-strategy/" TargetMode="Externa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hyperlink" Target="https://deal-konsortium.de/en/why-ccby" TargetMode="External"/><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hyperlink" Target="http://hdl.handle.net/20.500.12105/16206" TargetMode="External"/><Relationship Id="rId5" Type="http://schemas.openxmlformats.org/officeDocument/2006/relationships/hyperlink" Target="https://creativecommons.org/about/cclicenses/" TargetMode="Externa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hdl.handle.net/20.500.12105/19797" TargetMode="External"/><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image" Target="../media/image43.png"/><Relationship Id="rId5" Type="http://schemas.openxmlformats.org/officeDocument/2006/relationships/hyperlink" Target="https://ufal.github.io/public-license-selector/" TargetMode="External"/><Relationship Id="rId4" Type="http://schemas.openxmlformats.org/officeDocument/2006/relationships/hyperlink" Target="https://chooser-beta.creativecommons.or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5" Type="http://schemas.openxmlformats.org/officeDocument/2006/relationships/hyperlink" Target="http://hdl.handle.net/20.500.12105/19797" TargetMode="Externa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repisalud.isciii.es/" TargetMode="Externa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hyperlink" Target="https://hdl.handle.net/20.500.12105/19604" TargetMode="External"/><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4.png"/><Relationship Id="rId7" Type="http://schemas.openxmlformats.org/officeDocument/2006/relationships/diagramColors" Target="../diagrams/colors1.xml"/><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hyperlink" Target="http://hdl.handle.net/20.500.12105/19797" TargetMode="External"/><Relationship Id="rId4" Type="http://schemas.openxmlformats.org/officeDocument/2006/relationships/diagramData" Target="../diagrams/data1.xml"/><Relationship Id="rId9"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2.xml"/><Relationship Id="rId5" Type="http://schemas.openxmlformats.org/officeDocument/2006/relationships/hyperlink" Target="http://hdl.handle.net/20.500.12105/18866" TargetMode="External"/><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http://hdl.handle.net/20.500.12105/16206" TargetMode="External"/><Relationship Id="rId2" Type="http://schemas.openxmlformats.org/officeDocument/2006/relationships/hyperlink" Target="https://creativecommons.org/licenses/by/4.0/" TargetMode="External"/><Relationship Id="rId1" Type="http://schemas.openxmlformats.org/officeDocument/2006/relationships/slideLayout" Target="../slideLayouts/slideLayout18.xml"/><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8.xml"/><Relationship Id="rId6" Type="http://schemas.openxmlformats.org/officeDocument/2006/relationships/image" Target="../media/image53.png"/><Relationship Id="rId5" Type="http://schemas.openxmlformats.org/officeDocument/2006/relationships/hyperlink" Target="http://hdl.handle.net/20.500.12105/19761" TargetMode="External"/><Relationship Id="rId4" Type="http://schemas.openxmlformats.org/officeDocument/2006/relationships/hyperlink" Target="https://datos.gob.es/es/noticia/principios-fair-buenas-practicas-para-la-gestion-y-administracion-de-datos-cientifico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5281/zenodo.10810347" TargetMode="External"/><Relationship Id="rId2" Type="http://schemas.openxmlformats.org/officeDocument/2006/relationships/image" Target="../media/image54.png"/><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hyperlink" Target="https://creativecommons.org/licenses/by/4.0/"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5.png"/><Relationship Id="rId7" Type="http://schemas.openxmlformats.org/officeDocument/2006/relationships/image" Target="../media/image56.png"/><Relationship Id="rId12" Type="http://schemas.openxmlformats.org/officeDocument/2006/relationships/hyperlink" Target="http://hdl.handle.net/20.500.12105/19761" TargetMode="External"/><Relationship Id="rId2" Type="http://schemas.openxmlformats.org/officeDocument/2006/relationships/hyperlink" Target="https://ardc.edu.au/resources/working-with-data/fair-data/fair-self-assessment-tool/" TargetMode="External"/><Relationship Id="rId1" Type="http://schemas.openxmlformats.org/officeDocument/2006/relationships/slideLayout" Target="../slideLayouts/slideLayout18.xml"/><Relationship Id="rId6" Type="http://schemas.openxmlformats.org/officeDocument/2006/relationships/hyperlink" Target="https://wrco.ufpb.br/fair/" TargetMode="External"/><Relationship Id="rId11" Type="http://schemas.openxmlformats.org/officeDocument/2006/relationships/image" Target="../media/image24.png"/><Relationship Id="rId5" Type="http://schemas.openxmlformats.org/officeDocument/2006/relationships/hyperlink" Target="https://satifyd.dans.knaw.nl/" TargetMode="External"/><Relationship Id="rId10" Type="http://schemas.openxmlformats.org/officeDocument/2006/relationships/hyperlink" Target="https://creativecommons.org/licenses/by/4.0/" TargetMode="External"/><Relationship Id="rId4" Type="http://schemas.openxmlformats.org/officeDocument/2006/relationships/hyperlink" Target="https://fairaware.dans.knaw.nl/" TargetMode="External"/><Relationship Id="rId9" Type="http://schemas.openxmlformats.org/officeDocument/2006/relationships/image" Target="../media/image58.png"/></Relationships>
</file>

<file path=ppt/slides/_rels/slide3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24.png"/><Relationship Id="rId7" Type="http://schemas.openxmlformats.org/officeDocument/2006/relationships/hyperlink" Target="https://pgd.consorciomadrono.es/home" TargetMode="External"/><Relationship Id="rId2" Type="http://schemas.openxmlformats.org/officeDocument/2006/relationships/hyperlink" Target="https://creativecommons.org/licenses/by/4.0/" TargetMode="External"/><Relationship Id="rId1" Type="http://schemas.openxmlformats.org/officeDocument/2006/relationships/slideLayout" Target="../slideLayouts/slideLayout18.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hyperlink" Target="https://dmponline.dcc.ac.uk/public_plans" TargetMode="External"/><Relationship Id="rId9" Type="http://schemas.openxmlformats.org/officeDocument/2006/relationships/hyperlink" Target="https://argos.openaire.eu/splash/"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creativecommons.org/licenses/by/4.0/" TargetMode="External"/><Relationship Id="rId1" Type="http://schemas.openxmlformats.org/officeDocument/2006/relationships/slideLayout" Target="../slideLayouts/slideLayout18.xml"/><Relationship Id="rId6" Type="http://schemas.openxmlformats.org/officeDocument/2006/relationships/image" Target="../media/image62.png"/><Relationship Id="rId5" Type="http://schemas.openxmlformats.org/officeDocument/2006/relationships/hyperlink" Target="http://hdl.handle.net/20.500.12105/19265" TargetMode="External"/><Relationship Id="rId4" Type="http://schemas.openxmlformats.org/officeDocument/2006/relationships/hyperlink" Target="https://recolecta.fecyt.es/en/open-access/policie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hdl.handle.net/20.500.12105/19761" TargetMode="External"/><Relationship Id="rId2" Type="http://schemas.openxmlformats.org/officeDocument/2006/relationships/hyperlink" Target="https://www.boe.es/eli/es/l/2022/09/05/17/con" TargetMode="Externa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https://www.ciencia.gob.es/en/Estrategias-y-Planes/Estrategias/ENCA.html"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hyperlink" Target="https://recolecta.fecyt.es/en/acceso-abierto/politicas-y-mandatos/comision-europea"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hyperlink" Target="https://doi.org/10.5281/zenodo.10810347"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doi.org/10.5281/zenodo.10810347" TargetMode="External"/><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hyperlink" Target="https://doi.org/10.5281/zenodo.5549524"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open-science-cloud.ec.europa.eu/" TargetMode="External"/><Relationship Id="rId2" Type="http://schemas.openxmlformats.org/officeDocument/2006/relationships/slideLayout" Target="../slideLayouts/slideLayout7.xml"/><Relationship Id="rId1" Type="http://schemas.openxmlformats.org/officeDocument/2006/relationships/video" Target="https://www.youtube.com/embed/67mirPt-FhY?si=GNVOQw-aBnIz7dnL" TargetMode="Externa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hyperlink" Target="https://open-science-cloud.ec.europa.eu/resources/all"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barcelona-declaration.org/downloads/barcelonadeclaration_espan%c3%b5l.pdf"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2.svg"/></Relationships>
</file>

<file path=ppt/slides/_rels/slide43.xml.rels><?xml version="1.0" encoding="UTF-8" standalone="yes"?>
<Relationships xmlns="http://schemas.openxmlformats.org/package/2006/relationships"><Relationship Id="rId8" Type="http://schemas.openxmlformats.org/officeDocument/2006/relationships/image" Target="../media/image75.wmf"/><Relationship Id="rId3" Type="http://schemas.openxmlformats.org/officeDocument/2006/relationships/hyperlink" Target="http://www.accesoabierto.net/dulcinea" TargetMode="External"/><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6.png"/><Relationship Id="rId5" Type="http://schemas.openxmlformats.org/officeDocument/2006/relationships/hyperlink" Target="https://dulcinea.opensciencespain.org/" TargetMode="External"/><Relationship Id="rId4" Type="http://schemas.openxmlformats.org/officeDocument/2006/relationships/hyperlink" Target="https://openpolicyfinder.jisc.ac.uk/"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hyperlink" Target="https://recognitionrewards.nl/about/position-paper/" TargetMode="External"/><Relationship Id="rId3" Type="http://schemas.openxmlformats.org/officeDocument/2006/relationships/image" Target="../media/image2.svg"/><Relationship Id="rId7" Type="http://schemas.openxmlformats.org/officeDocument/2006/relationships/hyperlink" Target="mailto:repisalud@isciii.es" TargetMode="External"/><Relationship Id="rId12" Type="http://schemas.openxmlformats.org/officeDocument/2006/relationships/hyperlink" Target="https://recognitionrewards.nl/wp-content/uploads/2020/12/position-paper-room-for-everyones-talent.pdf" TargetMode="Externa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hyperlink" Target="mailto:virginiaj@isciii.es" TargetMode="External"/><Relationship Id="rId11" Type="http://schemas.openxmlformats.org/officeDocument/2006/relationships/image" Target="../media/image79.webp"/><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hyperlink" Target="https://creativecommons.org/licenses/by/4.0/"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hdl.handle.net/20.500.12105/19272" TargetMode="External"/><Relationship Id="rId2" Type="http://schemas.openxmlformats.org/officeDocument/2006/relationships/hyperlink" Target="https://doi.org/10.5281/zenodo.10810347" TargetMode="External"/><Relationship Id="rId1" Type="http://schemas.openxmlformats.org/officeDocument/2006/relationships/slideLayout" Target="../slideLayouts/slideLayout12.xml"/><Relationship Id="rId6" Type="http://schemas.openxmlformats.org/officeDocument/2006/relationships/hyperlink" Target="http://hdl.handle.net/20.500.12105/19797" TargetMode="External"/><Relationship Id="rId5" Type="http://schemas.openxmlformats.org/officeDocument/2006/relationships/hyperlink" Target="http://hdl.handle.net/20.500.12105/19762" TargetMode="External"/><Relationship Id="rId4" Type="http://schemas.openxmlformats.org/officeDocument/2006/relationships/hyperlink" Target="http://hdl.handle.net/20.500.12105/16206"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hdl.handle.net/20.500.12105/18866" TargetMode="External"/><Relationship Id="rId2" Type="http://schemas.openxmlformats.org/officeDocument/2006/relationships/hyperlink" Target="http://hdl.handle.net/20.500.12105/19761" TargetMode="External"/><Relationship Id="rId1" Type="http://schemas.openxmlformats.org/officeDocument/2006/relationships/slideLayout" Target="../slideLayouts/slideLayout29.xml"/><Relationship Id="rId5" Type="http://schemas.openxmlformats.org/officeDocument/2006/relationships/hyperlink" Target="http://hdl.handle.net/20.500.12105/19265" TargetMode="External"/><Relationship Id="rId4" Type="http://schemas.openxmlformats.org/officeDocument/2006/relationships/hyperlink" Target="https://hdl.handle.net/20.500.12105/2547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51473E64-CDE7-C23F-647B-3EC82DF3503C}"/>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08852" y="284723"/>
            <a:ext cx="2921890" cy="613086"/>
          </a:xfrm>
          <a:prstGeom prst="rect">
            <a:avLst/>
          </a:prstGeom>
        </p:spPr>
      </p:pic>
      <p:pic>
        <p:nvPicPr>
          <p:cNvPr id="11" name="Imagen 10"/>
          <p:cNvPicPr/>
          <p:nvPr/>
        </p:nvPicPr>
        <p:blipFill>
          <a:blip r:embed="rId5">
            <a:extLst>
              <a:ext uri="{28A0092B-C50C-407E-A947-70E740481C1C}">
                <a14:useLocalDpi xmlns:a14="http://schemas.microsoft.com/office/drawing/2010/main" val="0"/>
              </a:ext>
            </a:extLst>
          </a:blip>
          <a:srcRect/>
          <a:stretch>
            <a:fillRect/>
          </a:stretch>
        </p:blipFill>
        <p:spPr bwMode="auto">
          <a:xfrm>
            <a:off x="2830899" y="284724"/>
            <a:ext cx="1439260" cy="613086"/>
          </a:xfrm>
          <a:prstGeom prst="rect">
            <a:avLst/>
          </a:prstGeom>
          <a:solidFill>
            <a:srgbClr val="FFFFFF"/>
          </a:solidFill>
          <a:ln>
            <a:noFill/>
          </a:ln>
        </p:spPr>
      </p:pic>
      <p:pic>
        <p:nvPicPr>
          <p:cNvPr id="2" name="Imagen 1"/>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302198" y="4851739"/>
            <a:ext cx="1395910" cy="1395910"/>
          </a:xfrm>
          <a:prstGeom prst="rect">
            <a:avLst/>
          </a:prstGeom>
        </p:spPr>
      </p:pic>
      <p:sp>
        <p:nvSpPr>
          <p:cNvPr id="5" name="CuadroTexto 4"/>
          <p:cNvSpPr txBox="1"/>
          <p:nvPr/>
        </p:nvSpPr>
        <p:spPr>
          <a:xfrm>
            <a:off x="3868128" y="2828989"/>
            <a:ext cx="4804061" cy="2234458"/>
          </a:xfrm>
          <a:prstGeom prst="rect">
            <a:avLst/>
          </a:prstGeom>
          <a:noFill/>
        </p:spPr>
        <p:txBody>
          <a:bodyPr wrap="square" rtlCol="0">
            <a:spAutoFit/>
          </a:bodyPr>
          <a:lstStyle/>
          <a:p>
            <a:endParaRPr lang="es-ES" sz="2800" b="1" dirty="0" smtClean="0">
              <a:solidFill>
                <a:prstClr val="black"/>
              </a:solidFill>
              <a:latin typeface="Calibri" panose="020F0502020204030204"/>
            </a:endParaRPr>
          </a:p>
          <a:p>
            <a:pPr>
              <a:lnSpc>
                <a:spcPct val="80000"/>
              </a:lnSpc>
            </a:pPr>
            <a:endParaRPr lang="es-ES" altLang="es-ES" sz="2800" dirty="0">
              <a:solidFill>
                <a:prstClr val="black"/>
              </a:solidFill>
              <a:latin typeface="Calibri" panose="020F0502020204030204"/>
            </a:endParaRPr>
          </a:p>
          <a:p>
            <a:pPr algn="ctr">
              <a:lnSpc>
                <a:spcPct val="80000"/>
              </a:lnSpc>
            </a:pPr>
            <a:r>
              <a:rPr lang="es-ES" altLang="es-ES" sz="2000" dirty="0" smtClean="0">
                <a:solidFill>
                  <a:prstClr val="black"/>
                </a:solidFill>
                <a:latin typeface="Calibri" panose="020F0502020204030204"/>
              </a:rPr>
              <a:t>29th </a:t>
            </a:r>
            <a:r>
              <a:rPr lang="es-ES" altLang="es-ES" sz="2000" dirty="0" err="1" smtClean="0">
                <a:solidFill>
                  <a:prstClr val="black"/>
                </a:solidFill>
                <a:latin typeface="Calibri" panose="020F0502020204030204"/>
              </a:rPr>
              <a:t>November</a:t>
            </a:r>
            <a:r>
              <a:rPr lang="es-ES" altLang="es-ES" sz="2000" dirty="0" smtClean="0">
                <a:solidFill>
                  <a:prstClr val="black"/>
                </a:solidFill>
                <a:latin typeface="Calibri" panose="020F0502020204030204"/>
              </a:rPr>
              <a:t> 2024</a:t>
            </a:r>
            <a:endParaRPr lang="es-ES" altLang="es-ES" sz="2000" dirty="0">
              <a:solidFill>
                <a:prstClr val="black"/>
              </a:solidFill>
              <a:latin typeface="Calibri" panose="020F0502020204030204"/>
            </a:endParaRPr>
          </a:p>
          <a:p>
            <a:pPr algn="ctr">
              <a:lnSpc>
                <a:spcPct val="80000"/>
              </a:lnSpc>
            </a:pPr>
            <a:endParaRPr lang="es-ES" altLang="es-ES" sz="2800" dirty="0">
              <a:solidFill>
                <a:prstClr val="black"/>
              </a:solidFill>
              <a:latin typeface="Calibri" panose="020F0502020204030204"/>
            </a:endParaRPr>
          </a:p>
          <a:p>
            <a:pPr algn="ctr">
              <a:lnSpc>
                <a:spcPct val="80000"/>
              </a:lnSpc>
            </a:pPr>
            <a:endParaRPr lang="es-ES" altLang="es-ES" sz="2800" dirty="0">
              <a:solidFill>
                <a:prstClr val="black"/>
              </a:solidFill>
              <a:latin typeface="Calibri" panose="020F0502020204030204"/>
            </a:endParaRPr>
          </a:p>
          <a:p>
            <a:endParaRPr lang="es-ES" sz="2800" b="1" dirty="0">
              <a:solidFill>
                <a:prstClr val="black"/>
              </a:solidFill>
              <a:latin typeface="Calibri" panose="020F0502020204030204"/>
            </a:endParaRPr>
          </a:p>
        </p:txBody>
      </p:sp>
      <p:sp>
        <p:nvSpPr>
          <p:cNvPr id="9" name="CuadroTexto 8"/>
          <p:cNvSpPr txBox="1"/>
          <p:nvPr/>
        </p:nvSpPr>
        <p:spPr>
          <a:xfrm>
            <a:off x="3363686" y="4798205"/>
            <a:ext cx="5419164" cy="1200329"/>
          </a:xfrm>
          <a:prstGeom prst="rect">
            <a:avLst/>
          </a:prstGeom>
          <a:noFill/>
        </p:spPr>
        <p:txBody>
          <a:bodyPr wrap="square" rtlCol="0">
            <a:spAutoFit/>
          </a:bodyPr>
          <a:lstStyle/>
          <a:p>
            <a:pPr algn="ctr"/>
            <a:r>
              <a:rPr lang="es-ES" dirty="0">
                <a:solidFill>
                  <a:prstClr val="black"/>
                </a:solidFill>
                <a:latin typeface="Calibri" panose="020F0502020204030204"/>
              </a:rPr>
              <a:t>Virginia Jiménez Planet                                                                                      Instituto de Salud Carlos III                                                                        Biblioteca Nacional de Ciencias de la Salud</a:t>
            </a:r>
          </a:p>
          <a:p>
            <a:pPr algn="ctr"/>
            <a:r>
              <a:rPr lang="es-ES" dirty="0" smtClean="0">
                <a:solidFill>
                  <a:prstClr val="black"/>
                </a:solidFill>
                <a:latin typeface="Calibri" panose="020F0502020204030204"/>
                <a:hlinkClick r:id="rId7"/>
              </a:rPr>
              <a:t>virginiaj@isciii.es</a:t>
            </a:r>
            <a:r>
              <a:rPr lang="es-ES" dirty="0" smtClean="0">
                <a:solidFill>
                  <a:prstClr val="black"/>
                </a:solidFill>
                <a:latin typeface="Calibri" panose="020F0502020204030204"/>
              </a:rPr>
              <a:t> </a:t>
            </a:r>
            <a:endParaRPr lang="es-ES" dirty="0">
              <a:solidFill>
                <a:prstClr val="black"/>
              </a:solidFill>
              <a:latin typeface="Calibri" panose="020F0502020204030204"/>
            </a:endParaRPr>
          </a:p>
        </p:txBody>
      </p:sp>
      <p:pic>
        <p:nvPicPr>
          <p:cNvPr id="10" name="Imagen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47914" y="1121680"/>
            <a:ext cx="3080473" cy="936092"/>
          </a:xfrm>
          <a:prstGeom prst="rect">
            <a:avLst/>
          </a:prstGeom>
        </p:spPr>
      </p:pic>
      <p:pic>
        <p:nvPicPr>
          <p:cNvPr id="8" name="Imagen 7">
            <a:hlinkClick r:id="rId9"/>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48996" y="6247649"/>
            <a:ext cx="1048097" cy="369216"/>
          </a:xfrm>
          <a:prstGeom prst="rect">
            <a:avLst/>
          </a:prstGeom>
        </p:spPr>
      </p:pic>
      <p:pic>
        <p:nvPicPr>
          <p:cNvPr id="6" name="Imagen 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15392" y="54430"/>
            <a:ext cx="4363047" cy="1454349"/>
          </a:xfrm>
          <a:prstGeom prst="rect">
            <a:avLst/>
          </a:prstGeom>
        </p:spPr>
      </p:pic>
      <p:sp>
        <p:nvSpPr>
          <p:cNvPr id="4" name="CuadroTexto 3"/>
          <p:cNvSpPr txBox="1"/>
          <p:nvPr/>
        </p:nvSpPr>
        <p:spPr>
          <a:xfrm>
            <a:off x="3223204" y="2654746"/>
            <a:ext cx="7506118" cy="830997"/>
          </a:xfrm>
          <a:prstGeom prst="rect">
            <a:avLst/>
          </a:prstGeom>
          <a:noFill/>
        </p:spPr>
        <p:txBody>
          <a:bodyPr wrap="square" rtlCol="0">
            <a:spAutoFit/>
          </a:bodyPr>
          <a:lstStyle/>
          <a:p>
            <a:r>
              <a:rPr lang="es-ES" sz="4800" b="1" dirty="0" smtClean="0">
                <a:solidFill>
                  <a:schemeClr val="tx2">
                    <a:lumMod val="75000"/>
                    <a:lumOff val="25000"/>
                  </a:schemeClr>
                </a:solidFill>
                <a:latin typeface="Calibri" panose="020F0502020204030204" pitchFamily="34" charset="0"/>
                <a:cs typeface="Calibri" panose="020F0502020204030204" pitchFamily="34" charset="0"/>
              </a:rPr>
              <a:t>Free </a:t>
            </a:r>
            <a:r>
              <a:rPr lang="es-ES" sz="4800" b="1" dirty="0" err="1" smtClean="0">
                <a:solidFill>
                  <a:schemeClr val="tx2">
                    <a:lumMod val="75000"/>
                    <a:lumOff val="25000"/>
                  </a:schemeClr>
                </a:solidFill>
                <a:latin typeface="Calibri" panose="020F0502020204030204" pitchFamily="34" charset="0"/>
                <a:cs typeface="Calibri" panose="020F0502020204030204" pitchFamily="34" charset="0"/>
              </a:rPr>
              <a:t>dive</a:t>
            </a:r>
            <a:r>
              <a:rPr lang="es-ES" sz="4800" b="1" dirty="0" smtClean="0">
                <a:solidFill>
                  <a:schemeClr val="tx2">
                    <a:lumMod val="75000"/>
                    <a:lumOff val="25000"/>
                  </a:schemeClr>
                </a:solidFill>
                <a:latin typeface="Calibri" panose="020F0502020204030204" pitchFamily="34" charset="0"/>
                <a:cs typeface="Calibri" panose="020F0502020204030204" pitchFamily="34" charset="0"/>
              </a:rPr>
              <a:t> </a:t>
            </a:r>
            <a:r>
              <a:rPr lang="es-ES" sz="4800" b="1" dirty="0" err="1" smtClean="0">
                <a:solidFill>
                  <a:schemeClr val="tx2">
                    <a:lumMod val="75000"/>
                    <a:lumOff val="25000"/>
                  </a:schemeClr>
                </a:solidFill>
                <a:latin typeface="Calibri" panose="020F0502020204030204" pitchFamily="34" charset="0"/>
                <a:cs typeface="Calibri" panose="020F0502020204030204" pitchFamily="34" charset="0"/>
              </a:rPr>
              <a:t>into</a:t>
            </a:r>
            <a:r>
              <a:rPr lang="es-ES" sz="4800" b="1" dirty="0" smtClean="0">
                <a:solidFill>
                  <a:schemeClr val="tx2">
                    <a:lumMod val="75000"/>
                    <a:lumOff val="25000"/>
                  </a:schemeClr>
                </a:solidFill>
                <a:latin typeface="Calibri" panose="020F0502020204030204" pitchFamily="34" charset="0"/>
                <a:cs typeface="Calibri" panose="020F0502020204030204" pitchFamily="34" charset="0"/>
              </a:rPr>
              <a:t> </a:t>
            </a:r>
            <a:r>
              <a:rPr lang="es-ES" sz="4800" b="1" dirty="0" err="1" smtClean="0">
                <a:solidFill>
                  <a:schemeClr val="tx2">
                    <a:lumMod val="75000"/>
                    <a:lumOff val="25000"/>
                  </a:schemeClr>
                </a:solidFill>
                <a:latin typeface="Calibri" panose="020F0502020204030204" pitchFamily="34" charset="0"/>
                <a:cs typeface="Calibri" panose="020F0502020204030204" pitchFamily="34" charset="0"/>
              </a:rPr>
              <a:t>science</a:t>
            </a:r>
            <a:endParaRPr lang="es-ES" sz="4800" b="1" i="0" dirty="0">
              <a:solidFill>
                <a:schemeClr val="tx2">
                  <a:lumMod val="75000"/>
                  <a:lumOff val="25000"/>
                </a:schemeClr>
              </a:solidFill>
              <a:effectLst/>
              <a:latin typeface="Calibri" panose="020F0502020204030204" pitchFamily="34" charset="0"/>
              <a:cs typeface="Calibri" panose="020F0502020204030204" pitchFamily="34" charset="0"/>
            </a:endParaRPr>
          </a:p>
        </p:txBody>
      </p:sp>
      <p:grpSp>
        <p:nvGrpSpPr>
          <p:cNvPr id="27" name="Grupo 26"/>
          <p:cNvGrpSpPr/>
          <p:nvPr/>
        </p:nvGrpSpPr>
        <p:grpSpPr>
          <a:xfrm>
            <a:off x="532259" y="4851739"/>
            <a:ext cx="1959731" cy="1396830"/>
            <a:chOff x="9409176" y="2058445"/>
            <a:chExt cx="2202816" cy="1860662"/>
          </a:xfrm>
        </p:grpSpPr>
        <p:pic>
          <p:nvPicPr>
            <p:cNvPr id="25" name="Imagen 24"/>
            <p:cNvPicPr>
              <a:picLocks noChangeAspect="1"/>
            </p:cNvPicPr>
            <p:nvPr/>
          </p:nvPicPr>
          <p:blipFill rotWithShape="1">
            <a:blip r:embed="rId12" cstate="hqprint">
              <a:extLst>
                <a:ext uri="{28A0092B-C50C-407E-A947-70E740481C1C}">
                  <a14:useLocalDpi xmlns:a14="http://schemas.microsoft.com/office/drawing/2010/main" val="0"/>
                </a:ext>
              </a:extLst>
            </a:blip>
            <a:srcRect l="9901" t="7249" r="70487" b="74886"/>
            <a:stretch/>
          </p:blipFill>
          <p:spPr>
            <a:xfrm>
              <a:off x="9409176" y="2058445"/>
              <a:ext cx="2202816" cy="1860662"/>
            </a:xfrm>
            <a:prstGeom prst="rect">
              <a:avLst/>
            </a:prstGeom>
          </p:spPr>
        </p:pic>
        <p:pic>
          <p:nvPicPr>
            <p:cNvPr id="26" name="Imagen 25"/>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191649" y="3079021"/>
              <a:ext cx="229766" cy="346529"/>
            </a:xfrm>
            <a:prstGeom prst="rect">
              <a:avLst/>
            </a:prstGeom>
          </p:spPr>
        </p:pic>
      </p:grpSp>
      <p:sp>
        <p:nvSpPr>
          <p:cNvPr id="19" name="CuadroTexto 18"/>
          <p:cNvSpPr txBox="1"/>
          <p:nvPr/>
        </p:nvSpPr>
        <p:spPr>
          <a:xfrm>
            <a:off x="0" y="6611736"/>
            <a:ext cx="1645786" cy="261610"/>
          </a:xfrm>
          <a:prstGeom prst="rect">
            <a:avLst/>
          </a:prstGeom>
          <a:noFill/>
        </p:spPr>
        <p:txBody>
          <a:bodyPr wrap="square" rtlCol="0">
            <a:spAutoFit/>
          </a:bodyPr>
          <a:lstStyle/>
          <a:p>
            <a:r>
              <a:rPr lang="es-ES" sz="1100" dirty="0">
                <a:latin typeface="Calibri" panose="020F0502020204030204" pitchFamily="34" charset="0"/>
                <a:cs typeface="Calibri" panose="020F0502020204030204" pitchFamily="34" charset="0"/>
              </a:rPr>
              <a:t>@</a:t>
            </a:r>
            <a:r>
              <a:rPr lang="es-ES" sz="1100" dirty="0" err="1">
                <a:latin typeface="Calibri" panose="020F0502020204030204" pitchFamily="34" charset="0"/>
                <a:cs typeface="Calibri" panose="020F0502020204030204" pitchFamily="34" charset="0"/>
              </a:rPr>
              <a:t>goonerua</a:t>
            </a:r>
            <a:r>
              <a:rPr lang="es-ES" sz="1100" dirty="0">
                <a:latin typeface="Calibri" panose="020F0502020204030204" pitchFamily="34" charset="0"/>
                <a:cs typeface="Calibri" panose="020F0502020204030204" pitchFamily="34" charset="0"/>
              </a:rPr>
              <a:t>/</a:t>
            </a:r>
            <a:r>
              <a:rPr lang="es-ES" sz="1100" dirty="0" err="1">
                <a:latin typeface="Calibri" panose="020F0502020204030204" pitchFamily="34" charset="0"/>
                <a:cs typeface="Calibri" panose="020F0502020204030204" pitchFamily="34" charset="0"/>
              </a:rPr>
              <a:t>Freepik</a:t>
            </a:r>
            <a:endParaRPr lang="es-ES" sz="11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9977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477" y="892338"/>
            <a:ext cx="4718218" cy="4718218"/>
          </a:xfrm>
          <a:prstGeom prst="rect">
            <a:avLst/>
          </a:prstGeom>
        </p:spPr>
      </p:pic>
      <p:sp>
        <p:nvSpPr>
          <p:cNvPr id="3" name="CuadroTexto 2"/>
          <p:cNvSpPr txBox="1"/>
          <p:nvPr/>
        </p:nvSpPr>
        <p:spPr>
          <a:xfrm>
            <a:off x="407764" y="5859262"/>
            <a:ext cx="6285390" cy="646331"/>
          </a:xfrm>
          <a:prstGeom prst="rect">
            <a:avLst/>
          </a:prstGeom>
          <a:noFill/>
        </p:spPr>
        <p:txBody>
          <a:bodyPr wrap="square" rtlCol="0">
            <a:spAutoFit/>
          </a:bodyPr>
          <a:lstStyle/>
          <a:p>
            <a:r>
              <a:rPr lang="es-ES" dirty="0" smtClean="0">
                <a:latin typeface="Calibri" panose="020F0502020204030204" pitchFamily="34" charset="0"/>
                <a:cs typeface="Calibri" panose="020F0502020204030204" pitchFamily="34" charset="0"/>
                <a:hlinkClick r:id="rId4"/>
              </a:rPr>
              <a:t>https</a:t>
            </a:r>
            <a:r>
              <a:rPr lang="es-ES" dirty="0">
                <a:latin typeface="Calibri" panose="020F0502020204030204" pitchFamily="34" charset="0"/>
                <a:cs typeface="Calibri" panose="020F0502020204030204" pitchFamily="34" charset="0"/>
                <a:hlinkClick r:id="rId4"/>
              </a:rPr>
              <a:t>://</a:t>
            </a:r>
            <a:r>
              <a:rPr lang="es-ES" dirty="0" smtClean="0">
                <a:latin typeface="Calibri" panose="020F0502020204030204" pitchFamily="34" charset="0"/>
                <a:cs typeface="Calibri" panose="020F0502020204030204" pitchFamily="34" charset="0"/>
                <a:hlinkClick r:id="rId4"/>
              </a:rPr>
              <a:t>www.openaccessweek.org/theme/es</a:t>
            </a:r>
            <a:endParaRPr lang="es-ES" dirty="0" smtClean="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OAweek</a:t>
            </a:r>
            <a:r>
              <a:rPr lang="es-ES" dirty="0" smtClean="0">
                <a:latin typeface="Calibri" panose="020F0502020204030204" pitchFamily="34" charset="0"/>
                <a:cs typeface="Calibri" panose="020F0502020204030204" pitchFamily="34" charset="0"/>
              </a:rPr>
              <a:t>  </a:t>
            </a:r>
            <a:endParaRPr lang="es-ES" dirty="0">
              <a:latin typeface="Calibri" panose="020F0502020204030204" pitchFamily="34" charset="0"/>
              <a:cs typeface="Calibri" panose="020F0502020204030204" pitchFamily="34" charset="0"/>
            </a:endParaRPr>
          </a:p>
        </p:txBody>
      </p:sp>
      <p:sp>
        <p:nvSpPr>
          <p:cNvPr id="4" name="CuadroTexto 3"/>
          <p:cNvSpPr txBox="1"/>
          <p:nvPr/>
        </p:nvSpPr>
        <p:spPr>
          <a:xfrm>
            <a:off x="5255581" y="876331"/>
            <a:ext cx="6755907" cy="5632311"/>
          </a:xfrm>
          <a:prstGeom prst="rect">
            <a:avLst/>
          </a:prstGeom>
          <a:noFill/>
        </p:spPr>
        <p:txBody>
          <a:bodyPr wrap="square" rtlCol="0">
            <a:spAutoFit/>
          </a:bodyPr>
          <a:lstStyle/>
          <a:p>
            <a:r>
              <a:rPr lang="en-US" b="1" dirty="0" smtClean="0">
                <a:latin typeface="Calibri" panose="020F0502020204030204" pitchFamily="34" charset="0"/>
                <a:cs typeface="Calibri" panose="020F0502020204030204" pitchFamily="34" charset="0"/>
              </a:rPr>
              <a:t>Ongoing critical questions:</a:t>
            </a:r>
          </a:p>
          <a:p>
            <a:endParaRPr lang="en-US" dirty="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dirty="0" smtClean="0">
                <a:latin typeface="Calibri" panose="020F0502020204030204" pitchFamily="34" charset="0"/>
                <a:cs typeface="Calibri" panose="020F0502020204030204" pitchFamily="34" charset="0"/>
              </a:rPr>
              <a:t>What </a:t>
            </a:r>
            <a:r>
              <a:rPr lang="en-US" dirty="0">
                <a:latin typeface="Calibri" panose="020F0502020204030204" pitchFamily="34" charset="0"/>
                <a:cs typeface="Calibri" panose="020F0502020204030204" pitchFamily="34" charset="0"/>
              </a:rPr>
              <a:t>are the consequences when a small number of corporations control knowledge production rather than researchers themselves</a:t>
            </a:r>
            <a:r>
              <a:rPr lang="en-US" dirty="0" smtClean="0">
                <a:latin typeface="Calibri" panose="020F0502020204030204" pitchFamily="34" charset="0"/>
                <a:cs typeface="Calibri" panose="020F0502020204030204" pitchFamily="34" charset="0"/>
              </a:rPr>
              <a:t>?</a:t>
            </a:r>
          </a:p>
          <a:p>
            <a:pPr marL="285750" indent="-285750" algn="just">
              <a:buFont typeface="Arial" panose="020B0604020202020204" pitchFamily="34" charset="0"/>
              <a:buChar char="•"/>
            </a:pPr>
            <a:endParaRPr lang="en-US"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dirty="0" smtClean="0">
                <a:latin typeface="Calibri" panose="020F0502020204030204" pitchFamily="34" charset="0"/>
                <a:cs typeface="Calibri" panose="020F0502020204030204" pitchFamily="34" charset="0"/>
              </a:rPr>
              <a:t>What </a:t>
            </a:r>
            <a:r>
              <a:rPr lang="en-US" dirty="0">
                <a:latin typeface="Calibri" panose="020F0502020204030204" pitchFamily="34" charset="0"/>
                <a:cs typeface="Calibri" panose="020F0502020204030204" pitchFamily="34" charset="0"/>
              </a:rPr>
              <a:t>are the hidden costs of business models that entrench extreme levels of profit while exacerbating inequity</a:t>
            </a:r>
            <a:r>
              <a:rPr lang="en-US" dirty="0" smtClean="0">
                <a:latin typeface="Calibri" panose="020F0502020204030204" pitchFamily="34" charset="0"/>
                <a:cs typeface="Calibri" panose="020F0502020204030204" pitchFamily="34" charset="0"/>
              </a:rPr>
              <a:t>?</a:t>
            </a:r>
          </a:p>
          <a:p>
            <a:pPr marL="285750" indent="-285750" algn="just">
              <a:buFont typeface="Arial" panose="020B0604020202020204" pitchFamily="34" charset="0"/>
              <a:buChar char="•"/>
            </a:pPr>
            <a:endParaRPr lang="en-US"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dirty="0" smtClean="0">
                <a:latin typeface="Calibri" panose="020F0502020204030204" pitchFamily="34" charset="0"/>
                <a:cs typeface="Calibri" panose="020F0502020204030204" pitchFamily="34" charset="0"/>
              </a:rPr>
              <a:t>When </a:t>
            </a:r>
            <a:r>
              <a:rPr lang="en-US" dirty="0">
                <a:latin typeface="Calibri" panose="020F0502020204030204" pitchFamily="34" charset="0"/>
                <a:cs typeface="Calibri" panose="020F0502020204030204" pitchFamily="34" charset="0"/>
              </a:rPr>
              <a:t>does the opaque collection and use of personal data by commercial platforms begin to undermine academic freedom? </a:t>
            </a:r>
            <a:endParaRPr lang="en-US"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dirty="0" smtClean="0">
                <a:latin typeface="Calibri" panose="020F0502020204030204" pitchFamily="34" charset="0"/>
                <a:cs typeface="Calibri" panose="020F0502020204030204" pitchFamily="34" charset="0"/>
              </a:rPr>
              <a:t>When </a:t>
            </a:r>
            <a:r>
              <a:rPr lang="en-US" dirty="0">
                <a:latin typeface="Calibri" panose="020F0502020204030204" pitchFamily="34" charset="0"/>
                <a:cs typeface="Calibri" panose="020F0502020204030204" pitchFamily="34" charset="0"/>
              </a:rPr>
              <a:t>and in what ways can commercialization align with the public interest</a:t>
            </a:r>
            <a:r>
              <a:rPr lang="en-US" dirty="0" smtClean="0">
                <a:latin typeface="Calibri" panose="020F0502020204030204" pitchFamily="34" charset="0"/>
                <a:cs typeface="Calibri" panose="020F0502020204030204" pitchFamily="34" charset="0"/>
              </a:rPr>
              <a:t>?</a:t>
            </a:r>
          </a:p>
          <a:p>
            <a:pPr marL="285750" indent="-285750" algn="just">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dirty="0" smtClean="0">
                <a:latin typeface="Calibri" panose="020F0502020204030204" pitchFamily="34" charset="0"/>
                <a:cs typeface="Calibri" panose="020F0502020204030204" pitchFamily="34" charset="0"/>
              </a:rPr>
              <a:t>What </a:t>
            </a:r>
            <a:r>
              <a:rPr lang="en-US" dirty="0">
                <a:latin typeface="Calibri" panose="020F0502020204030204" pitchFamily="34" charset="0"/>
                <a:cs typeface="Calibri" panose="020F0502020204030204" pitchFamily="34" charset="0"/>
              </a:rPr>
              <a:t>community-governed infrastructures already exist that better serve the interests of the research community and the public (such as preprint servers, repositories, and open publishing platforms)? </a:t>
            </a:r>
            <a:endParaRPr lang="en-US" dirty="0" smtClean="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dirty="0" smtClean="0">
                <a:latin typeface="Calibri" panose="020F0502020204030204" pitchFamily="34" charset="0"/>
                <a:cs typeface="Calibri" panose="020F0502020204030204" pitchFamily="34" charset="0"/>
              </a:rPr>
              <a:t>How </a:t>
            </a:r>
            <a:r>
              <a:rPr lang="en-US" dirty="0">
                <a:latin typeface="Calibri" panose="020F0502020204030204" pitchFamily="34" charset="0"/>
                <a:cs typeface="Calibri" panose="020F0502020204030204" pitchFamily="34" charset="0"/>
              </a:rPr>
              <a:t>can we shift the default toward using these community-minded options?</a:t>
            </a:r>
            <a:endParaRPr lang="es-ES" dirty="0">
              <a:latin typeface="Calibri" panose="020F0502020204030204" pitchFamily="34" charset="0"/>
              <a:cs typeface="Calibri" panose="020F0502020204030204" pitchFamily="34" charset="0"/>
            </a:endParaRPr>
          </a:p>
        </p:txBody>
      </p:sp>
      <p:sp>
        <p:nvSpPr>
          <p:cNvPr id="5" name="CuadroTexto 4"/>
          <p:cNvSpPr txBox="1"/>
          <p:nvPr/>
        </p:nvSpPr>
        <p:spPr>
          <a:xfrm>
            <a:off x="6516209" y="334764"/>
            <a:ext cx="4891597" cy="461665"/>
          </a:xfrm>
          <a:prstGeom prst="rect">
            <a:avLst/>
          </a:prstGeom>
          <a:noFill/>
        </p:spPr>
        <p:txBody>
          <a:bodyPr wrap="square" rtlCol="0">
            <a:spAutoFit/>
          </a:bodyPr>
          <a:lstStyle/>
          <a:p>
            <a:r>
              <a:rPr lang="es-ES" sz="2400" b="1" dirty="0" err="1">
                <a:solidFill>
                  <a:schemeClr val="accent2"/>
                </a:solidFill>
                <a:latin typeface="Calibri" panose="020F0502020204030204" pitchFamily="34" charset="0"/>
                <a:cs typeface="Calibri" panose="020F0502020204030204" pitchFamily="34" charset="0"/>
              </a:rPr>
              <a:t>Community</a:t>
            </a:r>
            <a:r>
              <a:rPr lang="es-ES" sz="2400" b="1" dirty="0">
                <a:solidFill>
                  <a:schemeClr val="accent2"/>
                </a:solidFill>
                <a:latin typeface="Calibri" panose="020F0502020204030204" pitchFamily="34" charset="0"/>
                <a:cs typeface="Calibri" panose="020F0502020204030204" pitchFamily="34" charset="0"/>
              </a:rPr>
              <a:t> </a:t>
            </a:r>
            <a:r>
              <a:rPr lang="es-ES" sz="2400" b="1" dirty="0" err="1">
                <a:solidFill>
                  <a:schemeClr val="accent2"/>
                </a:solidFill>
                <a:latin typeface="Calibri" panose="020F0502020204030204" pitchFamily="34" charset="0"/>
                <a:cs typeface="Calibri" panose="020F0502020204030204" pitchFamily="34" charset="0"/>
              </a:rPr>
              <a:t>over</a:t>
            </a:r>
            <a:r>
              <a:rPr lang="es-ES" sz="2400" b="1" dirty="0">
                <a:solidFill>
                  <a:schemeClr val="accent2"/>
                </a:solidFill>
                <a:latin typeface="Calibri" panose="020F0502020204030204" pitchFamily="34" charset="0"/>
                <a:cs typeface="Calibri" panose="020F0502020204030204" pitchFamily="34" charset="0"/>
              </a:rPr>
              <a:t> </a:t>
            </a:r>
            <a:r>
              <a:rPr lang="es-ES" sz="2400" b="1" dirty="0" err="1">
                <a:solidFill>
                  <a:schemeClr val="accent2"/>
                </a:solidFill>
                <a:latin typeface="Calibri" panose="020F0502020204030204" pitchFamily="34" charset="0"/>
                <a:cs typeface="Calibri" panose="020F0502020204030204" pitchFamily="34" charset="0"/>
              </a:rPr>
              <a:t>Commercialization</a:t>
            </a:r>
            <a:endParaRPr lang="es-ES" sz="2400" b="1" dirty="0">
              <a:solidFill>
                <a:schemeClr val="accent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96289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23617" t="29556" r="26833" b="40667"/>
          <a:stretch/>
        </p:blipFill>
        <p:spPr>
          <a:xfrm>
            <a:off x="418760" y="3495328"/>
            <a:ext cx="6257248" cy="2115215"/>
          </a:xfrm>
          <a:prstGeom prst="rect">
            <a:avLst/>
          </a:prstGeom>
        </p:spPr>
      </p:pic>
      <p:pic>
        <p:nvPicPr>
          <p:cNvPr id="3" name="Imagen 2"/>
          <p:cNvPicPr>
            <a:picLocks noChangeAspect="1"/>
          </p:cNvPicPr>
          <p:nvPr/>
        </p:nvPicPr>
        <p:blipFill rotWithShape="1">
          <a:blip r:embed="rId3"/>
          <a:srcRect l="14916" t="29822" r="65384" b="24489"/>
          <a:stretch/>
        </p:blipFill>
        <p:spPr>
          <a:xfrm>
            <a:off x="843467" y="639191"/>
            <a:ext cx="1815999" cy="2369095"/>
          </a:xfrm>
          <a:prstGeom prst="rect">
            <a:avLst/>
          </a:prstGeom>
        </p:spPr>
      </p:pic>
      <p:sp>
        <p:nvSpPr>
          <p:cNvPr id="4" name="CuadroTexto 3"/>
          <p:cNvSpPr txBox="1"/>
          <p:nvPr/>
        </p:nvSpPr>
        <p:spPr>
          <a:xfrm>
            <a:off x="3284738" y="568171"/>
            <a:ext cx="7892248" cy="2308324"/>
          </a:xfrm>
          <a:prstGeom prst="rect">
            <a:avLst/>
          </a:prstGeom>
          <a:noFill/>
        </p:spPr>
        <p:txBody>
          <a:bodyPr wrap="square" rtlCol="0">
            <a:spAutoFit/>
          </a:bodyPr>
          <a:lstStyle/>
          <a:p>
            <a:r>
              <a:rPr lang="en-US" dirty="0">
                <a:solidFill>
                  <a:srgbClr val="0A0A0A"/>
                </a:solidFill>
                <a:latin typeface="Helvetica Neue"/>
              </a:rPr>
              <a:t>Simba Information’s latest </a:t>
            </a:r>
            <a:r>
              <a:rPr lang="en-US" b="1" i="1" dirty="0">
                <a:solidFill>
                  <a:srgbClr val="0A0A0A"/>
                </a:solidFill>
                <a:latin typeface="Helvetica Neue"/>
              </a:rPr>
              <a:t>Global Scientific &amp; Technical Publishing 2023-2027</a:t>
            </a:r>
            <a:r>
              <a:rPr lang="en-US" dirty="0">
                <a:solidFill>
                  <a:srgbClr val="0A0A0A"/>
                </a:solidFill>
                <a:latin typeface="Helvetica Neue"/>
              </a:rPr>
              <a:t> found that the global scientific and technical publishing market measured $12.65 billion in 2022, up 2.7% from 2021. Simba found that product development involving AI was a significant strategy in the market over 2022 and 2023 with the online content segment fueling growth for publishers, representing about 30% of the market, growing almost 7% in 2022. Journals remain the dominant product form, with a 42% share of revenue, but with a slow pace of growth, just under 2%.</a:t>
            </a:r>
            <a:endParaRPr lang="es-ES" dirty="0"/>
          </a:p>
        </p:txBody>
      </p:sp>
      <p:sp>
        <p:nvSpPr>
          <p:cNvPr id="5" name="CuadroTexto 4"/>
          <p:cNvSpPr txBox="1"/>
          <p:nvPr/>
        </p:nvSpPr>
        <p:spPr>
          <a:xfrm>
            <a:off x="284086" y="6143347"/>
            <a:ext cx="10999433" cy="646331"/>
          </a:xfrm>
          <a:prstGeom prst="rect">
            <a:avLst/>
          </a:prstGeom>
          <a:noFill/>
        </p:spPr>
        <p:txBody>
          <a:bodyPr wrap="square" rtlCol="0">
            <a:spAutoFit/>
          </a:bodyPr>
          <a:lstStyle/>
          <a:p>
            <a:pPr algn="just"/>
            <a:r>
              <a:rPr lang="es-ES" sz="1200" dirty="0">
                <a:latin typeface="Calibri" panose="020F0502020204030204" pitchFamily="34" charset="0"/>
                <a:cs typeface="Calibri" panose="020F0502020204030204" pitchFamily="34" charset="0"/>
                <a:hlinkClick r:id="rId4"/>
              </a:rPr>
              <a:t>https://www.freedoniagroup.com/simba-information/global-scientific-technical-publishing?utm_campaign=SKU%20Workflows&amp;utm_medium=email&amp;_hsmi=296292127&amp;_</a:t>
            </a:r>
            <a:r>
              <a:rPr lang="es-ES" sz="1200" dirty="0" smtClean="0">
                <a:latin typeface="Calibri" panose="020F0502020204030204" pitchFamily="34" charset="0"/>
                <a:cs typeface="Calibri" panose="020F0502020204030204" pitchFamily="34" charset="0"/>
                <a:hlinkClick r:id="rId4"/>
              </a:rPr>
              <a:t>hsenc=p2ANqtz-9TZW5f3KEdE1LwKx_yZ2e0E78SbA3G35kXXl_mh7fkf1yqWLXkM4RCtK3sUVp2WKXdvrsqSU9F3KvkcISdmfUqAYB8NQ&amp;utm_content=296292802&amp;utm_source=hs_automation  </a:t>
            </a:r>
            <a:endParaRPr lang="es-E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722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007" y="329134"/>
            <a:ext cx="7646535" cy="6209269"/>
          </a:xfrm>
          <a:prstGeom prst="rect">
            <a:avLst/>
          </a:prstGeom>
        </p:spPr>
      </p:pic>
    </p:spTree>
    <p:extLst>
      <p:ext uri="{BB962C8B-B14F-4D97-AF65-F5344CB8AC3E}">
        <p14:creationId xmlns:p14="http://schemas.microsoft.com/office/powerpoint/2010/main" val="20365597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3031" t="14001" r="11897" b="9933"/>
          <a:stretch/>
        </p:blipFill>
        <p:spPr>
          <a:xfrm>
            <a:off x="1503741" y="803087"/>
            <a:ext cx="9105651" cy="5189750"/>
          </a:xfrm>
          <a:prstGeom prst="rect">
            <a:avLst/>
          </a:prstGeom>
        </p:spPr>
      </p:pic>
      <p:sp>
        <p:nvSpPr>
          <p:cNvPr id="3" name="Rectángulo 2"/>
          <p:cNvSpPr/>
          <p:nvPr/>
        </p:nvSpPr>
        <p:spPr>
          <a:xfrm>
            <a:off x="479897" y="6197047"/>
            <a:ext cx="4379982" cy="369332"/>
          </a:xfrm>
          <a:prstGeom prst="rect">
            <a:avLst/>
          </a:prstGeom>
        </p:spPr>
        <p:txBody>
          <a:bodyPr wrap="none">
            <a:spAutoFit/>
          </a:bodyPr>
          <a:lstStyle/>
          <a:p>
            <a:r>
              <a:rPr lang="es-ES" dirty="0">
                <a:latin typeface="Calibri" panose="020F0502020204030204" pitchFamily="34" charset="0"/>
                <a:cs typeface="Calibri" panose="020F0502020204030204" pitchFamily="34" charset="0"/>
                <a:hlinkClick r:id="rId3"/>
              </a:rPr>
              <a:t>https://hdl.handle.net/20.500.12105/25476</a:t>
            </a:r>
            <a:r>
              <a:rPr lang="es-ES"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579242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1891" t="14313" r="11963" b="9475"/>
          <a:stretch/>
        </p:blipFill>
        <p:spPr>
          <a:xfrm>
            <a:off x="1232630" y="569672"/>
            <a:ext cx="9407867" cy="5296555"/>
          </a:xfrm>
          <a:prstGeom prst="rect">
            <a:avLst/>
          </a:prstGeom>
        </p:spPr>
      </p:pic>
      <p:sp>
        <p:nvSpPr>
          <p:cNvPr id="3" name="Rectángulo 2"/>
          <p:cNvSpPr/>
          <p:nvPr/>
        </p:nvSpPr>
        <p:spPr>
          <a:xfrm>
            <a:off x="423626" y="6225182"/>
            <a:ext cx="4379982" cy="369332"/>
          </a:xfrm>
          <a:prstGeom prst="rect">
            <a:avLst/>
          </a:prstGeom>
        </p:spPr>
        <p:txBody>
          <a:bodyPr wrap="none">
            <a:spAutoFit/>
          </a:bodyPr>
          <a:lstStyle/>
          <a:p>
            <a:r>
              <a:rPr lang="es-ES" dirty="0">
                <a:latin typeface="Calibri" panose="020F0502020204030204" pitchFamily="34" charset="0"/>
                <a:cs typeface="Calibri" panose="020F0502020204030204" pitchFamily="34" charset="0"/>
                <a:hlinkClick r:id="rId3"/>
              </a:rPr>
              <a:t>https://hdl.handle.net/20.500.12105/25476</a:t>
            </a:r>
            <a:r>
              <a:rPr lang="es-ES"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883098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18223" t="21022" r="14130" b="48280"/>
          <a:stretch/>
        </p:blipFill>
        <p:spPr>
          <a:xfrm>
            <a:off x="2314065" y="207782"/>
            <a:ext cx="7388840" cy="1886047"/>
          </a:xfrm>
          <a:prstGeom prst="rect">
            <a:avLst/>
          </a:prstGeom>
        </p:spPr>
      </p:pic>
      <p:sp>
        <p:nvSpPr>
          <p:cNvPr id="4" name="CuadroTexto 3"/>
          <p:cNvSpPr txBox="1"/>
          <p:nvPr/>
        </p:nvSpPr>
        <p:spPr>
          <a:xfrm>
            <a:off x="123127" y="6488668"/>
            <a:ext cx="43818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England, J. 2024. </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hlinkClick r:id="rId4"/>
              </a:rPr>
              <a:t>10.5281/zenodo.10810347</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Imagen 4"/>
          <p:cNvPicPr>
            <a:picLocks noChangeAspect="1"/>
          </p:cNvPicPr>
          <p:nvPr/>
        </p:nvPicPr>
        <p:blipFill rotWithShape="1">
          <a:blip r:embed="rId5"/>
          <a:srcRect l="25427" t="25692" r="40571" b="33645"/>
          <a:stretch/>
        </p:blipFill>
        <p:spPr>
          <a:xfrm>
            <a:off x="2983244" y="2216241"/>
            <a:ext cx="5834741" cy="3924931"/>
          </a:xfrm>
          <a:prstGeom prst="rect">
            <a:avLst/>
          </a:prstGeom>
        </p:spPr>
      </p:pic>
    </p:spTree>
    <p:extLst>
      <p:ext uri="{BB962C8B-B14F-4D97-AF65-F5344CB8AC3E}">
        <p14:creationId xmlns:p14="http://schemas.microsoft.com/office/powerpoint/2010/main" val="6506436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7620000" cy="6858000"/>
          </a:xfrm>
          <a:prstGeom prst="rect">
            <a:avLst/>
          </a:prstGeom>
        </p:spPr>
      </p:pic>
    </p:spTree>
    <p:extLst>
      <p:ext uri="{BB962C8B-B14F-4D97-AF65-F5344CB8AC3E}">
        <p14:creationId xmlns:p14="http://schemas.microsoft.com/office/powerpoint/2010/main" val="2199838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982639" y="1624084"/>
            <a:ext cx="10467833" cy="4844955"/>
          </a:xfrm>
          <a:prstGeom prst="rect">
            <a:avLst/>
          </a:prstGeom>
          <a:noFill/>
        </p:spPr>
        <p:txBody>
          <a:bodyPr wrap="square" rtlCol="0">
            <a:spAutoFit/>
          </a:bodyPr>
          <a:lstStyle/>
          <a:p>
            <a:endParaRPr lang="es-ES" dirty="0"/>
          </a:p>
        </p:txBody>
      </p:sp>
      <p:sp>
        <p:nvSpPr>
          <p:cNvPr id="4" name="CuadroTexto 3"/>
          <p:cNvSpPr txBox="1"/>
          <p:nvPr/>
        </p:nvSpPr>
        <p:spPr>
          <a:xfrm>
            <a:off x="1392072" y="2003359"/>
            <a:ext cx="10467833" cy="3416320"/>
          </a:xfrm>
          <a:prstGeom prst="rect">
            <a:avLst/>
          </a:prstGeom>
          <a:noFill/>
        </p:spPr>
        <p:txBody>
          <a:bodyPr wrap="square" rtlCol="0">
            <a:spAutoFit/>
          </a:bodyPr>
          <a:lstStyle/>
          <a:p>
            <a:pPr marL="457200" indent="-457200">
              <a:buFont typeface="Courier New" panose="02070309020205020404" pitchFamily="49" charset="0"/>
              <a:buChar char="o"/>
            </a:pPr>
            <a:r>
              <a:rPr lang="en-US" sz="3600" dirty="0" smtClean="0">
                <a:solidFill>
                  <a:schemeClr val="accent2">
                    <a:lumMod val="75000"/>
                  </a:schemeClr>
                </a:solidFill>
              </a:rPr>
              <a:t>Better</a:t>
            </a:r>
            <a:r>
              <a:rPr lang="en-US" sz="3600" dirty="0" smtClean="0">
                <a:solidFill>
                  <a:schemeClr val="accent5">
                    <a:lumMod val="75000"/>
                  </a:schemeClr>
                </a:solidFill>
              </a:rPr>
              <a:t> </a:t>
            </a:r>
            <a:r>
              <a:rPr lang="en-US" sz="3600" dirty="0">
                <a:solidFill>
                  <a:schemeClr val="accent5">
                    <a:lumMod val="75000"/>
                  </a:schemeClr>
                </a:solidFill>
              </a:rPr>
              <a:t>and more </a:t>
            </a:r>
            <a:r>
              <a:rPr lang="en-US" sz="3600" dirty="0">
                <a:solidFill>
                  <a:schemeClr val="accent2">
                    <a:lumMod val="75000"/>
                  </a:schemeClr>
                </a:solidFill>
              </a:rPr>
              <a:t>efficient research</a:t>
            </a:r>
          </a:p>
          <a:p>
            <a:pPr marL="457200" indent="-457200">
              <a:buFont typeface="Courier New" panose="02070309020205020404" pitchFamily="49" charset="0"/>
              <a:buChar char="o"/>
            </a:pPr>
            <a:r>
              <a:rPr lang="en-US" sz="3600" dirty="0">
                <a:solidFill>
                  <a:schemeClr val="accent2">
                    <a:lumMod val="75000"/>
                  </a:schemeClr>
                </a:solidFill>
              </a:rPr>
              <a:t>Early</a:t>
            </a:r>
            <a:r>
              <a:rPr lang="en-US" sz="3600" dirty="0">
                <a:solidFill>
                  <a:schemeClr val="accent5">
                    <a:lumMod val="75000"/>
                  </a:schemeClr>
                </a:solidFill>
              </a:rPr>
              <a:t> and </a:t>
            </a:r>
            <a:r>
              <a:rPr lang="en-US" sz="3600" dirty="0">
                <a:solidFill>
                  <a:schemeClr val="accent2">
                    <a:lumMod val="75000"/>
                  </a:schemeClr>
                </a:solidFill>
              </a:rPr>
              <a:t>open</a:t>
            </a:r>
            <a:r>
              <a:rPr lang="en-US" sz="3600" dirty="0">
                <a:solidFill>
                  <a:schemeClr val="accent5">
                    <a:lumMod val="75000"/>
                  </a:schemeClr>
                </a:solidFill>
              </a:rPr>
              <a:t> sharing of </a:t>
            </a:r>
            <a:r>
              <a:rPr lang="en-US" sz="3600" dirty="0">
                <a:solidFill>
                  <a:schemeClr val="accent2">
                    <a:lumMod val="75000"/>
                  </a:schemeClr>
                </a:solidFill>
              </a:rPr>
              <a:t>results</a:t>
            </a:r>
          </a:p>
          <a:p>
            <a:pPr marL="457200" indent="-457200">
              <a:buFont typeface="Courier New" panose="02070309020205020404" pitchFamily="49" charset="0"/>
              <a:buChar char="o"/>
            </a:pPr>
            <a:r>
              <a:rPr lang="en-US" sz="3600" dirty="0">
                <a:solidFill>
                  <a:schemeClr val="accent5">
                    <a:lumMod val="75000"/>
                  </a:schemeClr>
                </a:solidFill>
              </a:rPr>
              <a:t>Research </a:t>
            </a:r>
            <a:r>
              <a:rPr lang="en-US" sz="3600" dirty="0">
                <a:solidFill>
                  <a:schemeClr val="accent2">
                    <a:lumMod val="75000"/>
                  </a:schemeClr>
                </a:solidFill>
              </a:rPr>
              <a:t>transparency</a:t>
            </a:r>
            <a:r>
              <a:rPr lang="en-US" sz="3600" dirty="0">
                <a:solidFill>
                  <a:schemeClr val="accent5">
                    <a:lumMod val="75000"/>
                  </a:schemeClr>
                </a:solidFill>
              </a:rPr>
              <a:t> and </a:t>
            </a:r>
            <a:r>
              <a:rPr lang="en-US" sz="3600" dirty="0">
                <a:solidFill>
                  <a:schemeClr val="accent2">
                    <a:lumMod val="75000"/>
                  </a:schemeClr>
                </a:solidFill>
              </a:rPr>
              <a:t>reproducibility</a:t>
            </a:r>
          </a:p>
          <a:p>
            <a:pPr marL="457200" indent="-457200">
              <a:buFont typeface="Courier New" panose="02070309020205020404" pitchFamily="49" charset="0"/>
              <a:buChar char="o"/>
            </a:pPr>
            <a:r>
              <a:rPr lang="en-US" sz="3600" dirty="0">
                <a:solidFill>
                  <a:schemeClr val="accent5">
                    <a:lumMod val="75000"/>
                  </a:schemeClr>
                </a:solidFill>
              </a:rPr>
              <a:t>Broad research </a:t>
            </a:r>
            <a:r>
              <a:rPr lang="en-US" sz="3600" dirty="0">
                <a:solidFill>
                  <a:schemeClr val="accent2">
                    <a:lumMod val="75000"/>
                  </a:schemeClr>
                </a:solidFill>
              </a:rPr>
              <a:t>collaboration</a:t>
            </a:r>
          </a:p>
          <a:p>
            <a:pPr marL="457200" indent="-457200">
              <a:buFont typeface="Courier New" panose="02070309020205020404" pitchFamily="49" charset="0"/>
              <a:buChar char="o"/>
            </a:pPr>
            <a:r>
              <a:rPr lang="en-US" sz="3600" dirty="0">
                <a:solidFill>
                  <a:schemeClr val="accent2">
                    <a:lumMod val="75000"/>
                  </a:schemeClr>
                </a:solidFill>
              </a:rPr>
              <a:t>Interdisciplinary</a:t>
            </a:r>
            <a:r>
              <a:rPr lang="en-US" sz="3600" dirty="0">
                <a:solidFill>
                  <a:schemeClr val="accent5">
                    <a:lumMod val="75000"/>
                  </a:schemeClr>
                </a:solidFill>
              </a:rPr>
              <a:t> and collaborative work</a:t>
            </a:r>
          </a:p>
          <a:p>
            <a:pPr marL="457200" indent="-457200">
              <a:buFont typeface="Courier New" panose="02070309020205020404" pitchFamily="49" charset="0"/>
              <a:buChar char="o"/>
            </a:pPr>
            <a:r>
              <a:rPr lang="en-US" sz="3600" dirty="0">
                <a:solidFill>
                  <a:schemeClr val="accent5">
                    <a:lumMod val="75000"/>
                  </a:schemeClr>
                </a:solidFill>
              </a:rPr>
              <a:t>Involvement of </a:t>
            </a:r>
            <a:r>
              <a:rPr lang="en-US" sz="3600" dirty="0">
                <a:solidFill>
                  <a:schemeClr val="accent2">
                    <a:lumMod val="75000"/>
                  </a:schemeClr>
                </a:solidFill>
              </a:rPr>
              <a:t>relevant societal actors </a:t>
            </a:r>
            <a:r>
              <a:rPr lang="en-US" sz="3600" dirty="0">
                <a:solidFill>
                  <a:schemeClr val="accent5">
                    <a:lumMod val="75000"/>
                  </a:schemeClr>
                </a:solidFill>
              </a:rPr>
              <a:t>in research</a:t>
            </a:r>
            <a:endParaRPr lang="es-ES" sz="3600" dirty="0">
              <a:solidFill>
                <a:schemeClr val="accent5">
                  <a:lumMod val="75000"/>
                </a:schemeClr>
              </a:solidFill>
            </a:endParaRPr>
          </a:p>
        </p:txBody>
      </p:sp>
      <p:sp>
        <p:nvSpPr>
          <p:cNvPr id="5" name="CuadroTexto 4"/>
          <p:cNvSpPr txBox="1"/>
          <p:nvPr/>
        </p:nvSpPr>
        <p:spPr>
          <a:xfrm>
            <a:off x="696036" y="5895833"/>
            <a:ext cx="7233313" cy="646331"/>
          </a:xfrm>
          <a:prstGeom prst="rect">
            <a:avLst/>
          </a:prstGeom>
          <a:noFill/>
        </p:spPr>
        <p:txBody>
          <a:bodyPr wrap="square" rtlCol="0">
            <a:spAutoFit/>
          </a:bodyPr>
          <a:lstStyle/>
          <a:p>
            <a:r>
              <a:rPr lang="es-ES" dirty="0">
                <a:hlinkClick r:id="rId3"/>
              </a:rPr>
              <a:t>http://hdl.handle.net/20.500.12105/19265</a:t>
            </a:r>
            <a:endParaRPr lang="es-ES" dirty="0"/>
          </a:p>
          <a:p>
            <a:endParaRPr lang="es-ES" dirty="0"/>
          </a:p>
        </p:txBody>
      </p:sp>
      <p:sp>
        <p:nvSpPr>
          <p:cNvPr id="6" name="CuadroTexto 5"/>
          <p:cNvSpPr txBox="1"/>
          <p:nvPr/>
        </p:nvSpPr>
        <p:spPr>
          <a:xfrm>
            <a:off x="2156346" y="567226"/>
            <a:ext cx="8120418" cy="830997"/>
          </a:xfrm>
          <a:prstGeom prst="rect">
            <a:avLst/>
          </a:prstGeom>
          <a:noFill/>
        </p:spPr>
        <p:txBody>
          <a:bodyPr wrap="square" rtlCol="0">
            <a:spAutoFit/>
          </a:bodyPr>
          <a:lstStyle/>
          <a:p>
            <a:r>
              <a:rPr lang="es-ES" sz="4800" dirty="0" err="1" smtClean="0">
                <a:solidFill>
                  <a:schemeClr val="accent5">
                    <a:lumMod val="75000"/>
                  </a:schemeClr>
                </a:solidFill>
              </a:rPr>
              <a:t>Why</a:t>
            </a:r>
            <a:r>
              <a:rPr lang="es-ES" sz="4800" dirty="0" smtClean="0">
                <a:solidFill>
                  <a:schemeClr val="accent5">
                    <a:lumMod val="75000"/>
                  </a:schemeClr>
                </a:solidFill>
              </a:rPr>
              <a:t> </a:t>
            </a:r>
            <a:r>
              <a:rPr lang="es-ES" sz="4800" dirty="0" err="1" smtClean="0">
                <a:solidFill>
                  <a:schemeClr val="accent5">
                    <a:lumMod val="75000"/>
                  </a:schemeClr>
                </a:solidFill>
              </a:rPr>
              <a:t>is</a:t>
            </a:r>
            <a:r>
              <a:rPr lang="es-ES" sz="4800" dirty="0" smtClean="0">
                <a:solidFill>
                  <a:schemeClr val="accent5">
                    <a:lumMod val="75000"/>
                  </a:schemeClr>
                </a:solidFill>
              </a:rPr>
              <a:t> Open </a:t>
            </a:r>
            <a:r>
              <a:rPr lang="es-ES" sz="4800" dirty="0" err="1" smtClean="0">
                <a:solidFill>
                  <a:schemeClr val="accent5">
                    <a:lumMod val="75000"/>
                  </a:schemeClr>
                </a:solidFill>
              </a:rPr>
              <a:t>Science</a:t>
            </a:r>
            <a:r>
              <a:rPr lang="es-ES" sz="4800" dirty="0" smtClean="0">
                <a:solidFill>
                  <a:schemeClr val="accent5">
                    <a:lumMod val="75000"/>
                  </a:schemeClr>
                </a:solidFill>
              </a:rPr>
              <a:t> </a:t>
            </a:r>
            <a:r>
              <a:rPr lang="es-ES" sz="4800" dirty="0" err="1" smtClean="0">
                <a:solidFill>
                  <a:schemeClr val="accent2">
                    <a:lumMod val="75000"/>
                  </a:schemeClr>
                </a:solidFill>
              </a:rPr>
              <a:t>Excellent</a:t>
            </a:r>
            <a:r>
              <a:rPr lang="es-ES" sz="4800" dirty="0" smtClean="0">
                <a:solidFill>
                  <a:schemeClr val="accent2">
                    <a:lumMod val="75000"/>
                  </a:schemeClr>
                </a:solidFill>
              </a:rPr>
              <a:t>?</a:t>
            </a:r>
            <a:endParaRPr lang="es-ES" sz="4800" dirty="0">
              <a:solidFill>
                <a:schemeClr val="accent2">
                  <a:lumMod val="75000"/>
                </a:schemeClr>
              </a:solidFill>
            </a:endParaRPr>
          </a:p>
        </p:txBody>
      </p:sp>
    </p:spTree>
    <p:extLst>
      <p:ext uri="{BB962C8B-B14F-4D97-AF65-F5344CB8AC3E}">
        <p14:creationId xmlns:p14="http://schemas.microsoft.com/office/powerpoint/2010/main" val="3281378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976991" y="451313"/>
            <a:ext cx="10807045" cy="830997"/>
          </a:xfrm>
          <a:prstGeom prst="rect">
            <a:avLst/>
          </a:prstGeom>
          <a:noFill/>
        </p:spPr>
        <p:txBody>
          <a:bodyPr wrap="square" rtlCol="0">
            <a:spAutoFit/>
          </a:bodyPr>
          <a:lstStyle/>
          <a:p>
            <a:pPr lvl="0">
              <a:defRPr/>
            </a:pPr>
            <a:r>
              <a:rPr lang="en-US" sz="4800" dirty="0">
                <a:solidFill>
                  <a:prstClr val="black"/>
                </a:solidFill>
              </a:rPr>
              <a:t>What do you understand by open access?</a:t>
            </a:r>
            <a:endParaRPr kumimoji="0" lang="es-E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n 4" descr="Reducing the Impact of Wind Load with Shape of High Rise Buildings ..."/>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774866" y="1929620"/>
            <a:ext cx="8753923" cy="3300676"/>
          </a:xfrm>
          <a:prstGeom prst="rect">
            <a:avLst/>
          </a:prstGeom>
        </p:spPr>
      </p:pic>
    </p:spTree>
    <p:extLst>
      <p:ext uri="{BB962C8B-B14F-4D97-AF65-F5344CB8AC3E}">
        <p14:creationId xmlns:p14="http://schemas.microsoft.com/office/powerpoint/2010/main" val="2832539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p:cNvSpPr txBox="1"/>
          <p:nvPr/>
        </p:nvSpPr>
        <p:spPr>
          <a:xfrm>
            <a:off x="28136" y="278176"/>
            <a:ext cx="12082433" cy="830997"/>
          </a:xfrm>
          <a:prstGeom prst="rect">
            <a:avLst/>
          </a:prstGeom>
          <a:noFill/>
        </p:spPr>
        <p:txBody>
          <a:bodyPr wrap="square" rtlCol="0">
            <a:spAutoFit/>
          </a:bodyPr>
          <a:lstStyle/>
          <a:p>
            <a:pPr lvl="0">
              <a:defRPr/>
            </a:pPr>
            <a:r>
              <a:rPr lang="en-US" sz="4800" dirty="0">
                <a:solidFill>
                  <a:prstClr val="black"/>
                </a:solidFill>
              </a:rPr>
              <a:t>When we talk about Open Access we think of...</a:t>
            </a:r>
            <a:endParaRPr kumimoji="0" lang="es-E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ctangle 1"/>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Imagen 6"/>
          <p:cNvPicPr>
            <a:picLocks noChangeAspect="1"/>
          </p:cNvPicPr>
          <p:nvPr/>
        </p:nvPicPr>
        <p:blipFill rotWithShape="1">
          <a:blip r:embed="rId4">
            <a:extLst>
              <a:ext uri="{28A0092B-C50C-407E-A947-70E740481C1C}">
                <a14:useLocalDpi xmlns:a14="http://schemas.microsoft.com/office/drawing/2010/main" val="0"/>
              </a:ext>
            </a:extLst>
          </a:blip>
          <a:srcRect l="2624" t="18981" r="55230" b="21286"/>
          <a:stretch/>
        </p:blipFill>
        <p:spPr>
          <a:xfrm>
            <a:off x="913101" y="1250730"/>
            <a:ext cx="4148541" cy="4409709"/>
          </a:xfrm>
          <a:prstGeom prst="rect">
            <a:avLst/>
          </a:prstGeom>
        </p:spPr>
      </p:pic>
      <p:pic>
        <p:nvPicPr>
          <p:cNvPr id="5" name="Imagen 4"/>
          <p:cNvPicPr>
            <a:picLocks noChangeAspect="1"/>
          </p:cNvPicPr>
          <p:nvPr/>
        </p:nvPicPr>
        <p:blipFill rotWithShape="1">
          <a:blip r:embed="rId5"/>
          <a:srcRect l="25023" t="26997" r="63018" b="23033"/>
          <a:stretch/>
        </p:blipFill>
        <p:spPr>
          <a:xfrm>
            <a:off x="5955648" y="960121"/>
            <a:ext cx="5074302" cy="5891658"/>
          </a:xfrm>
          <a:prstGeom prst="rect">
            <a:avLst/>
          </a:prstGeom>
        </p:spPr>
      </p:pic>
      <p:sp>
        <p:nvSpPr>
          <p:cNvPr id="2" name="CuadroTexto 1"/>
          <p:cNvSpPr txBox="1"/>
          <p:nvPr/>
        </p:nvSpPr>
        <p:spPr>
          <a:xfrm>
            <a:off x="309489" y="6358597"/>
            <a:ext cx="4565540" cy="369332"/>
          </a:xfrm>
          <a:prstGeom prst="rect">
            <a:avLst/>
          </a:prstGeom>
          <a:noFill/>
        </p:spPr>
        <p:txBody>
          <a:bodyPr wrap="square" rtlCol="0">
            <a:spAutoFit/>
          </a:bodyPr>
          <a:lstStyle/>
          <a:p>
            <a:r>
              <a:rPr lang="es-ES" dirty="0">
                <a:hlinkClick r:id="rId6"/>
              </a:rPr>
              <a:t>http://hdl.handle.net/20.500.12105/19797</a:t>
            </a:r>
            <a:endParaRPr lang="es-ES" dirty="0"/>
          </a:p>
        </p:txBody>
      </p:sp>
    </p:spTree>
    <p:extLst>
      <p:ext uri="{BB962C8B-B14F-4D97-AF65-F5344CB8AC3E}">
        <p14:creationId xmlns:p14="http://schemas.microsoft.com/office/powerpoint/2010/main" val="759864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4765707" y="666976"/>
            <a:ext cx="4488386" cy="461665"/>
          </a:xfrm>
          <a:prstGeom prst="rect">
            <a:avLst/>
          </a:prstGeom>
          <a:noFill/>
        </p:spPr>
        <p:txBody>
          <a:bodyPr wrap="square" rtlCol="0">
            <a:spAutoFit/>
          </a:bodyPr>
          <a:lstStyle/>
          <a:p>
            <a:r>
              <a:rPr lang="es-ES" sz="2400" b="1" dirty="0" err="1" smtClean="0">
                <a:solidFill>
                  <a:prstClr val="black"/>
                </a:solidFill>
                <a:latin typeface="Calibri" panose="020F0502020204030204"/>
              </a:rPr>
              <a:t>Defining</a:t>
            </a:r>
            <a:r>
              <a:rPr lang="es-ES" sz="2400" b="1" dirty="0" smtClean="0">
                <a:solidFill>
                  <a:prstClr val="black"/>
                </a:solidFill>
                <a:latin typeface="Calibri" panose="020F0502020204030204"/>
              </a:rPr>
              <a:t> Open Access…</a:t>
            </a:r>
            <a:endParaRPr lang="es-ES" sz="2400" b="1" dirty="0">
              <a:solidFill>
                <a:prstClr val="black"/>
              </a:solidFill>
              <a:latin typeface="Calibri" panose="020F0502020204030204"/>
            </a:endParaRPr>
          </a:p>
        </p:txBody>
      </p:sp>
      <p:sp>
        <p:nvSpPr>
          <p:cNvPr id="5" name="Rectángulo redondeado 4"/>
          <p:cNvSpPr/>
          <p:nvPr/>
        </p:nvSpPr>
        <p:spPr>
          <a:xfrm>
            <a:off x="124327" y="1459306"/>
            <a:ext cx="2586789" cy="891415"/>
          </a:xfrm>
          <a:prstGeom prst="roundRect">
            <a:avLst/>
          </a:prstGeom>
          <a:solidFill>
            <a:srgbClr val="ED7D31">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sp>
        <p:nvSpPr>
          <p:cNvPr id="6" name="CuadroTexto 5"/>
          <p:cNvSpPr txBox="1"/>
          <p:nvPr/>
        </p:nvSpPr>
        <p:spPr>
          <a:xfrm>
            <a:off x="322847" y="1694721"/>
            <a:ext cx="2189748" cy="461665"/>
          </a:xfrm>
          <a:prstGeom prst="rect">
            <a:avLst/>
          </a:prstGeom>
          <a:noFill/>
        </p:spPr>
        <p:txBody>
          <a:bodyPr wrap="square" rtlCol="0">
            <a:spAutoFit/>
          </a:bodyPr>
          <a:lstStyle/>
          <a:p>
            <a:r>
              <a:rPr lang="es-ES" sz="2400" b="1" dirty="0" smtClean="0">
                <a:solidFill>
                  <a:prstClr val="black"/>
                </a:solidFill>
                <a:latin typeface="Calibri" panose="020F0502020204030204"/>
              </a:rPr>
              <a:t>OPEN ACCESS</a:t>
            </a:r>
          </a:p>
        </p:txBody>
      </p:sp>
      <p:sp>
        <p:nvSpPr>
          <p:cNvPr id="7" name="Rectángulo redondeado 6"/>
          <p:cNvSpPr/>
          <p:nvPr/>
        </p:nvSpPr>
        <p:spPr>
          <a:xfrm>
            <a:off x="2189138" y="2101688"/>
            <a:ext cx="9288987" cy="3878008"/>
          </a:xfrm>
          <a:prstGeom prst="round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ES" sz="1800" b="0" i="0" u="none" strike="noStrike" kern="0" cap="none" spc="0" normalizeH="0" baseline="0" noProof="0" dirty="0" smtClean="0">
              <a:ln>
                <a:noFill/>
              </a:ln>
              <a:solidFill>
                <a:prstClr val="white"/>
              </a:solidFill>
              <a:effectLst/>
              <a:uLnTx/>
              <a:uFillTx/>
              <a:latin typeface="Calibri" panose="020F0502020204030204"/>
              <a:ea typeface="+mn-ea"/>
              <a:cs typeface="+mn-cs"/>
            </a:endParaRPr>
          </a:p>
        </p:txBody>
      </p:sp>
      <p:pic>
        <p:nvPicPr>
          <p:cNvPr id="8" name="Imagen 7" descr="Reducing the Impact of Wind Load with Shape of High Rise Buildings ..."/>
          <p:cNvPicPr>
            <a:picLocks noChangeAspect="1"/>
          </p:cNvPicPr>
          <p:nvPr/>
        </p:nvPicPr>
        <p:blipFill rotWithShape="1">
          <a:blip r:embed="rId3" cstate="hqprint">
            <a:extLst>
              <a:ext uri="{28A0092B-C50C-407E-A947-70E740481C1C}">
                <a14:useLocalDpi xmlns:a14="http://schemas.microsoft.com/office/drawing/2010/main" val="0"/>
              </a:ext>
            </a:extLst>
          </a:blip>
          <a:srcRect l="30512" t="-4886" r="45573"/>
          <a:stretch/>
        </p:blipFill>
        <p:spPr>
          <a:xfrm rot="20210083">
            <a:off x="10667881" y="789732"/>
            <a:ext cx="735815" cy="1216788"/>
          </a:xfrm>
          <a:prstGeom prst="rect">
            <a:avLst/>
          </a:prstGeom>
        </p:spPr>
      </p:pic>
      <p:sp>
        <p:nvSpPr>
          <p:cNvPr id="9" name="CuadroTexto 8"/>
          <p:cNvSpPr txBox="1"/>
          <p:nvPr/>
        </p:nvSpPr>
        <p:spPr>
          <a:xfrm>
            <a:off x="902063" y="6052691"/>
            <a:ext cx="10720137" cy="923330"/>
          </a:xfrm>
          <a:prstGeom prst="rect">
            <a:avLst/>
          </a:prstGeom>
          <a:noFill/>
        </p:spPr>
        <p:txBody>
          <a:bodyPr wrap="square" rtlCol="0">
            <a:spAutoFit/>
          </a:bodyPr>
          <a:lstStyle/>
          <a:p>
            <a:r>
              <a:rPr lang="en-US" dirty="0">
                <a:solidFill>
                  <a:prstClr val="black"/>
                </a:solidFill>
                <a:latin typeface="Calibri" panose="020F0502020204030204"/>
              </a:rPr>
              <a:t>The Budapest Open Access </a:t>
            </a:r>
            <a:r>
              <a:rPr lang="en-US" dirty="0" smtClean="0">
                <a:solidFill>
                  <a:prstClr val="black"/>
                </a:solidFill>
                <a:latin typeface="Calibri" panose="020F0502020204030204"/>
              </a:rPr>
              <a:t>Initiative </a:t>
            </a:r>
            <a:r>
              <a:rPr lang="es-ES" dirty="0" smtClean="0">
                <a:solidFill>
                  <a:prstClr val="black"/>
                </a:solidFill>
                <a:latin typeface="Calibri" panose="020F0502020204030204"/>
              </a:rPr>
              <a:t>(2002) - </a:t>
            </a:r>
            <a:r>
              <a:rPr lang="es-ES" dirty="0" smtClean="0">
                <a:solidFill>
                  <a:prstClr val="black"/>
                </a:solidFill>
                <a:latin typeface="Calibri" panose="020F0502020204030204"/>
                <a:hlinkClick r:id="rId4"/>
              </a:rPr>
              <a:t>https://www.budapestopenaccessinitiative.org/boai10/</a:t>
            </a:r>
            <a:endParaRPr lang="es-ES" dirty="0" smtClean="0">
              <a:solidFill>
                <a:prstClr val="black"/>
              </a:solidFill>
              <a:latin typeface="Calibri" panose="020F0502020204030204"/>
            </a:endParaRPr>
          </a:p>
          <a:p>
            <a:endParaRPr lang="es-ES" dirty="0" smtClean="0">
              <a:solidFill>
                <a:prstClr val="black"/>
              </a:solidFill>
              <a:latin typeface="Calibri" panose="020F0502020204030204"/>
            </a:endParaRPr>
          </a:p>
          <a:p>
            <a:endParaRPr lang="es-ES" dirty="0">
              <a:solidFill>
                <a:prstClr val="black"/>
              </a:solidFill>
              <a:latin typeface="Calibri" panose="020F0502020204030204"/>
            </a:endParaRPr>
          </a:p>
        </p:txBody>
      </p:sp>
      <p:sp>
        <p:nvSpPr>
          <p:cNvPr id="10" name="Rectángulo 9"/>
          <p:cNvSpPr/>
          <p:nvPr/>
        </p:nvSpPr>
        <p:spPr>
          <a:xfrm>
            <a:off x="2711115" y="2313908"/>
            <a:ext cx="8067067" cy="3447098"/>
          </a:xfrm>
          <a:prstGeom prst="rect">
            <a:avLst/>
          </a:prstGeom>
          <a:solidFill>
            <a:sysClr val="window" lastClr="FFFFFF"/>
          </a:solidFill>
          <a:ln w="12700" cap="flat" cmpd="sng" algn="ctr">
            <a:noFill/>
            <a:prstDash val="solid"/>
            <a:miter lim="800000"/>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ES" sz="1800" b="0" i="1" u="none" strike="noStrike" kern="0" cap="none" spc="0" normalizeH="0" baseline="0" noProof="0" dirty="0" smtClean="0">
              <a:ln>
                <a:noFill/>
              </a:ln>
              <a:solidFill>
                <a:srgbClr val="444444"/>
              </a:solidFill>
              <a:effectLst/>
              <a:uLnTx/>
              <a:uFillTx/>
              <a:latin typeface="Arimo"/>
              <a:ea typeface="+mn-ea"/>
              <a:cs typeface="+mn-cs"/>
            </a:endParaRPr>
          </a:p>
          <a:p>
            <a:pPr lvl="0">
              <a:defRPr/>
            </a:pPr>
            <a:r>
              <a:rPr lang="en-US" sz="2000" i="1" kern="0" dirty="0">
                <a:solidFill>
                  <a:srgbClr val="444444"/>
                </a:solidFill>
                <a:latin typeface="Arimo"/>
              </a:rPr>
              <a:t>By “open access” to [peer-reviewed research literature], we mean its free availability on the public internet, permitting any users to read, download, copy, distribute, print, search, or link to the full texts of these articles, crawl them for indexing, pass them as data to software, or use them for any other lawful purpose, without financial, legal, or technical barriers other than those inseparable from gaining access to the internet itself. The only constraint on reproduction and distribution, and the only role for copyright in this domain, should be to give authors control over the integrity of their work and the right to be properly acknowledged and cited.</a:t>
            </a:r>
            <a:endParaRPr kumimoji="0" lang="es-ES" sz="2000" b="0" i="0" u="none" strike="noStrike" kern="0" cap="none" spc="0" normalizeH="0" baseline="0" noProof="0" dirty="0" smtClean="0">
              <a:ln>
                <a:noFill/>
              </a:ln>
              <a:solidFill>
                <a:prstClr val="black"/>
              </a:solidFill>
              <a:effectLst/>
              <a:uLnTx/>
              <a:uFillTx/>
              <a:latin typeface="Calibri" panose="020F0502020204030204"/>
            </a:endParaRPr>
          </a:p>
        </p:txBody>
      </p:sp>
      <p:pic>
        <p:nvPicPr>
          <p:cNvPr id="11" name="Imagen 10">
            <a:hlinkClick r:id="rId5"/>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982" y="6514271"/>
            <a:ext cx="612060" cy="215612"/>
          </a:xfrm>
          <a:prstGeom prst="rect">
            <a:avLst/>
          </a:prstGeom>
        </p:spPr>
      </p:pic>
      <p:sp>
        <p:nvSpPr>
          <p:cNvPr id="2" name="CuadroTexto 1"/>
          <p:cNvSpPr txBox="1"/>
          <p:nvPr/>
        </p:nvSpPr>
        <p:spPr>
          <a:xfrm>
            <a:off x="831042" y="6464241"/>
            <a:ext cx="6178858" cy="584775"/>
          </a:xfrm>
          <a:prstGeom prst="rect">
            <a:avLst/>
          </a:prstGeom>
          <a:noFill/>
        </p:spPr>
        <p:txBody>
          <a:bodyPr wrap="square" rtlCol="0">
            <a:spAutoFit/>
          </a:bodyPr>
          <a:lstStyle/>
          <a:p>
            <a:r>
              <a:rPr lang="es-ES" sz="1400" u="sng" dirty="0">
                <a:latin typeface="Calibri" panose="020F0502020204030204" pitchFamily="34" charset="0"/>
                <a:cs typeface="Calibri" panose="020F0502020204030204" pitchFamily="34" charset="0"/>
                <a:hlinkClick r:id="rId7"/>
              </a:rPr>
              <a:t>http://hdl.handle.net/20.500.12105/19272</a:t>
            </a:r>
            <a:endParaRPr lang="es-ES" sz="1400" dirty="0">
              <a:latin typeface="Calibri" panose="020F0502020204030204" pitchFamily="34" charset="0"/>
              <a:cs typeface="Calibri" panose="020F0502020204030204" pitchFamily="34" charset="0"/>
            </a:endParaRPr>
          </a:p>
          <a:p>
            <a:endParaRPr lang="es-ES" dirty="0"/>
          </a:p>
        </p:txBody>
      </p:sp>
    </p:spTree>
    <p:extLst>
      <p:ext uri="{BB962C8B-B14F-4D97-AF65-F5344CB8AC3E}">
        <p14:creationId xmlns:p14="http://schemas.microsoft.com/office/powerpoint/2010/main" val="38387083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17816" y="6321671"/>
            <a:ext cx="5284177" cy="369332"/>
          </a:xfrm>
          <a:prstGeom prst="rect">
            <a:avLst/>
          </a:prstGeom>
          <a:noFill/>
        </p:spPr>
        <p:txBody>
          <a:bodyPr wrap="square" rtlCol="0">
            <a:spAutoFit/>
          </a:bodyPr>
          <a:lstStyle/>
          <a:p>
            <a:r>
              <a:rPr lang="es-ES" dirty="0">
                <a:latin typeface="Calibri" panose="020F0502020204030204" pitchFamily="34" charset="0"/>
                <a:cs typeface="Calibri" panose="020F0502020204030204" pitchFamily="34" charset="0"/>
                <a:hlinkClick r:id="rId3"/>
              </a:rPr>
              <a:t>https://</a:t>
            </a:r>
            <a:r>
              <a:rPr lang="es-ES" dirty="0" smtClean="0">
                <a:latin typeface="Calibri" panose="020F0502020204030204" pitchFamily="34" charset="0"/>
                <a:cs typeface="Calibri" panose="020F0502020204030204" pitchFamily="34" charset="0"/>
                <a:hlinkClick r:id="rId3"/>
              </a:rPr>
              <a:t>recolecta.fecyt.es/en/open-access</a:t>
            </a:r>
            <a:r>
              <a:rPr lang="es-ES" dirty="0" smtClean="0">
                <a:latin typeface="Calibri" panose="020F0502020204030204" pitchFamily="34" charset="0"/>
                <a:cs typeface="Calibri" panose="020F0502020204030204" pitchFamily="34" charset="0"/>
              </a:rPr>
              <a:t> </a:t>
            </a:r>
            <a:endParaRPr lang="es-ES" dirty="0">
              <a:latin typeface="Calibri" panose="020F0502020204030204" pitchFamily="34" charset="0"/>
              <a:cs typeface="Calibri" panose="020F0502020204030204" pitchFamily="34" charset="0"/>
            </a:endParaRPr>
          </a:p>
        </p:txBody>
      </p:sp>
      <p:pic>
        <p:nvPicPr>
          <p:cNvPr id="6" name="Imagen 5"/>
          <p:cNvPicPr>
            <a:picLocks noChangeAspect="1"/>
          </p:cNvPicPr>
          <p:nvPr/>
        </p:nvPicPr>
        <p:blipFill rotWithShape="1">
          <a:blip r:embed="rId4"/>
          <a:srcRect l="11798" t="43702" r="14680" b="14568"/>
          <a:stretch/>
        </p:blipFill>
        <p:spPr>
          <a:xfrm>
            <a:off x="0" y="1129885"/>
            <a:ext cx="12192000" cy="3890682"/>
          </a:xfrm>
          <a:prstGeom prst="rect">
            <a:avLst/>
          </a:prstGeom>
        </p:spPr>
      </p:pic>
    </p:spTree>
    <p:extLst>
      <p:ext uri="{BB962C8B-B14F-4D97-AF65-F5344CB8AC3E}">
        <p14:creationId xmlns:p14="http://schemas.microsoft.com/office/powerpoint/2010/main" val="717868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2"/>
          <a:srcRect l="22708" t="30460" r="63047" b="58097"/>
          <a:stretch/>
        </p:blipFill>
        <p:spPr>
          <a:xfrm>
            <a:off x="569888" y="794705"/>
            <a:ext cx="4453482" cy="1006133"/>
          </a:xfrm>
          <a:prstGeom prst="rect">
            <a:avLst/>
          </a:prstGeom>
        </p:spPr>
      </p:pic>
      <p:sp>
        <p:nvSpPr>
          <p:cNvPr id="9" name="CuadroTexto 8"/>
          <p:cNvSpPr txBox="1"/>
          <p:nvPr/>
        </p:nvSpPr>
        <p:spPr>
          <a:xfrm>
            <a:off x="415462" y="148374"/>
            <a:ext cx="724298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rPr>
              <a:t>Do </a:t>
            </a:r>
            <a:r>
              <a:rPr kumimoji="0" lang="es-ES" sz="3600" b="1" i="0" u="none" strike="noStrike" kern="1200" cap="none" spc="0" normalizeH="0" baseline="0" noProof="0" dirty="0" err="1" smtClean="0">
                <a:ln>
                  <a:noFill/>
                </a:ln>
                <a:solidFill>
                  <a:prstClr val="black"/>
                </a:solidFill>
                <a:effectLst/>
                <a:uLnTx/>
                <a:uFillTx/>
                <a:latin typeface="Calibri" panose="020F0502020204030204"/>
                <a:ea typeface="+mn-ea"/>
                <a:cs typeface="+mn-cs"/>
              </a:rPr>
              <a:t>not</a:t>
            </a:r>
            <a:r>
              <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3600" b="1" i="0" u="none" strike="noStrike" kern="1200" cap="none" spc="0" normalizeH="0" baseline="0" noProof="0" dirty="0" err="1" smtClean="0">
                <a:ln>
                  <a:noFill/>
                </a:ln>
                <a:solidFill>
                  <a:prstClr val="black"/>
                </a:solidFill>
                <a:effectLst/>
                <a:uLnTx/>
                <a:uFillTx/>
                <a:latin typeface="Calibri" panose="020F0502020204030204"/>
                <a:ea typeface="+mn-ea"/>
                <a:cs typeface="+mn-cs"/>
              </a:rPr>
              <a:t>confuse</a:t>
            </a:r>
            <a:r>
              <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uadroTexto 9"/>
          <p:cNvSpPr txBox="1"/>
          <p:nvPr/>
        </p:nvSpPr>
        <p:spPr>
          <a:xfrm>
            <a:off x="5522509" y="660137"/>
            <a:ext cx="6038850" cy="923330"/>
          </a:xfrm>
          <a:prstGeom prst="rect">
            <a:avLst/>
          </a:prstGeom>
          <a:noFill/>
          <a:ln>
            <a:solidFill>
              <a:schemeClr val="accent1"/>
            </a:solidFill>
          </a:ln>
        </p:spPr>
        <p:txBody>
          <a:bodyPr wrap="square" rtlCol="0">
            <a:spAutoFit/>
          </a:bodyPr>
          <a:lstStyle/>
          <a:p>
            <a:pPr marL="285750" lvl="0" indent="-285750">
              <a:buFontTx/>
              <a:buChar char="-"/>
              <a:defRPr/>
            </a:pPr>
            <a:r>
              <a:rPr lang="en-US" dirty="0">
                <a:solidFill>
                  <a:prstClr val="black"/>
                </a:solidFill>
              </a:rPr>
              <a:t>Open access does not always mean paying to publish</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lvl="0" indent="-285750">
              <a:buFontTx/>
              <a:buChar char="-"/>
              <a:defRPr/>
            </a:pPr>
            <a:r>
              <a:rPr lang="en-US" dirty="0">
                <a:solidFill>
                  <a:prstClr val="black"/>
                </a:solidFill>
              </a:rPr>
              <a:t>Access/reading does not always mean Open Access</a:t>
            </a:r>
            <a:r>
              <a:rPr lang="en-US" dirty="0" smtClean="0">
                <a:solidFill>
                  <a:prstClr val="black"/>
                </a:solidFill>
              </a:rPr>
              <a:t>.</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CuadroTexto 13"/>
          <p:cNvSpPr txBox="1"/>
          <p:nvPr/>
        </p:nvSpPr>
        <p:spPr>
          <a:xfrm>
            <a:off x="801825" y="5464097"/>
            <a:ext cx="1874467" cy="923330"/>
          </a:xfrm>
          <a:prstGeom prst="rect">
            <a:avLst/>
          </a:prstGeom>
          <a:noFill/>
          <a:ln>
            <a:solidFill>
              <a:schemeClr val="accent1"/>
            </a:solidFill>
          </a:ln>
        </p:spPr>
        <p:txBody>
          <a:bodyPr wrap="square" rtlCol="0">
            <a:spAutoFit/>
          </a:bodyPr>
          <a:lstStyle/>
          <a:p>
            <a:pPr lvl="0" algn="ctr">
              <a:defRPr/>
            </a:pPr>
            <a:r>
              <a:rPr lang="en-US" dirty="0">
                <a:solidFill>
                  <a:prstClr val="black"/>
                </a:solidFill>
              </a:rPr>
              <a:t>Publishing in journals, books, conferences...</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CuadroTexto 14"/>
          <p:cNvSpPr txBox="1"/>
          <p:nvPr/>
        </p:nvSpPr>
        <p:spPr>
          <a:xfrm>
            <a:off x="3737252" y="5533230"/>
            <a:ext cx="4010404" cy="646331"/>
          </a:xfrm>
          <a:prstGeom prst="rect">
            <a:avLst/>
          </a:prstGeom>
          <a:noFill/>
          <a:ln>
            <a:solidFill>
              <a:schemeClr val="accent1"/>
            </a:solidFill>
          </a:ln>
        </p:spPr>
        <p:txBody>
          <a:bodyPr wrap="square" rtlCol="0">
            <a:spAutoFit/>
          </a:bodyPr>
          <a:lstStyle/>
          <a:p>
            <a:pPr lvl="0" algn="ctr">
              <a:defRPr/>
            </a:pPr>
            <a:r>
              <a:rPr lang="en-US" dirty="0">
                <a:solidFill>
                  <a:prstClr val="black"/>
                </a:solidFill>
              </a:rPr>
              <a:t>Attach a digital object (PDF, EXCELL, PPT, images...) + metadata describing it.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CuadroTexto 15"/>
          <p:cNvSpPr txBox="1"/>
          <p:nvPr/>
        </p:nvSpPr>
        <p:spPr>
          <a:xfrm>
            <a:off x="8359910" y="5464097"/>
            <a:ext cx="3012940" cy="923330"/>
          </a:xfrm>
          <a:prstGeom prst="rect">
            <a:avLst/>
          </a:prstGeom>
          <a:noFill/>
          <a:ln>
            <a:solidFill>
              <a:schemeClr val="accent1"/>
            </a:solidFill>
          </a:ln>
        </p:spPr>
        <p:txBody>
          <a:bodyPr wrap="square" rtlCol="0">
            <a:spAutoFit/>
          </a:bodyPr>
          <a:lstStyle/>
          <a:p>
            <a:pPr lvl="0" algn="ctr">
              <a:defRPr/>
            </a:pPr>
            <a:r>
              <a:rPr lang="en-US" dirty="0">
                <a:solidFill>
                  <a:prstClr val="black"/>
                </a:solidFill>
              </a:rPr>
              <a:t>Platforms that harvest metadata from more than one repository.</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Imagen 10"/>
          <p:cNvPicPr>
            <a:picLocks noChangeAspect="1"/>
          </p:cNvPicPr>
          <p:nvPr/>
        </p:nvPicPr>
        <p:blipFill rotWithShape="1">
          <a:blip r:embed="rId3"/>
          <a:srcRect l="15764" t="39363" r="54213" b="16667"/>
          <a:stretch/>
        </p:blipFill>
        <p:spPr>
          <a:xfrm>
            <a:off x="704194" y="2590954"/>
            <a:ext cx="10436772" cy="2758812"/>
          </a:xfrm>
          <a:prstGeom prst="rect">
            <a:avLst/>
          </a:prstGeom>
        </p:spPr>
      </p:pic>
      <p:pic>
        <p:nvPicPr>
          <p:cNvPr id="12" name="Picture 2" descr="https://mirrors.creativecommons.org/presskit/buttons/88x31/png/by.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73986" y="6521830"/>
            <a:ext cx="821510" cy="28742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rotWithShape="1">
          <a:blip r:embed="rId6"/>
          <a:srcRect l="16688" t="24479" r="64059" b="67756"/>
          <a:stretch/>
        </p:blipFill>
        <p:spPr>
          <a:xfrm>
            <a:off x="801826" y="1830404"/>
            <a:ext cx="9850132" cy="798787"/>
          </a:xfrm>
          <a:prstGeom prst="rect">
            <a:avLst/>
          </a:prstGeom>
        </p:spPr>
      </p:pic>
    </p:spTree>
    <p:extLst>
      <p:ext uri="{BB962C8B-B14F-4D97-AF65-F5344CB8AC3E}">
        <p14:creationId xmlns:p14="http://schemas.microsoft.com/office/powerpoint/2010/main" val="1250123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2617653" y="0"/>
            <a:ext cx="7279471" cy="646331"/>
          </a:xfrm>
          <a:prstGeom prst="rect">
            <a:avLst/>
          </a:prstGeom>
          <a:noFill/>
        </p:spPr>
        <p:txBody>
          <a:bodyPr wrap="square" rtlCol="0">
            <a:spAutoFit/>
          </a:bodyPr>
          <a:lstStyle/>
          <a:p>
            <a:pPr lvl="0">
              <a:defRPr/>
            </a:pPr>
            <a:r>
              <a:rPr lang="en-US" sz="3600" b="1" dirty="0" smtClean="0">
                <a:solidFill>
                  <a:prstClr val="black"/>
                </a:solidFill>
              </a:rPr>
              <a:t>Pathways </a:t>
            </a:r>
            <a:r>
              <a:rPr lang="en-US" sz="3600" b="1" dirty="0">
                <a:solidFill>
                  <a:prstClr val="black"/>
                </a:solidFill>
              </a:rPr>
              <a:t>to implement Open Access</a:t>
            </a:r>
            <a:endParaRPr kumimoji="0" lang="es-E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ángulo redondeado 10"/>
          <p:cNvSpPr/>
          <p:nvPr/>
        </p:nvSpPr>
        <p:spPr>
          <a:xfrm>
            <a:off x="2318699" y="2927034"/>
            <a:ext cx="1663763" cy="12302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CuadroTexto 11"/>
          <p:cNvSpPr txBox="1"/>
          <p:nvPr/>
        </p:nvSpPr>
        <p:spPr>
          <a:xfrm>
            <a:off x="2018744" y="3244893"/>
            <a:ext cx="2345590" cy="646331"/>
          </a:xfrm>
          <a:prstGeom prst="rect">
            <a:avLst/>
          </a:prstGeom>
          <a:noFill/>
        </p:spPr>
        <p:txBody>
          <a:bodyPr wrap="square" rtlCol="0">
            <a:spAutoFit/>
          </a:bodyPr>
          <a:lstStyle/>
          <a:p>
            <a:pPr lvl="0" algn="ctr">
              <a:defRPr/>
            </a:pPr>
            <a:r>
              <a:rPr lang="es-ES" b="1" dirty="0" err="1">
                <a:solidFill>
                  <a:prstClr val="black"/>
                </a:solidFill>
              </a:rPr>
              <a:t>Scientific</a:t>
            </a:r>
            <a:r>
              <a:rPr lang="es-ES" b="1" dirty="0">
                <a:solidFill>
                  <a:prstClr val="black"/>
                </a:solidFill>
              </a:rPr>
              <a:t> </a:t>
            </a:r>
            <a:r>
              <a:rPr lang="es-ES" b="1" dirty="0" err="1">
                <a:solidFill>
                  <a:prstClr val="black"/>
                </a:solidFill>
              </a:rPr>
              <a:t>documentation</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n 12"/>
          <p:cNvPicPr>
            <a:picLocks noChangeAspect="1"/>
          </p:cNvPicPr>
          <p:nvPr/>
        </p:nvPicPr>
        <p:blipFill rotWithShape="1">
          <a:blip r:embed="rId4"/>
          <a:srcRect l="19848" t="30943" r="73031" b="34309"/>
          <a:stretch/>
        </p:blipFill>
        <p:spPr>
          <a:xfrm>
            <a:off x="1259369" y="761326"/>
            <a:ext cx="1293769" cy="1775492"/>
          </a:xfrm>
          <a:prstGeom prst="rect">
            <a:avLst/>
          </a:prstGeom>
        </p:spPr>
      </p:pic>
      <p:pic>
        <p:nvPicPr>
          <p:cNvPr id="14" name="Imagen 13"/>
          <p:cNvPicPr>
            <a:picLocks noChangeAspect="1"/>
          </p:cNvPicPr>
          <p:nvPr/>
        </p:nvPicPr>
        <p:blipFill rotWithShape="1">
          <a:blip r:embed="rId4"/>
          <a:srcRect l="29363" t="30000" r="61318" b="39293"/>
          <a:stretch/>
        </p:blipFill>
        <p:spPr>
          <a:xfrm>
            <a:off x="1171915" y="4620255"/>
            <a:ext cx="1816379" cy="1683474"/>
          </a:xfrm>
          <a:prstGeom prst="rect">
            <a:avLst/>
          </a:prstGeom>
        </p:spPr>
      </p:pic>
      <p:pic>
        <p:nvPicPr>
          <p:cNvPr id="6" name="Imagen 5"/>
          <p:cNvPicPr>
            <a:picLocks noChangeAspect="1"/>
          </p:cNvPicPr>
          <p:nvPr/>
        </p:nvPicPr>
        <p:blipFill rotWithShape="1">
          <a:blip r:embed="rId5"/>
          <a:srcRect l="24271" t="43502" r="66592" b="26962"/>
          <a:stretch/>
        </p:blipFill>
        <p:spPr>
          <a:xfrm>
            <a:off x="-9157" y="2725768"/>
            <a:ext cx="1904294" cy="1731311"/>
          </a:xfrm>
          <a:prstGeom prst="rect">
            <a:avLst/>
          </a:prstGeom>
        </p:spPr>
      </p:pic>
      <p:sp>
        <p:nvSpPr>
          <p:cNvPr id="10" name="Flecha derecha 9"/>
          <p:cNvSpPr/>
          <p:nvPr/>
        </p:nvSpPr>
        <p:spPr>
          <a:xfrm>
            <a:off x="1870029" y="3364767"/>
            <a:ext cx="385091" cy="35478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upo 8"/>
          <p:cNvGrpSpPr/>
          <p:nvPr/>
        </p:nvGrpSpPr>
        <p:grpSpPr>
          <a:xfrm>
            <a:off x="4113100" y="860836"/>
            <a:ext cx="2051127" cy="824873"/>
            <a:chOff x="4390141" y="862233"/>
            <a:chExt cx="2051127" cy="824873"/>
          </a:xfrm>
        </p:grpSpPr>
        <p:sp>
          <p:nvSpPr>
            <p:cNvPr id="19" name="Rectángulo redondeado 18"/>
            <p:cNvSpPr/>
            <p:nvPr/>
          </p:nvSpPr>
          <p:spPr>
            <a:xfrm>
              <a:off x="4724920" y="862233"/>
              <a:ext cx="1420062" cy="824873"/>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CuadroTexto 20"/>
            <p:cNvSpPr txBox="1"/>
            <p:nvPr/>
          </p:nvSpPr>
          <p:spPr>
            <a:xfrm>
              <a:off x="4390141" y="908383"/>
              <a:ext cx="20511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Green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err="1">
                  <a:solidFill>
                    <a:prstClr val="black"/>
                  </a:solidFill>
                  <a:latin typeface="Calibri" panose="020F0502020204030204"/>
                </a:rPr>
                <a:t>r</a:t>
              </a: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oute</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7" name="Grupo 6"/>
          <p:cNvGrpSpPr/>
          <p:nvPr/>
        </p:nvGrpSpPr>
        <p:grpSpPr>
          <a:xfrm>
            <a:off x="4159548" y="2571876"/>
            <a:ext cx="2051127" cy="824873"/>
            <a:chOff x="4409387" y="1884867"/>
            <a:chExt cx="2051127" cy="824873"/>
          </a:xfrm>
        </p:grpSpPr>
        <p:sp>
          <p:nvSpPr>
            <p:cNvPr id="23" name="Rectángulo redondeado 22"/>
            <p:cNvSpPr/>
            <p:nvPr/>
          </p:nvSpPr>
          <p:spPr>
            <a:xfrm>
              <a:off x="4724920" y="1884867"/>
              <a:ext cx="1420062" cy="824873"/>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CuadroTexto 23"/>
            <p:cNvSpPr txBox="1"/>
            <p:nvPr/>
          </p:nvSpPr>
          <p:spPr>
            <a:xfrm>
              <a:off x="4409387" y="1978445"/>
              <a:ext cx="20511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Gold</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err="1">
                  <a:solidFill>
                    <a:prstClr val="black"/>
                  </a:solidFill>
                  <a:latin typeface="Calibri" panose="020F0502020204030204"/>
                </a:rPr>
                <a:t>r</a:t>
              </a: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oute</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2" name="CuadroTexto 21"/>
          <p:cNvSpPr txBox="1"/>
          <p:nvPr/>
        </p:nvSpPr>
        <p:spPr>
          <a:xfrm>
            <a:off x="6073478" y="916484"/>
            <a:ext cx="6006672" cy="646331"/>
          </a:xfrm>
          <a:prstGeom prst="rect">
            <a:avLst/>
          </a:prstGeom>
          <a:noFill/>
        </p:spPr>
        <p:txBody>
          <a:bodyPr wrap="square" rtlCol="0">
            <a:spAutoFit/>
          </a:bodyPr>
          <a:lstStyle/>
          <a:p>
            <a:pPr lvl="0">
              <a:defRPr/>
            </a:pPr>
            <a:r>
              <a:rPr lang="en-US" dirty="0">
                <a:solidFill>
                  <a:prstClr val="black"/>
                </a:solidFill>
              </a:rPr>
              <a:t>The article is </a:t>
            </a:r>
            <a:r>
              <a:rPr lang="en-US" b="1" dirty="0">
                <a:solidFill>
                  <a:prstClr val="black"/>
                </a:solidFill>
              </a:rPr>
              <a:t>deposited in open access repositories</a:t>
            </a:r>
            <a:r>
              <a:rPr lang="en-US" dirty="0">
                <a:solidFill>
                  <a:prstClr val="black"/>
                </a:solidFill>
              </a:rPr>
              <a:t> sponsored by the scholarly community/public sector.</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CuadroTexto 24"/>
          <p:cNvSpPr txBox="1"/>
          <p:nvPr/>
        </p:nvSpPr>
        <p:spPr>
          <a:xfrm>
            <a:off x="6058006" y="1756480"/>
            <a:ext cx="6219812" cy="1077218"/>
          </a:xfrm>
          <a:prstGeom prst="rect">
            <a:avLst/>
          </a:prstGeom>
          <a:noFill/>
        </p:spPr>
        <p:txBody>
          <a:bodyPr wrap="square" rtlCol="0">
            <a:spAutoFit/>
          </a:bodyPr>
          <a:lstStyle/>
          <a:p>
            <a:pPr lvl="0">
              <a:defRPr/>
            </a:pPr>
            <a:r>
              <a:rPr lang="en-US" sz="1600" dirty="0" smtClean="0">
                <a:solidFill>
                  <a:prstClr val="black"/>
                </a:solidFill>
              </a:rPr>
              <a:t>The </a:t>
            </a:r>
            <a:r>
              <a:rPr lang="en-US" sz="1600" dirty="0">
                <a:solidFill>
                  <a:prstClr val="black"/>
                </a:solidFill>
              </a:rPr>
              <a:t>editor of a journal publishing the </a:t>
            </a:r>
            <a:r>
              <a:rPr lang="en-US" sz="1600" b="1" dirty="0">
                <a:solidFill>
                  <a:prstClr val="black"/>
                </a:solidFill>
              </a:rPr>
              <a:t>articles in open access immediately and permanently</a:t>
            </a:r>
            <a:r>
              <a:rPr lang="en-US" sz="1600" dirty="0">
                <a:solidFill>
                  <a:prstClr val="black"/>
                </a:solidFill>
              </a:rPr>
              <a:t>, under a </a:t>
            </a:r>
            <a:r>
              <a:rPr lang="en-US" sz="1600" dirty="0" err="1">
                <a:solidFill>
                  <a:prstClr val="black"/>
                </a:solidFill>
              </a:rPr>
              <a:t>licence</a:t>
            </a:r>
            <a:r>
              <a:rPr lang="en-US" sz="1600" dirty="0">
                <a:solidFill>
                  <a:prstClr val="black"/>
                </a:solidFill>
              </a:rPr>
              <a:t> where the author maintains the copyright. Journals usually require a payment for publication costs, the so-called </a:t>
            </a:r>
            <a:r>
              <a:rPr lang="en-US" sz="1600" b="1" dirty="0">
                <a:solidFill>
                  <a:prstClr val="black"/>
                </a:solidFill>
              </a:rPr>
              <a:t>APCs</a:t>
            </a:r>
            <a:r>
              <a:rPr lang="en-US" sz="1600" dirty="0">
                <a:solidFill>
                  <a:prstClr val="black"/>
                </a:solidFill>
              </a:rPr>
              <a:t> (article processing charges).</a:t>
            </a:r>
            <a:endParaRPr kumimoji="0" lang="es-ES" sz="1600" b="0" i="0" u="none" strike="noStrike" kern="1200" cap="none" spc="0" normalizeH="0" baseline="0" noProof="0" dirty="0">
              <a:ln>
                <a:noFill/>
              </a:ln>
              <a:solidFill>
                <a:prstClr val="black"/>
              </a:solidFill>
              <a:effectLst/>
              <a:uLnTx/>
              <a:uFillTx/>
              <a:latin typeface="Calibri" panose="020F0502020204030204"/>
            </a:endParaRPr>
          </a:p>
        </p:txBody>
      </p:sp>
      <p:sp>
        <p:nvSpPr>
          <p:cNvPr id="29" name="CuadroTexto 28"/>
          <p:cNvSpPr txBox="1"/>
          <p:nvPr/>
        </p:nvSpPr>
        <p:spPr>
          <a:xfrm>
            <a:off x="6097830" y="4190731"/>
            <a:ext cx="5957968" cy="923330"/>
          </a:xfrm>
          <a:prstGeom prst="rect">
            <a:avLst/>
          </a:prstGeom>
          <a:noFill/>
        </p:spPr>
        <p:txBody>
          <a:bodyPr wrap="square" rtlCol="0">
            <a:spAutoFit/>
          </a:bodyPr>
          <a:lstStyle/>
          <a:p>
            <a:pPr lvl="0">
              <a:defRPr/>
            </a:pPr>
            <a:r>
              <a:rPr lang="en-US" dirty="0" smtClean="0">
                <a:solidFill>
                  <a:prstClr val="black"/>
                </a:solidFill>
              </a:rPr>
              <a:t>Articles </a:t>
            </a:r>
            <a:r>
              <a:rPr lang="en-US" dirty="0">
                <a:solidFill>
                  <a:prstClr val="black"/>
                </a:solidFill>
              </a:rPr>
              <a:t>that are </a:t>
            </a:r>
            <a:r>
              <a:rPr lang="en-US" b="1" dirty="0">
                <a:solidFill>
                  <a:prstClr val="black"/>
                </a:solidFill>
              </a:rPr>
              <a:t>free to read </a:t>
            </a:r>
            <a:r>
              <a:rPr lang="en-US" dirty="0">
                <a:solidFill>
                  <a:prstClr val="black"/>
                </a:solidFill>
              </a:rPr>
              <a:t>on the </a:t>
            </a:r>
            <a:r>
              <a:rPr lang="en-US" dirty="0" smtClean="0">
                <a:solidFill>
                  <a:prstClr val="black"/>
                </a:solidFill>
              </a:rPr>
              <a:t>editors </a:t>
            </a:r>
            <a:r>
              <a:rPr lang="en-US" dirty="0">
                <a:solidFill>
                  <a:prstClr val="black"/>
                </a:solidFill>
              </a:rPr>
              <a:t>pages, but without an explicit open </a:t>
            </a:r>
            <a:r>
              <a:rPr lang="en-US" dirty="0" err="1">
                <a:solidFill>
                  <a:prstClr val="black"/>
                </a:solidFill>
              </a:rPr>
              <a:t>licence</a:t>
            </a:r>
            <a:r>
              <a:rPr lang="en-US" dirty="0">
                <a:solidFill>
                  <a:prstClr val="black"/>
                </a:solidFill>
              </a:rPr>
              <a:t> that allows their distribution and reuse.</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CuadroTexto 34"/>
          <p:cNvSpPr txBox="1"/>
          <p:nvPr/>
        </p:nvSpPr>
        <p:spPr>
          <a:xfrm>
            <a:off x="6116772" y="5287989"/>
            <a:ext cx="6067144" cy="1200329"/>
          </a:xfrm>
          <a:prstGeom prst="rect">
            <a:avLst/>
          </a:prstGeom>
          <a:noFill/>
        </p:spPr>
        <p:txBody>
          <a:bodyPr wrap="square" rtlCol="0">
            <a:spAutoFit/>
          </a:bodyPr>
          <a:lstStyle/>
          <a:p>
            <a:pPr lvl="0">
              <a:defRPr/>
            </a:pPr>
            <a:r>
              <a:rPr lang="en-US" dirty="0" smtClean="0">
                <a:solidFill>
                  <a:prstClr val="black"/>
                </a:solidFill>
              </a:rPr>
              <a:t>Journals </a:t>
            </a:r>
            <a:r>
              <a:rPr lang="en-US" dirty="0">
                <a:solidFill>
                  <a:prstClr val="black"/>
                </a:solidFill>
              </a:rPr>
              <a:t>that publish in open access, and that </a:t>
            </a:r>
            <a:r>
              <a:rPr lang="en-US" b="1" dirty="0">
                <a:solidFill>
                  <a:prstClr val="black"/>
                </a:solidFill>
              </a:rPr>
              <a:t>do not charge either the authors for publishing or the readers for reading</a:t>
            </a:r>
            <a:r>
              <a:rPr lang="en-US" dirty="0">
                <a:solidFill>
                  <a:prstClr val="black"/>
                </a:solidFill>
              </a:rPr>
              <a:t>. These journals are generally funded either by academic and government institutions, or by scientific societies.</a:t>
            </a:r>
            <a:endPar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8" name="Grupo 37"/>
          <p:cNvGrpSpPr/>
          <p:nvPr/>
        </p:nvGrpSpPr>
        <p:grpSpPr>
          <a:xfrm>
            <a:off x="4527602" y="5492143"/>
            <a:ext cx="1510618" cy="842341"/>
            <a:chOff x="4604645" y="5831032"/>
            <a:chExt cx="1510618" cy="842341"/>
          </a:xfrm>
        </p:grpSpPr>
        <p:sp>
          <p:nvSpPr>
            <p:cNvPr id="34" name="Rectángulo redondeado 33"/>
            <p:cNvSpPr/>
            <p:nvPr/>
          </p:nvSpPr>
          <p:spPr>
            <a:xfrm>
              <a:off x="4667911" y="5831032"/>
              <a:ext cx="1384086" cy="82358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CuadroTexto 35"/>
            <p:cNvSpPr txBox="1"/>
            <p:nvPr/>
          </p:nvSpPr>
          <p:spPr>
            <a:xfrm>
              <a:off x="4604645" y="5842376"/>
              <a:ext cx="151061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err="1" smtClean="0">
                  <a:ln>
                    <a:noFill/>
                  </a:ln>
                  <a:solidFill>
                    <a:prstClr val="black"/>
                  </a:solidFill>
                  <a:effectLst/>
                  <a:uLnTx/>
                  <a:uFillTx/>
                  <a:latin typeface="Calibri" panose="020F0502020204030204"/>
                </a:rPr>
                <a:t>Diamond</a:t>
              </a:r>
              <a:r>
                <a:rPr kumimoji="0" lang="es-ES" sz="1600" b="1" i="0" u="none" strike="noStrike" kern="1200" cap="none" spc="0" normalizeH="0" baseline="0" noProof="0" dirty="0" smtClean="0">
                  <a:ln>
                    <a:noFill/>
                  </a:ln>
                  <a:solidFill>
                    <a:prstClr val="black"/>
                  </a:solidFill>
                  <a:effectLst/>
                  <a:uLnTx/>
                  <a:uFillTx/>
                  <a:latin typeface="Calibri" panose="020F0502020204030204"/>
                </a:rPr>
                <a:t> </a:t>
              </a:r>
              <a:r>
                <a:rPr kumimoji="0" lang="es-ES" sz="1600" b="1" i="0" u="none" strike="noStrike" kern="1200" cap="none" spc="0" normalizeH="0" baseline="0" noProof="0" dirty="0" err="1" smtClean="0">
                  <a:ln>
                    <a:noFill/>
                  </a:ln>
                  <a:solidFill>
                    <a:prstClr val="black"/>
                  </a:solidFill>
                  <a:effectLst/>
                  <a:uLnTx/>
                  <a:uFillTx/>
                  <a:latin typeface="Calibri" panose="020F0502020204030204"/>
                </a:rPr>
                <a:t>or</a:t>
              </a:r>
              <a:r>
                <a:rPr kumimoji="0" lang="es-ES" sz="1600" b="1" i="0" u="none" strike="noStrike" kern="1200" cap="none" spc="0" normalizeH="0" baseline="0" noProof="0" dirty="0" smtClean="0">
                  <a:ln>
                    <a:noFill/>
                  </a:ln>
                  <a:solidFill>
                    <a:prstClr val="black"/>
                  </a:solidFill>
                  <a:effectLst/>
                  <a:uLnTx/>
                  <a:uFillTx/>
                  <a:latin typeface="Calibri" panose="020F0502020204030204"/>
                </a:rPr>
                <a:t> </a:t>
              </a:r>
              <a:r>
                <a:rPr kumimoji="0" lang="es-ES" sz="1600" b="1" i="0" u="none" strike="noStrike" kern="1200" cap="none" spc="0" normalizeH="0" baseline="0" noProof="0" dirty="0" err="1" smtClean="0">
                  <a:ln>
                    <a:noFill/>
                  </a:ln>
                  <a:solidFill>
                    <a:prstClr val="black"/>
                  </a:solidFill>
                  <a:effectLst/>
                  <a:uLnTx/>
                  <a:uFillTx/>
                  <a:latin typeface="Calibri" panose="020F0502020204030204"/>
                </a:rPr>
                <a:t>Platinum</a:t>
              </a:r>
              <a:endParaRPr kumimoji="0" lang="es-ES" sz="1600" b="1" i="0" u="none" strike="noStrike" kern="1200" cap="none" spc="0" normalizeH="0" baseline="0" noProof="0" dirty="0" smtClean="0">
                <a:ln>
                  <a:noFill/>
                </a:ln>
                <a:solidFill>
                  <a:prstClr val="black"/>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noProof="0" dirty="0" err="1" smtClean="0">
                  <a:solidFill>
                    <a:prstClr val="black"/>
                  </a:solidFill>
                  <a:latin typeface="Calibri" panose="020F0502020204030204"/>
                </a:rPr>
                <a:t>route</a:t>
              </a:r>
              <a:endParaRPr kumimoji="0" lang="es-ES" sz="1600" b="0" i="0" u="none" strike="noStrike" kern="1200" cap="none" spc="0" normalizeH="0" baseline="0" noProof="0" dirty="0">
                <a:ln>
                  <a:noFill/>
                </a:ln>
                <a:solidFill>
                  <a:prstClr val="black"/>
                </a:solidFill>
                <a:effectLst/>
                <a:uLnTx/>
                <a:uFillTx/>
                <a:latin typeface="Calibri" panose="020F0502020204030204"/>
              </a:endParaRPr>
            </a:p>
          </p:txBody>
        </p:sp>
      </p:grpSp>
      <p:grpSp>
        <p:nvGrpSpPr>
          <p:cNvPr id="3" name="Grupo 2"/>
          <p:cNvGrpSpPr/>
          <p:nvPr/>
        </p:nvGrpSpPr>
        <p:grpSpPr>
          <a:xfrm>
            <a:off x="4206262" y="4241065"/>
            <a:ext cx="2051127" cy="824873"/>
            <a:chOff x="4334390" y="4413292"/>
            <a:chExt cx="2051127" cy="824873"/>
          </a:xfrm>
        </p:grpSpPr>
        <p:sp>
          <p:nvSpPr>
            <p:cNvPr id="27" name="Rectángulo redondeado 26"/>
            <p:cNvSpPr/>
            <p:nvPr/>
          </p:nvSpPr>
          <p:spPr>
            <a:xfrm>
              <a:off x="4667911" y="4413292"/>
              <a:ext cx="1420062" cy="824873"/>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CuadroTexto 36"/>
            <p:cNvSpPr txBox="1"/>
            <p:nvPr/>
          </p:nvSpPr>
          <p:spPr>
            <a:xfrm>
              <a:off x="4334390" y="4501458"/>
              <a:ext cx="205112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err="1" smtClean="0">
                  <a:solidFill>
                    <a:prstClr val="black"/>
                  </a:solidFill>
                  <a:latin typeface="Calibri" panose="020F0502020204030204"/>
                </a:rPr>
                <a:t>Bronze</a:t>
              </a:r>
              <a:r>
                <a:rPr lang="es-ES" b="1" dirty="0" smtClean="0">
                  <a:solidFill>
                    <a:prstClr val="black"/>
                  </a:solidFill>
                  <a:latin typeface="Calibri" panose="020F0502020204030204"/>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b="1" dirty="0" err="1" smtClean="0">
                  <a:solidFill>
                    <a:prstClr val="black"/>
                  </a:solidFill>
                  <a:latin typeface="Calibri" panose="020F0502020204030204"/>
                </a:rPr>
                <a:t>Route</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9" name="Abrir llave 38"/>
          <p:cNvSpPr/>
          <p:nvPr/>
        </p:nvSpPr>
        <p:spPr>
          <a:xfrm>
            <a:off x="4081451" y="755089"/>
            <a:ext cx="465997" cy="5768658"/>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CuadroTexto 1"/>
          <p:cNvSpPr txBox="1"/>
          <p:nvPr/>
        </p:nvSpPr>
        <p:spPr>
          <a:xfrm>
            <a:off x="6073478" y="2867605"/>
            <a:ext cx="6118522" cy="1077218"/>
          </a:xfrm>
          <a:prstGeom prst="rect">
            <a:avLst/>
          </a:prstGeom>
          <a:noFill/>
        </p:spPr>
        <p:txBody>
          <a:bodyPr wrap="square" rtlCol="0">
            <a:spAutoFit/>
          </a:bodyPr>
          <a:lstStyle/>
          <a:p>
            <a:r>
              <a:rPr lang="en-US" sz="1600" dirty="0"/>
              <a:t>The journals that allow the Gold route maybe </a:t>
            </a:r>
            <a:r>
              <a:rPr lang="en-US" sz="1600" b="1" dirty="0"/>
              <a:t>open access journals or hybrid journals</a:t>
            </a:r>
            <a:r>
              <a:rPr lang="en-US" sz="1600" dirty="0"/>
              <a:t>, i.e., journals where the access is via subscription but offer authors the option of publishing the final version of their article immediately - upon payment - in open access.</a:t>
            </a:r>
            <a:endParaRPr lang="es-ES" sz="1600" dirty="0"/>
          </a:p>
        </p:txBody>
      </p:sp>
      <p:sp>
        <p:nvSpPr>
          <p:cNvPr id="4" name="Abrir llave 3"/>
          <p:cNvSpPr/>
          <p:nvPr/>
        </p:nvSpPr>
        <p:spPr>
          <a:xfrm>
            <a:off x="5974954" y="1685709"/>
            <a:ext cx="141818" cy="2259114"/>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15" name="CuadroTexto 14"/>
          <p:cNvSpPr txBox="1"/>
          <p:nvPr/>
        </p:nvSpPr>
        <p:spPr>
          <a:xfrm>
            <a:off x="0" y="6523747"/>
            <a:ext cx="4768948" cy="338554"/>
          </a:xfrm>
          <a:prstGeom prst="rect">
            <a:avLst/>
          </a:prstGeom>
          <a:noFill/>
        </p:spPr>
        <p:txBody>
          <a:bodyPr wrap="square" rtlCol="0">
            <a:spAutoFit/>
          </a:bodyPr>
          <a:lstStyle/>
          <a:p>
            <a:r>
              <a:rPr lang="es-ES" sz="1600" dirty="0">
                <a:hlinkClick r:id="rId6"/>
              </a:rPr>
              <a:t>https://</a:t>
            </a:r>
            <a:r>
              <a:rPr lang="es-ES" sz="1600" dirty="0" smtClean="0">
                <a:hlinkClick r:id="rId6"/>
              </a:rPr>
              <a:t>recolecta.fecyt.es/en/open-access/routes</a:t>
            </a:r>
            <a:r>
              <a:rPr lang="es-ES" sz="1600" dirty="0" smtClean="0"/>
              <a:t>        </a:t>
            </a:r>
            <a:endParaRPr lang="es-ES" sz="1600" dirty="0"/>
          </a:p>
        </p:txBody>
      </p:sp>
      <p:sp>
        <p:nvSpPr>
          <p:cNvPr id="5" name="CuadroTexto 4"/>
          <p:cNvSpPr txBox="1"/>
          <p:nvPr/>
        </p:nvSpPr>
        <p:spPr>
          <a:xfrm>
            <a:off x="7401752" y="6500258"/>
            <a:ext cx="3812344" cy="338554"/>
          </a:xfrm>
          <a:prstGeom prst="rect">
            <a:avLst/>
          </a:prstGeom>
          <a:noFill/>
        </p:spPr>
        <p:txBody>
          <a:bodyPr wrap="square" rtlCol="0">
            <a:spAutoFit/>
          </a:bodyPr>
          <a:lstStyle/>
          <a:p>
            <a:r>
              <a:rPr lang="es-ES" sz="1600" dirty="0">
                <a:hlinkClick r:id="rId7"/>
              </a:rPr>
              <a:t>http://hdl.handle.net/20.500.12105/19797</a:t>
            </a:r>
            <a:endParaRPr lang="es-ES" sz="1600" dirty="0"/>
          </a:p>
        </p:txBody>
      </p:sp>
    </p:spTree>
    <p:extLst>
      <p:ext uri="{BB962C8B-B14F-4D97-AF65-F5344CB8AC3E}">
        <p14:creationId xmlns:p14="http://schemas.microsoft.com/office/powerpoint/2010/main" val="3535832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rotWithShape="1">
          <a:blip r:embed="rId2"/>
          <a:srcRect l="23217" t="21290" r="24833" b="9564"/>
          <a:stretch/>
        </p:blipFill>
        <p:spPr>
          <a:xfrm>
            <a:off x="1713391" y="168675"/>
            <a:ext cx="8264604" cy="6187738"/>
          </a:xfrm>
          <a:prstGeom prst="rect">
            <a:avLst/>
          </a:prstGeom>
        </p:spPr>
      </p:pic>
      <p:sp>
        <p:nvSpPr>
          <p:cNvPr id="8" name="CuadroTexto 7"/>
          <p:cNvSpPr txBox="1"/>
          <p:nvPr/>
        </p:nvSpPr>
        <p:spPr>
          <a:xfrm>
            <a:off x="97654" y="6519446"/>
            <a:ext cx="6738151" cy="338554"/>
          </a:xfrm>
          <a:prstGeom prst="rect">
            <a:avLst/>
          </a:prstGeom>
          <a:noFill/>
        </p:spPr>
        <p:txBody>
          <a:bodyPr wrap="square" rtlCol="0">
            <a:spAutoFit/>
          </a:bodyPr>
          <a:lstStyle/>
          <a:p>
            <a:r>
              <a:rPr lang="es-ES" sz="1600" dirty="0">
                <a:latin typeface="Calibri" panose="020F0502020204030204" pitchFamily="34" charset="0"/>
                <a:cs typeface="Calibri" panose="020F0502020204030204" pitchFamily="34" charset="0"/>
                <a:hlinkClick r:id="rId3"/>
              </a:rPr>
              <a:t>https://</a:t>
            </a:r>
            <a:r>
              <a:rPr lang="es-ES" sz="1600" dirty="0" smtClean="0">
                <a:latin typeface="Calibri" panose="020F0502020204030204" pitchFamily="34" charset="0"/>
                <a:cs typeface="Calibri" panose="020F0502020204030204" pitchFamily="34" charset="0"/>
                <a:hlinkClick r:id="rId3"/>
              </a:rPr>
              <a:t>recolecta.fecyt.es/en/open-access/benefits</a:t>
            </a:r>
            <a:r>
              <a:rPr lang="es-ES" sz="1600" dirty="0" smtClean="0">
                <a:latin typeface="Calibri" panose="020F0502020204030204" pitchFamily="34" charset="0"/>
                <a:cs typeface="Calibri" panose="020F0502020204030204" pitchFamily="34" charset="0"/>
              </a:rPr>
              <a:t> </a:t>
            </a:r>
            <a:endParaRPr lang="es-E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444244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23" name="CuadroTexto 22"/>
          <p:cNvSpPr txBox="1"/>
          <p:nvPr/>
        </p:nvSpPr>
        <p:spPr>
          <a:xfrm>
            <a:off x="190853" y="571576"/>
            <a:ext cx="11891580" cy="646331"/>
          </a:xfrm>
          <a:prstGeom prst="rect">
            <a:avLst/>
          </a:prstGeom>
          <a:noFill/>
        </p:spPr>
        <p:txBody>
          <a:bodyPr wrap="square" rtlCol="0">
            <a:spAutoFit/>
          </a:bodyPr>
          <a:lstStyle/>
          <a:p>
            <a:pPr lvl="0" algn="ctr">
              <a:defRPr/>
            </a:pPr>
            <a:r>
              <a:rPr lang="es-ES" sz="3600" b="1" dirty="0" err="1">
                <a:solidFill>
                  <a:prstClr val="black"/>
                </a:solidFill>
              </a:rPr>
              <a:t>Versions</a:t>
            </a:r>
            <a:r>
              <a:rPr lang="es-ES" sz="3600" b="1" dirty="0">
                <a:solidFill>
                  <a:prstClr val="black"/>
                </a:solidFill>
              </a:rPr>
              <a:t> of a </a:t>
            </a:r>
            <a:r>
              <a:rPr lang="es-ES" sz="3600" b="1" dirty="0" err="1">
                <a:solidFill>
                  <a:prstClr val="black"/>
                </a:solidFill>
              </a:rPr>
              <a:t>scientific</a:t>
            </a:r>
            <a:r>
              <a:rPr lang="es-ES" sz="3600" b="1" dirty="0">
                <a:solidFill>
                  <a:prstClr val="black"/>
                </a:solidFill>
              </a:rPr>
              <a:t> </a:t>
            </a:r>
            <a:r>
              <a:rPr lang="es-ES" sz="3600" b="1" dirty="0" err="1">
                <a:solidFill>
                  <a:prstClr val="black"/>
                </a:solidFill>
              </a:rPr>
              <a:t>article</a:t>
            </a:r>
            <a:r>
              <a:rPr lang="es-ES" sz="3600" b="1" dirty="0">
                <a:solidFill>
                  <a:prstClr val="black"/>
                </a:solidFill>
              </a:rPr>
              <a:t>:</a:t>
            </a:r>
            <a:endPar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0790" y="5211782"/>
            <a:ext cx="2222976" cy="675516"/>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7365" y="5201733"/>
            <a:ext cx="2256045" cy="685565"/>
          </a:xfrm>
          <a:prstGeom prst="rect">
            <a:avLst/>
          </a:prstGeom>
        </p:spPr>
      </p:pic>
      <p:pic>
        <p:nvPicPr>
          <p:cNvPr id="8" name="Imagen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73178" y="5181855"/>
            <a:ext cx="2166920" cy="658482"/>
          </a:xfrm>
          <a:prstGeom prst="rect">
            <a:avLst/>
          </a:prstGeom>
        </p:spPr>
      </p:pic>
      <p:pic>
        <p:nvPicPr>
          <p:cNvPr id="2" name="Imagen 1"/>
          <p:cNvPicPr>
            <a:picLocks noChangeAspect="1"/>
          </p:cNvPicPr>
          <p:nvPr/>
        </p:nvPicPr>
        <p:blipFill rotWithShape="1">
          <a:blip r:embed="rId5"/>
          <a:srcRect l="14680" t="37863" r="63280" b="32583"/>
          <a:stretch/>
        </p:blipFill>
        <p:spPr>
          <a:xfrm>
            <a:off x="1013086" y="1452396"/>
            <a:ext cx="10448559" cy="3621410"/>
          </a:xfrm>
          <a:prstGeom prst="rect">
            <a:avLst/>
          </a:prstGeom>
        </p:spPr>
      </p:pic>
      <p:sp>
        <p:nvSpPr>
          <p:cNvPr id="3" name="CuadroTexto 2"/>
          <p:cNvSpPr txBox="1"/>
          <p:nvPr/>
        </p:nvSpPr>
        <p:spPr>
          <a:xfrm>
            <a:off x="190853" y="6274322"/>
            <a:ext cx="5711483" cy="369332"/>
          </a:xfrm>
          <a:prstGeom prst="rect">
            <a:avLst/>
          </a:prstGeom>
          <a:noFill/>
        </p:spPr>
        <p:txBody>
          <a:bodyPr wrap="square" rtlCol="0">
            <a:spAutoFit/>
          </a:bodyPr>
          <a:lstStyle/>
          <a:p>
            <a:r>
              <a:rPr lang="es-ES" dirty="0">
                <a:hlinkClick r:id="rId6"/>
              </a:rPr>
              <a:t>http://hdl.handle.net/20.500.12105/19797</a:t>
            </a:r>
            <a:endParaRPr lang="es-ES" dirty="0"/>
          </a:p>
        </p:txBody>
      </p:sp>
    </p:spTree>
    <p:extLst>
      <p:ext uri="{BB962C8B-B14F-4D97-AF65-F5344CB8AC3E}">
        <p14:creationId xmlns:p14="http://schemas.microsoft.com/office/powerpoint/2010/main" val="396472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118321" y="76912"/>
            <a:ext cx="11964112" cy="646331"/>
          </a:xfrm>
          <a:prstGeom prst="rect">
            <a:avLst/>
          </a:prstGeom>
          <a:noFill/>
        </p:spPr>
        <p:txBody>
          <a:bodyPr wrap="square" rtlCol="0">
            <a:spAutoFit/>
          </a:bodyPr>
          <a:lstStyle/>
          <a:p>
            <a:pPr lvl="0" algn="ctr">
              <a:defRPr/>
            </a:pPr>
            <a:r>
              <a:rPr lang="en-US" sz="3600" b="1" dirty="0">
                <a:solidFill>
                  <a:prstClr val="black"/>
                </a:solidFill>
              </a:rPr>
              <a:t>Research data and supplementary material in articles</a:t>
            </a:r>
            <a:endParaRPr kumimoji="0" lang="es-E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p:cNvSpPr txBox="1"/>
          <p:nvPr/>
        </p:nvSpPr>
        <p:spPr>
          <a:xfrm>
            <a:off x="8107422" y="1504059"/>
            <a:ext cx="3975011" cy="3693319"/>
          </a:xfrm>
          <a:prstGeom prst="rect">
            <a:avLst/>
          </a:prstGeom>
          <a:noFill/>
          <a:ln>
            <a:solidFill>
              <a:srgbClr val="002060"/>
            </a:solidFill>
          </a:ln>
        </p:spPr>
        <p:txBody>
          <a:bodyPr wrap="square" rtlCol="0">
            <a:spAutoFit/>
          </a:bodyPr>
          <a:lstStyle/>
          <a:p>
            <a:pPr lvl="0">
              <a:defRPr/>
            </a:pPr>
            <a:r>
              <a:rPr lang="en-US" dirty="0">
                <a:solidFill>
                  <a:prstClr val="black"/>
                </a:solidFill>
              </a:rPr>
              <a:t>All information collected during the course of a project is a candidate for research data</a:t>
            </a:r>
            <a:r>
              <a:rPr lang="en-US" dirty="0" smtClean="0">
                <a:solidFill>
                  <a:prstClr val="black"/>
                </a:solidFill>
              </a:rPr>
              <a:t>.</a:t>
            </a:r>
          </a:p>
          <a:p>
            <a:pPr lvl="0">
              <a:defRPr/>
            </a:pPr>
            <a:endParaRPr lang="en-US" dirty="0">
              <a:solidFill>
                <a:prstClr val="black"/>
              </a:solidFill>
            </a:endParaRPr>
          </a:p>
          <a:p>
            <a:pPr lvl="0">
              <a:defRPr/>
            </a:pPr>
            <a:endParaRPr lang="en-US" dirty="0" smtClean="0">
              <a:solidFill>
                <a:prstClr val="black"/>
              </a:solidFill>
            </a:endParaRPr>
          </a:p>
          <a:p>
            <a:pPr lvl="0">
              <a:defRPr/>
            </a:pPr>
            <a:r>
              <a:rPr lang="en-US" dirty="0" smtClean="0">
                <a:solidFill>
                  <a:prstClr val="black"/>
                </a:solidFill>
              </a:rPr>
              <a:t>This dataset is sometimes accompanied </a:t>
            </a:r>
            <a:r>
              <a:rPr lang="en-US" dirty="0">
                <a:solidFill>
                  <a:prstClr val="black"/>
                </a:solidFill>
              </a:rPr>
              <a:t>by a Data Management Plan - to be reused by third parties</a:t>
            </a:r>
            <a:r>
              <a:rPr lang="en-US" dirty="0" smtClean="0">
                <a:solidFill>
                  <a:prstClr val="black"/>
                </a:solidFill>
              </a:rPr>
              <a:t>.</a:t>
            </a:r>
          </a:p>
          <a:p>
            <a:pPr lvl="0">
              <a:defRPr/>
            </a:pPr>
            <a:endParaRPr lang="en-US" dirty="0">
              <a:solidFill>
                <a:prstClr val="black"/>
              </a:solidFill>
            </a:endParaRPr>
          </a:p>
          <a:p>
            <a:pPr lvl="0">
              <a:defRPr/>
            </a:pPr>
            <a:endParaRPr lang="en-US" dirty="0" smtClean="0">
              <a:solidFill>
                <a:prstClr val="black"/>
              </a:solidFill>
            </a:endParaRPr>
          </a:p>
          <a:p>
            <a:pPr lvl="0">
              <a:defRPr/>
            </a:pPr>
            <a:r>
              <a:rPr lang="en-US" dirty="0" smtClean="0">
                <a:solidFill>
                  <a:prstClr val="black"/>
                </a:solidFill>
              </a:rPr>
              <a:t>This </a:t>
            </a:r>
            <a:r>
              <a:rPr lang="en-US" dirty="0">
                <a:solidFill>
                  <a:prstClr val="black"/>
                </a:solidFill>
              </a:rPr>
              <a:t>dataset together with the Data Management Plan is a publication in itself. </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n 5"/>
          <p:cNvPicPr>
            <a:picLocks noChangeAspect="1"/>
          </p:cNvPicPr>
          <p:nvPr/>
        </p:nvPicPr>
        <p:blipFill rotWithShape="1">
          <a:blip r:embed="rId4"/>
          <a:srcRect l="16041" t="25926" r="62396" b="17778"/>
          <a:stretch/>
        </p:blipFill>
        <p:spPr>
          <a:xfrm>
            <a:off x="220722" y="811501"/>
            <a:ext cx="7886700" cy="5791200"/>
          </a:xfrm>
          <a:prstGeom prst="rect">
            <a:avLst/>
          </a:prstGeom>
        </p:spPr>
      </p:pic>
      <p:sp>
        <p:nvSpPr>
          <p:cNvPr id="7" name="CuadroTexto 6"/>
          <p:cNvSpPr txBox="1"/>
          <p:nvPr/>
        </p:nvSpPr>
        <p:spPr>
          <a:xfrm>
            <a:off x="7041819" y="6418035"/>
            <a:ext cx="5711483" cy="369332"/>
          </a:xfrm>
          <a:prstGeom prst="rect">
            <a:avLst/>
          </a:prstGeom>
          <a:noFill/>
        </p:spPr>
        <p:txBody>
          <a:bodyPr wrap="square" rtlCol="0">
            <a:spAutoFit/>
          </a:bodyPr>
          <a:lstStyle/>
          <a:p>
            <a:r>
              <a:rPr lang="es-ES" dirty="0">
                <a:hlinkClick r:id="rId5"/>
              </a:rPr>
              <a:t>http://hdl.handle.net/20.500.12105/19797</a:t>
            </a:r>
            <a:endParaRPr lang="es-ES" dirty="0"/>
          </a:p>
        </p:txBody>
      </p:sp>
    </p:spTree>
    <p:extLst>
      <p:ext uri="{BB962C8B-B14F-4D97-AF65-F5344CB8AC3E}">
        <p14:creationId xmlns:p14="http://schemas.microsoft.com/office/powerpoint/2010/main" val="40606177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p:cNvSpPr txBox="1"/>
          <p:nvPr/>
        </p:nvSpPr>
        <p:spPr>
          <a:xfrm>
            <a:off x="1507596" y="150512"/>
            <a:ext cx="11963119" cy="646331"/>
          </a:xfrm>
          <a:prstGeom prst="rect">
            <a:avLst/>
          </a:prstGeom>
          <a:noFill/>
        </p:spPr>
        <p:txBody>
          <a:bodyPr wrap="square" rtlCol="0">
            <a:spAutoFit/>
          </a:bodyPr>
          <a:lstStyle/>
          <a:p>
            <a:pPr lvl="0">
              <a:defRPr/>
            </a:pPr>
            <a:r>
              <a:rPr lang="en-US" sz="3600" b="1" dirty="0">
                <a:solidFill>
                  <a:prstClr val="black"/>
                </a:solidFill>
              </a:rPr>
              <a:t>Copyright, </a:t>
            </a:r>
            <a:r>
              <a:rPr lang="en-US" sz="3600" b="1" dirty="0" err="1" smtClean="0">
                <a:solidFill>
                  <a:prstClr val="black"/>
                </a:solidFill>
              </a:rPr>
              <a:t>explotation</a:t>
            </a:r>
            <a:r>
              <a:rPr lang="en-US" sz="3600" b="1" dirty="0" smtClean="0">
                <a:solidFill>
                  <a:prstClr val="black"/>
                </a:solidFill>
              </a:rPr>
              <a:t> </a:t>
            </a:r>
            <a:r>
              <a:rPr lang="en-US" sz="3600" b="1" dirty="0">
                <a:solidFill>
                  <a:prstClr val="black"/>
                </a:solidFill>
              </a:rPr>
              <a:t>and deposit rights</a:t>
            </a:r>
            <a:endPar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9" name="Rectángulo 8"/>
          <p:cNvSpPr/>
          <p:nvPr/>
        </p:nvSpPr>
        <p:spPr>
          <a:xfrm>
            <a:off x="285941" y="3852316"/>
            <a:ext cx="2894705" cy="2031325"/>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lvl="0">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i="1" dirty="0">
                <a:solidFill>
                  <a:prstClr val="black"/>
                </a:solidFill>
              </a:rPr>
              <a:t>The right that the law grants to the author of an intellectual or artistic work to </a:t>
            </a:r>
            <a:r>
              <a:rPr lang="en-US" i="1" dirty="0" err="1">
                <a:solidFill>
                  <a:prstClr val="black"/>
                </a:solidFill>
              </a:rPr>
              <a:t>authorise</a:t>
            </a:r>
            <a:r>
              <a:rPr lang="en-US" i="1" dirty="0">
                <a:solidFill>
                  <a:prstClr val="black"/>
                </a:solidFill>
              </a:rPr>
              <a:t> its reproduction and to share in the benefits derived from it. </a:t>
            </a:r>
            <a:r>
              <a:rPr kumimoji="0" lang="es-ES" sz="1800" b="0" i="1"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es-ES" sz="1800" b="0" i="1" u="none" strike="noStrike" kern="1200" cap="none" spc="0" normalizeH="0" baseline="0" noProof="0" dirty="0" smtClean="0">
                <a:ln>
                  <a:noFill/>
                </a:ln>
                <a:solidFill>
                  <a:prstClr val="black"/>
                </a:solidFill>
                <a:effectLst/>
                <a:uLnTx/>
                <a:uFillTx/>
                <a:latin typeface="Calibri" panose="020F0502020204030204"/>
                <a:ea typeface="+mn-ea"/>
                <a:cs typeface="+mn-cs"/>
                <a:hlinkClick r:id="rId4"/>
              </a:rPr>
              <a:t>https://dle.rae.es/</a:t>
            </a:r>
            <a:r>
              <a:rPr kumimoji="0" lang="es-ES" sz="1800" b="0" i="1"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ángulo redondeado 9"/>
          <p:cNvSpPr/>
          <p:nvPr/>
        </p:nvSpPr>
        <p:spPr>
          <a:xfrm>
            <a:off x="360947" y="2625126"/>
            <a:ext cx="2426367" cy="877706"/>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CuadroTexto 10"/>
          <p:cNvSpPr txBox="1"/>
          <p:nvPr/>
        </p:nvSpPr>
        <p:spPr>
          <a:xfrm>
            <a:off x="868278" y="2870058"/>
            <a:ext cx="218974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Copyright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ángulo redondeado 11"/>
          <p:cNvSpPr/>
          <p:nvPr/>
        </p:nvSpPr>
        <p:spPr>
          <a:xfrm>
            <a:off x="119314" y="3760984"/>
            <a:ext cx="3131220" cy="235452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lecha derecha 5"/>
          <p:cNvSpPr/>
          <p:nvPr/>
        </p:nvSpPr>
        <p:spPr>
          <a:xfrm rot="20142803">
            <a:off x="3038679" y="2187810"/>
            <a:ext cx="2076450" cy="523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lecha derecha 17"/>
          <p:cNvSpPr/>
          <p:nvPr/>
        </p:nvSpPr>
        <p:spPr>
          <a:xfrm rot="1372817">
            <a:off x="3161195" y="3640441"/>
            <a:ext cx="2076450" cy="523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CuadroTexto 6"/>
          <p:cNvSpPr txBox="1"/>
          <p:nvPr/>
        </p:nvSpPr>
        <p:spPr>
          <a:xfrm>
            <a:off x="5130981" y="1486777"/>
            <a:ext cx="448627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Moral </a:t>
            </a: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rights</a:t>
            </a: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es-ES" sz="1800" b="0" i="0" u="none" strike="noStrike" kern="1200" cap="none" spc="0" normalizeH="0" baseline="0" noProof="0" dirty="0" err="1" smtClean="0">
                <a:ln>
                  <a:noFill/>
                </a:ln>
                <a:solidFill>
                  <a:srgbClr val="FF0000"/>
                </a:solidFill>
                <a:effectLst/>
                <a:uLnTx/>
                <a:uFillTx/>
                <a:latin typeface="Calibri" panose="020F0502020204030204"/>
                <a:ea typeface="+mn-ea"/>
                <a:cs typeface="+mn-cs"/>
              </a:rPr>
              <a:t>not</a:t>
            </a:r>
            <a:r>
              <a:rPr kumimoji="0" lang="es-ES" sz="1800" b="0" i="0" u="none" strike="noStrike" kern="1200" cap="none" spc="0" normalizeH="0" baseline="0" noProof="0" dirty="0" smtClean="0">
                <a:ln>
                  <a:noFill/>
                </a:ln>
                <a:solidFill>
                  <a:srgbClr val="FF0000"/>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srgbClr val="FF0000"/>
                </a:solidFill>
                <a:effectLst/>
                <a:uLnTx/>
                <a:uFillTx/>
                <a:latin typeface="Calibri" panose="020F0502020204030204"/>
                <a:ea typeface="+mn-ea"/>
                <a:cs typeface="+mn-cs"/>
              </a:rPr>
              <a:t>transferable</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Authorship</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Integrity</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of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the</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work</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Decision</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on</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its</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dissemination</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13" name="CuadroTexto 12"/>
          <p:cNvSpPr txBox="1"/>
          <p:nvPr/>
        </p:nvSpPr>
        <p:spPr>
          <a:xfrm>
            <a:off x="3503039" y="5675502"/>
            <a:ext cx="8565800" cy="12772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Melero, Remedios. El significado del acceso abierto a la producción científica y cómo contribuir a su práctica. Master de Salud Pública 2022/2023. Escuela Nacional de Sanidad. Instituto de Salud Carlos III, 2023. (</a:t>
            </a: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5"/>
              </a:rPr>
              <a:t>http://hdl.handle.net/20.500.12105/18866</a:t>
            </a: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Ley de propiedad intelectual: </a:t>
            </a: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6"/>
              </a:rPr>
              <a:t>https://www.boe.es/buscar/act.php?id=BOE-A-1996-8930</a:t>
            </a:r>
            <a:endPar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100" dirty="0">
              <a:solidFill>
                <a:prstClr val="black"/>
              </a:solidFill>
              <a:latin typeface="Calibri" panose="020F0502020204030204"/>
            </a:endParaRPr>
          </a:p>
          <a:p>
            <a:pPr lvl="0">
              <a:defRPr/>
            </a:pPr>
            <a:r>
              <a:rPr lang="es-ES" sz="1100" dirty="0">
                <a:solidFill>
                  <a:prstClr val="black"/>
                </a:solidFill>
                <a:hlinkClick r:id="rId7"/>
              </a:rPr>
              <a:t>http://</a:t>
            </a:r>
            <a:r>
              <a:rPr lang="es-ES" sz="1100" dirty="0" smtClean="0">
                <a:solidFill>
                  <a:prstClr val="black"/>
                </a:solidFill>
                <a:hlinkClick r:id="rId7"/>
              </a:rPr>
              <a:t>hdl.handle.net/20.500.12105/19797</a:t>
            </a:r>
            <a:r>
              <a:rPr lang="es-ES" sz="1100" dirty="0" smtClean="0">
                <a:solidFill>
                  <a:prstClr val="black"/>
                </a:solidFill>
              </a:rPr>
              <a:t> </a:t>
            </a:r>
            <a:endParaRPr lang="es-ES" sz="1100"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19" name="CuadroTexto 18"/>
          <p:cNvSpPr txBox="1"/>
          <p:nvPr/>
        </p:nvSpPr>
        <p:spPr>
          <a:xfrm>
            <a:off x="5305429" y="3697828"/>
            <a:ext cx="3624218"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Patrimonial </a:t>
            </a: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rights</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Reproduction</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Dissemination</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Public</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Communication</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Transformation</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20" name="Flecha derecha 19"/>
          <p:cNvSpPr/>
          <p:nvPr/>
        </p:nvSpPr>
        <p:spPr>
          <a:xfrm rot="890589">
            <a:off x="7827385" y="4453711"/>
            <a:ext cx="1010754" cy="3321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ángulo redondeado 13"/>
          <p:cNvSpPr/>
          <p:nvPr/>
        </p:nvSpPr>
        <p:spPr>
          <a:xfrm>
            <a:off x="8887406" y="3221507"/>
            <a:ext cx="2898715" cy="6679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CuadroTexto 20"/>
          <p:cNvSpPr txBox="1"/>
          <p:nvPr/>
        </p:nvSpPr>
        <p:spPr>
          <a:xfrm>
            <a:off x="9035679" y="4359149"/>
            <a:ext cx="2630345" cy="646331"/>
          </a:xfrm>
          <a:prstGeom prst="rect">
            <a:avLst/>
          </a:prstGeom>
          <a:noFill/>
        </p:spPr>
        <p:txBody>
          <a:bodyPr wrap="square" rtlCol="0">
            <a:spAutoFit/>
          </a:bodyPr>
          <a:lstStyle/>
          <a:p>
            <a:pPr lvl="0" algn="ctr">
              <a:defRPr/>
            </a:pPr>
            <a:r>
              <a:rPr lang="en-US" dirty="0">
                <a:solidFill>
                  <a:prstClr val="black"/>
                </a:solidFill>
              </a:rPr>
              <a:t>Publish and transfer </a:t>
            </a:r>
            <a:r>
              <a:rPr lang="en-US" b="1" dirty="0">
                <a:solidFill>
                  <a:prstClr val="black"/>
                </a:solidFill>
              </a:rPr>
              <a:t>certain</a:t>
            </a:r>
            <a:r>
              <a:rPr lang="en-US" dirty="0">
                <a:solidFill>
                  <a:prstClr val="black"/>
                </a:solidFill>
              </a:rPr>
              <a:t> rights</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ángulo redondeado 22"/>
          <p:cNvSpPr/>
          <p:nvPr/>
        </p:nvSpPr>
        <p:spPr>
          <a:xfrm>
            <a:off x="8929647" y="4354977"/>
            <a:ext cx="2935134" cy="6105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CuadroTexto 23"/>
          <p:cNvSpPr txBox="1"/>
          <p:nvPr/>
        </p:nvSpPr>
        <p:spPr>
          <a:xfrm>
            <a:off x="8853453" y="3243144"/>
            <a:ext cx="2786103" cy="646331"/>
          </a:xfrm>
          <a:prstGeom prst="rect">
            <a:avLst/>
          </a:prstGeom>
          <a:noFill/>
        </p:spPr>
        <p:txBody>
          <a:bodyPr wrap="square" rtlCol="0">
            <a:spAutoFit/>
          </a:bodyPr>
          <a:lstStyle/>
          <a:p>
            <a:pPr lvl="0" algn="ctr">
              <a:defRPr/>
            </a:pPr>
            <a:r>
              <a:rPr lang="en-US" dirty="0">
                <a:solidFill>
                  <a:prstClr val="black"/>
                </a:solidFill>
              </a:rPr>
              <a:t>To publish and transfer </a:t>
            </a:r>
            <a:r>
              <a:rPr lang="en-US" dirty="0" smtClean="0">
                <a:solidFill>
                  <a:prstClr val="black"/>
                </a:solidFill>
              </a:rPr>
              <a:t>     </a:t>
            </a:r>
            <a:r>
              <a:rPr lang="en-US" b="1" dirty="0" smtClean="0">
                <a:solidFill>
                  <a:prstClr val="black"/>
                </a:solidFill>
              </a:rPr>
              <a:t>all </a:t>
            </a:r>
            <a:r>
              <a:rPr lang="en-US" dirty="0">
                <a:solidFill>
                  <a:prstClr val="black"/>
                </a:solidFill>
              </a:rPr>
              <a:t>rights</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25" name="Flecha derecha 24"/>
          <p:cNvSpPr/>
          <p:nvPr/>
        </p:nvSpPr>
        <p:spPr>
          <a:xfrm rot="19821261">
            <a:off x="7801938" y="3776525"/>
            <a:ext cx="1010754" cy="3321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124" name="Picture 4" descr="Downloads - Creative Common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657729" y="5085810"/>
            <a:ext cx="1643791" cy="39223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ómo evitar infringir la ley del copyrigh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920696" y="2424898"/>
            <a:ext cx="1099727" cy="690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7217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lan S' and 'cOAlition S' – Accelerating the transition to full and  immediate Open Access to scientific publication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528" y="249762"/>
            <a:ext cx="2216874" cy="15648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Picture 2" descr="https://mirrors.creativecommons.org/presskit/buttons/88x31/png/by.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2721237" y="144611"/>
            <a:ext cx="9361196" cy="954107"/>
          </a:xfrm>
          <a:prstGeom prst="rect">
            <a:avLst/>
          </a:prstGeom>
          <a:solidFill>
            <a:schemeClr val="bg1"/>
          </a:solidFill>
        </p:spPr>
        <p:txBody>
          <a:bodyPr wrap="square" rtlCol="0">
            <a:spAutoFit/>
          </a:bodyPr>
          <a:lstStyle/>
          <a:p>
            <a:pPr lvl="0">
              <a:defRPr/>
            </a:pPr>
            <a:r>
              <a:rPr lang="en-US" sz="1400" dirty="0">
                <a:solidFill>
                  <a:srgbClr val="3D3D3D"/>
                </a:solidFill>
                <a:latin typeface="Calibri" panose="020F0502020204030204" pitchFamily="34" charset="0"/>
                <a:cs typeface="Calibri" panose="020F0502020204030204" pitchFamily="34" charset="0"/>
              </a:rPr>
              <a:t>Plan S (S for shock) is a Science Europe initiative launched in September 2018 through the </a:t>
            </a:r>
            <a:r>
              <a:rPr lang="en-US" sz="1400" dirty="0" err="1">
                <a:solidFill>
                  <a:srgbClr val="3D3D3D"/>
                </a:solidFill>
                <a:latin typeface="Calibri" panose="020F0502020204030204" pitchFamily="34" charset="0"/>
                <a:cs typeface="Calibri" panose="020F0502020204030204" pitchFamily="34" charset="0"/>
              </a:rPr>
              <a:t>cOAlition</a:t>
            </a:r>
            <a:r>
              <a:rPr lang="en-US" sz="1400" dirty="0">
                <a:solidFill>
                  <a:srgbClr val="3D3D3D"/>
                </a:solidFill>
                <a:latin typeface="Calibri" panose="020F0502020204030204" pitchFamily="34" charset="0"/>
                <a:cs typeface="Calibri" panose="020F0502020204030204" pitchFamily="34" charset="0"/>
              </a:rPr>
              <a:t> S, a consortium created by the European Research Council (ERC) and made up of research funding agencies from 12 European countries (Austria, Finland, France, Ireland, Italy, Luxembourg, the Netherlands, Norway, Poland, Slovenia, Sweden and the United Kingdom), as well as the European Commission itself, the Gates Foundation, and agencies in Jordan and Zambia.</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6" name="CuadroTexto 5"/>
          <p:cNvSpPr txBox="1"/>
          <p:nvPr/>
        </p:nvSpPr>
        <p:spPr>
          <a:xfrm>
            <a:off x="315311" y="2039740"/>
            <a:ext cx="5616566" cy="738664"/>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1. </a:t>
            </a:r>
            <a:r>
              <a:rPr lang="en-US" sz="1400" dirty="0">
                <a:solidFill>
                  <a:srgbClr val="3D3D3D"/>
                </a:solidFill>
                <a:latin typeface="Calibri" panose="020F0502020204030204" pitchFamily="34" charset="0"/>
                <a:cs typeface="Calibri" panose="020F0502020204030204" pitchFamily="34" charset="0"/>
              </a:rPr>
              <a:t>Authors or their institutions must maintain the copyright of their publications, which must be published under an open </a:t>
            </a:r>
            <a:r>
              <a:rPr lang="en-US" sz="1400" dirty="0" err="1">
                <a:solidFill>
                  <a:srgbClr val="3D3D3D"/>
                </a:solidFill>
                <a:latin typeface="Calibri" panose="020F0502020204030204" pitchFamily="34" charset="0"/>
                <a:cs typeface="Calibri" panose="020F0502020204030204" pitchFamily="34" charset="0"/>
              </a:rPr>
              <a:t>licence</a:t>
            </a:r>
            <a:r>
              <a:rPr lang="en-US" sz="1400" dirty="0">
                <a:solidFill>
                  <a:srgbClr val="3D3D3D"/>
                </a:solidFill>
                <a:latin typeface="Calibri" panose="020F0502020204030204" pitchFamily="34" charset="0"/>
                <a:cs typeface="Calibri" panose="020F0502020204030204" pitchFamily="34" charset="0"/>
              </a:rPr>
              <a:t>, preferably the Creative Commons Attribution </a:t>
            </a:r>
            <a:r>
              <a:rPr lang="en-US" sz="1400" dirty="0" err="1">
                <a:solidFill>
                  <a:srgbClr val="3D3D3D"/>
                </a:solidFill>
                <a:latin typeface="Calibri" panose="020F0502020204030204" pitchFamily="34" charset="0"/>
                <a:cs typeface="Calibri" panose="020F0502020204030204" pitchFamily="34" charset="0"/>
              </a:rPr>
              <a:t>Licence</a:t>
            </a:r>
            <a:r>
              <a:rPr lang="en-US" sz="1400" dirty="0">
                <a:solidFill>
                  <a:srgbClr val="3D3D3D"/>
                </a:solidFill>
                <a:latin typeface="Calibri" panose="020F0502020204030204" pitchFamily="34" charset="0"/>
                <a:cs typeface="Calibri" panose="020F0502020204030204" pitchFamily="34" charset="0"/>
              </a:rPr>
              <a:t> (CC BY).</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7" name="CuadroTexto 6"/>
          <p:cNvSpPr txBox="1"/>
          <p:nvPr/>
        </p:nvSpPr>
        <p:spPr>
          <a:xfrm>
            <a:off x="2721236" y="1055300"/>
            <a:ext cx="9470763" cy="923330"/>
          </a:xfrm>
          <a:prstGeom prst="rect">
            <a:avLst/>
          </a:prstGeom>
          <a:solidFill>
            <a:schemeClr val="bg1"/>
          </a:solidFill>
        </p:spPr>
        <p:txBody>
          <a:bodyPr wrap="square" rtlCol="0">
            <a:spAutoFit/>
          </a:bodyPr>
          <a:lstStyle/>
          <a:p>
            <a:pPr lvl="0">
              <a:defRPr/>
            </a:pPr>
            <a:r>
              <a:rPr lang="en-US" b="1" dirty="0">
                <a:solidFill>
                  <a:srgbClr val="3D3D3D"/>
                </a:solidFill>
                <a:latin typeface="Calibri" panose="020F0502020204030204" pitchFamily="34" charset="0"/>
                <a:cs typeface="Calibri" panose="020F0502020204030204" pitchFamily="34" charset="0"/>
              </a:rPr>
              <a:t>Plan S requires that scientific publications from 2021 that are a result of research financed with public funds should be published in open access journals or platforms and that they comply with its ten principles:</a:t>
            </a:r>
            <a:endParaRPr kumimoji="0" lang="es-ES" sz="1800" b="1"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8" name="CuadroTexto 7"/>
          <p:cNvSpPr txBox="1"/>
          <p:nvPr/>
        </p:nvSpPr>
        <p:spPr>
          <a:xfrm>
            <a:off x="315311" y="2937148"/>
            <a:ext cx="5616566" cy="523220"/>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 2. </a:t>
            </a:r>
            <a:r>
              <a:rPr lang="en-US" sz="1400" dirty="0">
                <a:solidFill>
                  <a:srgbClr val="3D3D3D"/>
                </a:solidFill>
                <a:latin typeface="Calibri" panose="020F0502020204030204" pitchFamily="34" charset="0"/>
                <a:cs typeface="Calibri" panose="020F0502020204030204" pitchFamily="34" charset="0"/>
              </a:rPr>
              <a:t>The funding agencies will develop criteria and requirements that open access journals and open access platforms and repositories must fulfill.</a:t>
            </a:r>
            <a:endPar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9" name="CuadroTexto 8"/>
          <p:cNvSpPr txBox="1"/>
          <p:nvPr/>
        </p:nvSpPr>
        <p:spPr>
          <a:xfrm>
            <a:off x="315311" y="3681340"/>
            <a:ext cx="5616566" cy="954107"/>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3. </a:t>
            </a:r>
            <a:r>
              <a:rPr lang="en-US" sz="1400" dirty="0">
                <a:solidFill>
                  <a:srgbClr val="3D3D3D"/>
                </a:solidFill>
                <a:latin typeface="Calibri" panose="020F0502020204030204" pitchFamily="34" charset="0"/>
                <a:cs typeface="Calibri" panose="020F0502020204030204" pitchFamily="34" charset="0"/>
              </a:rPr>
              <a:t>When quality open access journals or platforms do not exist, funding agencies will provide incentives to establish and support them. Funding agencies are also committed to providing support to open access infrastructures when necessary.</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0" name="CuadroTexto 9"/>
          <p:cNvSpPr txBox="1"/>
          <p:nvPr/>
        </p:nvSpPr>
        <p:spPr>
          <a:xfrm>
            <a:off x="315311" y="4918808"/>
            <a:ext cx="5616566" cy="523220"/>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4. </a:t>
            </a:r>
            <a:r>
              <a:rPr lang="en-US" sz="1400" dirty="0">
                <a:solidFill>
                  <a:srgbClr val="3D3D3D"/>
                </a:solidFill>
                <a:latin typeface="Calibri" panose="020F0502020204030204" pitchFamily="34" charset="0"/>
                <a:cs typeface="Calibri" panose="020F0502020204030204" pitchFamily="34" charset="0"/>
              </a:rPr>
              <a:t>Open access publication fees will be covered by funding agencies or research institutions, not by individual researchers.</a:t>
            </a:r>
            <a:endPar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1" name="CuadroTexto 10"/>
          <p:cNvSpPr txBox="1"/>
          <p:nvPr/>
        </p:nvSpPr>
        <p:spPr>
          <a:xfrm>
            <a:off x="315311" y="5696695"/>
            <a:ext cx="5616566" cy="738664"/>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5. </a:t>
            </a:r>
            <a:r>
              <a:rPr lang="en-US" sz="1400" dirty="0">
                <a:solidFill>
                  <a:srgbClr val="3D3D3D"/>
                </a:solidFill>
                <a:latin typeface="Calibri" panose="020F0502020204030204" pitchFamily="34" charset="0"/>
                <a:cs typeface="Calibri" panose="020F0502020204030204" pitchFamily="34" charset="0"/>
              </a:rPr>
              <a:t>Funding agencies support the diversity of business models for open access journals and platforms. The application of open access publication rates should be transparent and moderated.</a:t>
            </a:r>
            <a:endPar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2" name="CuadroTexto 11"/>
          <p:cNvSpPr txBox="1"/>
          <p:nvPr/>
        </p:nvSpPr>
        <p:spPr>
          <a:xfrm>
            <a:off x="6048539" y="2092093"/>
            <a:ext cx="6033893" cy="738664"/>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6. </a:t>
            </a:r>
            <a:r>
              <a:rPr lang="en-US" sz="1400" dirty="0">
                <a:solidFill>
                  <a:srgbClr val="3D3D3D"/>
                </a:solidFill>
                <a:latin typeface="Calibri" panose="020F0502020204030204" pitchFamily="34" charset="0"/>
                <a:cs typeface="Calibri" panose="020F0502020204030204" pitchFamily="34" charset="0"/>
              </a:rPr>
              <a:t>Funding agencies will support governments, universities, research organizations, libraries, academies and academic societies so that their strategies, policies and practices are aligned.</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3" name="CuadroTexto 12"/>
          <p:cNvSpPr txBox="1"/>
          <p:nvPr/>
        </p:nvSpPr>
        <p:spPr>
          <a:xfrm>
            <a:off x="6048538" y="3001764"/>
            <a:ext cx="6033893" cy="738664"/>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7. </a:t>
            </a:r>
            <a:r>
              <a:rPr lang="en-US" sz="1400" dirty="0">
                <a:solidFill>
                  <a:srgbClr val="3D3D3D"/>
                </a:solidFill>
                <a:latin typeface="Calibri" panose="020F0502020204030204" pitchFamily="34" charset="0"/>
                <a:cs typeface="Calibri" panose="020F0502020204030204" pitchFamily="34" charset="0"/>
              </a:rPr>
              <a:t>The above principles will apply to all types of academic publications, but it is understood that monographs and book chapters will need more time to adapt to the changes required</a:t>
            </a:r>
            <a:r>
              <a:rPr lang="en-US" sz="1400" dirty="0" smtClean="0">
                <a:solidFill>
                  <a:srgbClr val="3D3D3D"/>
                </a:solidFill>
                <a:latin typeface="Calibri" panose="020F0502020204030204" pitchFamily="34" charset="0"/>
                <a:cs typeface="Calibri" panose="020F0502020204030204" pitchFamily="34" charset="0"/>
              </a:rPr>
              <a:t>.</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4" name="CuadroTexto 13"/>
          <p:cNvSpPr txBox="1"/>
          <p:nvPr/>
        </p:nvSpPr>
        <p:spPr>
          <a:xfrm>
            <a:off x="6048538" y="3906208"/>
            <a:ext cx="6033893" cy="738664"/>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8. </a:t>
            </a:r>
            <a:r>
              <a:rPr lang="en-US" sz="1400" dirty="0">
                <a:solidFill>
                  <a:srgbClr val="3D3D3D"/>
                </a:solidFill>
                <a:latin typeface="Calibri" panose="020F0502020204030204" pitchFamily="34" charset="0"/>
                <a:cs typeface="Calibri" panose="020F0502020204030204" pitchFamily="34" charset="0"/>
              </a:rPr>
              <a:t>Funding agencies will not support the "hybrid" publishing model, although they will accept it temporarily for a limited time and only as part of a transformative agreement.</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5" name="CuadroTexto 14"/>
          <p:cNvSpPr txBox="1"/>
          <p:nvPr/>
        </p:nvSpPr>
        <p:spPr>
          <a:xfrm>
            <a:off x="6036814" y="4831072"/>
            <a:ext cx="6045615" cy="523220"/>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9. </a:t>
            </a:r>
            <a:r>
              <a:rPr lang="en-US" sz="1400" dirty="0">
                <a:solidFill>
                  <a:srgbClr val="3D3D3D"/>
                </a:solidFill>
                <a:latin typeface="Calibri" panose="020F0502020204030204" pitchFamily="34" charset="0"/>
                <a:cs typeface="Calibri" panose="020F0502020204030204" pitchFamily="34" charset="0"/>
              </a:rPr>
              <a:t>Funding agencies will supervise the fulfillment of their mandates and will sanction the beneficiaries who do not fulfill them.</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6" name="CuadroTexto 15"/>
          <p:cNvSpPr txBox="1"/>
          <p:nvPr/>
        </p:nvSpPr>
        <p:spPr>
          <a:xfrm>
            <a:off x="6036815" y="5603090"/>
            <a:ext cx="6045615" cy="523220"/>
          </a:xfrm>
          <a:prstGeom prst="rect">
            <a:avLst/>
          </a:prstGeom>
          <a:solidFill>
            <a:schemeClr val="bg1"/>
          </a:solidFill>
          <a:ln>
            <a:solidFill>
              <a:schemeClr val="accent1"/>
            </a:solidFill>
          </a:ln>
        </p:spPr>
        <p:txBody>
          <a:bodyPr wrap="square" rtlCol="0">
            <a:spAutoFit/>
          </a:bodyPr>
          <a:lstStyle/>
          <a:p>
            <a:pPr lvl="0">
              <a:defRPr/>
            </a:pPr>
            <a:r>
              <a:rPr kumimoji="0" lang="es-ES" sz="1400" b="0" i="0" u="none" strike="noStrike" kern="1200" cap="none" spc="0" normalizeH="0" baseline="0" noProof="0" dirty="0" smtClean="0">
                <a:ln>
                  <a:noFill/>
                </a:ln>
                <a:solidFill>
                  <a:srgbClr val="3D3D3D"/>
                </a:solidFill>
                <a:effectLst/>
                <a:uLnTx/>
                <a:uFillTx/>
                <a:latin typeface="Calibri" panose="020F0502020204030204" pitchFamily="34" charset="0"/>
                <a:ea typeface="+mn-ea"/>
                <a:cs typeface="Calibri" panose="020F0502020204030204" pitchFamily="34" charset="0"/>
              </a:rPr>
              <a:t>10. </a:t>
            </a:r>
            <a:r>
              <a:rPr lang="en-US" sz="1400" dirty="0">
                <a:solidFill>
                  <a:srgbClr val="3D3D3D"/>
                </a:solidFill>
                <a:latin typeface="Calibri" panose="020F0502020204030204" pitchFamily="34" charset="0"/>
                <a:cs typeface="Calibri" panose="020F0502020204030204" pitchFamily="34" charset="0"/>
              </a:rPr>
              <a:t>Funding agencies must evaluate research results on the merit of the work itself, regardless of other journal metrics such as the impact factor.</a:t>
            </a:r>
            <a:endParaRPr kumimoji="0" lang="es-ES" sz="1400" b="0" i="0" u="none" strike="noStrike" kern="1200" cap="none" spc="0" normalizeH="0" baseline="0" noProof="0" dirty="0">
              <a:ln>
                <a:noFill/>
              </a:ln>
              <a:solidFill>
                <a:srgbClr val="3D3D3D"/>
              </a:solidFill>
              <a:effectLst/>
              <a:uLnTx/>
              <a:uFillTx/>
              <a:latin typeface="Calibri" panose="020F0502020204030204" pitchFamily="34" charset="0"/>
              <a:ea typeface="+mn-ea"/>
              <a:cs typeface="Calibri" panose="020F0502020204030204" pitchFamily="34" charset="0"/>
            </a:endParaRPr>
          </a:p>
        </p:txBody>
      </p:sp>
      <p:sp>
        <p:nvSpPr>
          <p:cNvPr id="17" name="CuadroTexto 16"/>
          <p:cNvSpPr txBox="1"/>
          <p:nvPr/>
        </p:nvSpPr>
        <p:spPr>
          <a:xfrm>
            <a:off x="72113" y="6550223"/>
            <a:ext cx="49725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srgbClr val="5B9BD5"/>
                </a:solidFill>
                <a:effectLst/>
                <a:uLnTx/>
                <a:uFillTx/>
                <a:latin typeface="Calibri" panose="020F0502020204030204"/>
                <a:ea typeface="+mn-ea"/>
                <a:cs typeface="+mn-cs"/>
                <a:hlinkClick r:id="rId5"/>
              </a:rPr>
              <a:t>https://www.coalition-s.org/resources/rights-retention-strategy</a:t>
            </a:r>
            <a:r>
              <a:rPr kumimoji="0" lang="es-ES" sz="1400" b="0" i="0" u="none" strike="noStrike" kern="1200" cap="none" spc="0" normalizeH="0" baseline="0" noProof="0" dirty="0" smtClean="0">
                <a:ln>
                  <a:noFill/>
                </a:ln>
                <a:solidFill>
                  <a:srgbClr val="5B9BD5"/>
                </a:solidFill>
                <a:effectLst/>
                <a:uLnTx/>
                <a:uFillTx/>
                <a:latin typeface="Calibri" panose="020F0502020204030204"/>
                <a:ea typeface="+mn-ea"/>
                <a:cs typeface="+mn-cs"/>
                <a:hlinkClick r:id="rId5"/>
              </a:rPr>
              <a:t>/</a:t>
            </a:r>
            <a:r>
              <a:rPr kumimoji="0" lang="es-ES" sz="1400" b="0" i="0" u="none" strike="noStrike" kern="1200" cap="none" spc="0" normalizeH="0" baseline="0" noProof="0" dirty="0" smtClean="0">
                <a:ln>
                  <a:noFill/>
                </a:ln>
                <a:solidFill>
                  <a:srgbClr val="5B9BD5"/>
                </a:solidFill>
                <a:effectLst/>
                <a:uLnTx/>
                <a:uFillTx/>
                <a:latin typeface="Calibri" panose="020F0502020204030204"/>
                <a:ea typeface="+mn-ea"/>
                <a:cs typeface="+mn-cs"/>
              </a:rPr>
              <a:t> </a:t>
            </a:r>
            <a:endParaRPr kumimoji="0" lang="es-ES" sz="1400" b="0" i="0"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5498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rotWithShape="1">
          <a:blip r:embed="rId2"/>
          <a:srcRect l="43217" t="16578" r="27583" b="10151"/>
          <a:stretch/>
        </p:blipFill>
        <p:spPr>
          <a:xfrm>
            <a:off x="0" y="0"/>
            <a:ext cx="4805289" cy="6782541"/>
          </a:xfrm>
          <a:prstGeom prst="rect">
            <a:avLst/>
          </a:prstGeom>
        </p:spPr>
      </p:pic>
      <p:sp>
        <p:nvSpPr>
          <p:cNvPr id="9" name="CuadroTexto 8"/>
          <p:cNvSpPr txBox="1"/>
          <p:nvPr/>
        </p:nvSpPr>
        <p:spPr>
          <a:xfrm>
            <a:off x="4893734" y="1571348"/>
            <a:ext cx="7279689" cy="2062103"/>
          </a:xfrm>
          <a:prstGeom prst="rect">
            <a:avLst/>
          </a:prstGeom>
          <a:noFill/>
        </p:spPr>
        <p:txBody>
          <a:bodyPr wrap="square" rtlCol="0">
            <a:spAutoFit/>
          </a:bodyPr>
          <a:lstStyle/>
          <a:p>
            <a:pPr algn="just"/>
            <a:r>
              <a:rPr lang="en-US" sz="1600" dirty="0">
                <a:solidFill>
                  <a:srgbClr val="0A0A0A"/>
                </a:solidFill>
                <a:latin typeface="Calibri" panose="020F0502020204030204" pitchFamily="34" charset="0"/>
                <a:cs typeface="Calibri" panose="020F0502020204030204" pitchFamily="34" charset="0"/>
              </a:rPr>
              <a:t>The DEAL consortium is one of the largest library consortia in the world and has negotiated national agreements with the three largest academic publishers. Around 500 academic institutions in Germany benefit from these agreements, which enable their researchers to publish with the publishers according to the Open Access model. The consortium, managed by MPDL Services </a:t>
            </a:r>
            <a:r>
              <a:rPr lang="en-US" sz="1600" dirty="0" err="1">
                <a:solidFill>
                  <a:srgbClr val="0A0A0A"/>
                </a:solidFill>
                <a:latin typeface="Calibri" panose="020F0502020204030204" pitchFamily="34" charset="0"/>
                <a:cs typeface="Calibri" panose="020F0502020204030204" pitchFamily="34" charset="0"/>
              </a:rPr>
              <a:t>gGmbH</a:t>
            </a:r>
            <a:r>
              <a:rPr lang="en-US" sz="1600" dirty="0">
                <a:solidFill>
                  <a:srgbClr val="0A0A0A"/>
                </a:solidFill>
                <a:latin typeface="Calibri" panose="020F0502020204030204" pitchFamily="34" charset="0"/>
                <a:cs typeface="Calibri" panose="020F0502020204030204" pitchFamily="34" charset="0"/>
              </a:rPr>
              <a:t> and supported by the German scientific organizations, processes around 30,000 publications per year and has ensured that the majority of German scholarly literature published in scientific journals is freely accessible worldwide</a:t>
            </a:r>
            <a:r>
              <a:rPr lang="en-US" sz="1600" dirty="0" smtClean="0">
                <a:solidFill>
                  <a:srgbClr val="0A0A0A"/>
                </a:solidFill>
                <a:latin typeface="Calibri" panose="020F0502020204030204" pitchFamily="34" charset="0"/>
                <a:cs typeface="Calibri" panose="020F0502020204030204" pitchFamily="34" charset="0"/>
              </a:rPr>
              <a:t>.</a:t>
            </a:r>
          </a:p>
        </p:txBody>
      </p:sp>
      <p:sp>
        <p:nvSpPr>
          <p:cNvPr id="10" name="CuadroTexto 9"/>
          <p:cNvSpPr txBox="1"/>
          <p:nvPr/>
        </p:nvSpPr>
        <p:spPr>
          <a:xfrm>
            <a:off x="4912310" y="4252404"/>
            <a:ext cx="7143702" cy="1754326"/>
          </a:xfrm>
          <a:prstGeom prst="rect">
            <a:avLst/>
          </a:prstGeom>
          <a:noFill/>
        </p:spPr>
        <p:txBody>
          <a:bodyPr wrap="square" rtlCol="0">
            <a:spAutoFit/>
          </a:bodyPr>
          <a:lstStyle/>
          <a:p>
            <a:pPr algn="just"/>
            <a:r>
              <a:rPr lang="en-US" dirty="0">
                <a:solidFill>
                  <a:srgbClr val="0A0A0A"/>
                </a:solidFill>
                <a:latin typeface="Calibri" panose="020F0502020204030204" pitchFamily="34" charset="0"/>
                <a:cs typeface="Calibri" panose="020F0502020204030204" pitchFamily="34" charset="0"/>
              </a:rPr>
              <a:t>The aim of the campaign is to reduce the prevalence of non-commercial </a:t>
            </a:r>
            <a:r>
              <a:rPr lang="en-US" dirty="0" err="1">
                <a:solidFill>
                  <a:srgbClr val="0A0A0A"/>
                </a:solidFill>
                <a:latin typeface="Calibri" panose="020F0502020204030204" pitchFamily="34" charset="0"/>
                <a:cs typeface="Calibri" panose="020F0502020204030204" pitchFamily="34" charset="0"/>
              </a:rPr>
              <a:t>licences</a:t>
            </a:r>
            <a:r>
              <a:rPr lang="en-US" dirty="0">
                <a:solidFill>
                  <a:srgbClr val="0A0A0A"/>
                </a:solidFill>
                <a:latin typeface="Calibri" panose="020F0502020204030204" pitchFamily="34" charset="0"/>
                <a:cs typeface="Calibri" panose="020F0502020204030204" pitchFamily="34" charset="0"/>
              </a:rPr>
              <a:t> (NC </a:t>
            </a:r>
            <a:r>
              <a:rPr lang="en-US" dirty="0" err="1">
                <a:solidFill>
                  <a:srgbClr val="0A0A0A"/>
                </a:solidFill>
                <a:latin typeface="Calibri" panose="020F0502020204030204" pitchFamily="34" charset="0"/>
                <a:cs typeface="Calibri" panose="020F0502020204030204" pitchFamily="34" charset="0"/>
              </a:rPr>
              <a:t>licences</a:t>
            </a:r>
            <a:r>
              <a:rPr lang="en-US" dirty="0">
                <a:solidFill>
                  <a:srgbClr val="0A0A0A"/>
                </a:solidFill>
                <a:latin typeface="Calibri" panose="020F0502020204030204" pitchFamily="34" charset="0"/>
                <a:cs typeface="Calibri" panose="020F0502020204030204" pitchFamily="34" charset="0"/>
              </a:rPr>
              <a:t>), which not only </a:t>
            </a:r>
            <a:r>
              <a:rPr lang="en-US" dirty="0">
                <a:solidFill>
                  <a:schemeClr val="accent2">
                    <a:lumMod val="75000"/>
                  </a:schemeClr>
                </a:solidFill>
                <a:latin typeface="Calibri" panose="020F0502020204030204" pitchFamily="34" charset="0"/>
                <a:cs typeface="Calibri" panose="020F0502020204030204" pitchFamily="34" charset="0"/>
              </a:rPr>
              <a:t>prevent re-use and distribution </a:t>
            </a:r>
            <a:r>
              <a:rPr lang="en-US" dirty="0">
                <a:solidFill>
                  <a:srgbClr val="0A0A0A"/>
                </a:solidFill>
                <a:latin typeface="Calibri" panose="020F0502020204030204" pitchFamily="34" charset="0"/>
                <a:cs typeface="Calibri" panose="020F0502020204030204" pitchFamily="34" charset="0"/>
              </a:rPr>
              <a:t>in line with the principles of Open Access, but also often allow publishers to </a:t>
            </a:r>
            <a:r>
              <a:rPr lang="en-US" dirty="0">
                <a:solidFill>
                  <a:schemeClr val="accent2">
                    <a:lumMod val="75000"/>
                  </a:schemeClr>
                </a:solidFill>
                <a:latin typeface="Calibri" panose="020F0502020204030204" pitchFamily="34" charset="0"/>
                <a:cs typeface="Calibri" panose="020F0502020204030204" pitchFamily="34" charset="0"/>
              </a:rPr>
              <a:t>secure exclusive commercial rights</a:t>
            </a:r>
            <a:r>
              <a:rPr lang="en-US" dirty="0">
                <a:solidFill>
                  <a:srgbClr val="0A0A0A"/>
                </a:solidFill>
                <a:latin typeface="Calibri" panose="020F0502020204030204" pitchFamily="34" charset="0"/>
                <a:cs typeface="Calibri" panose="020F0502020204030204" pitchFamily="34" charset="0"/>
              </a:rPr>
              <a:t>, for example to resell content to AI providers.</a:t>
            </a:r>
            <a:endParaRPr lang="es-ES" dirty="0">
              <a:latin typeface="Calibri" panose="020F0502020204030204" pitchFamily="34" charset="0"/>
              <a:cs typeface="Calibri" panose="020F0502020204030204" pitchFamily="34" charset="0"/>
            </a:endParaRPr>
          </a:p>
          <a:p>
            <a:endParaRPr lang="es-ES" dirty="0">
              <a:latin typeface="Calibri" panose="020F0502020204030204" pitchFamily="34" charset="0"/>
              <a:cs typeface="Calibri" panose="020F0502020204030204" pitchFamily="34" charset="0"/>
            </a:endParaRPr>
          </a:p>
        </p:txBody>
      </p:sp>
      <p:sp>
        <p:nvSpPr>
          <p:cNvPr id="11" name="CuadroTexto 10"/>
          <p:cNvSpPr txBox="1"/>
          <p:nvPr/>
        </p:nvSpPr>
        <p:spPr>
          <a:xfrm>
            <a:off x="5533747" y="488272"/>
            <a:ext cx="6196613" cy="646331"/>
          </a:xfrm>
          <a:prstGeom prst="rect">
            <a:avLst/>
          </a:prstGeom>
          <a:noFill/>
        </p:spPr>
        <p:txBody>
          <a:bodyPr wrap="square" rtlCol="0">
            <a:spAutoFit/>
          </a:bodyPr>
          <a:lstStyle/>
          <a:p>
            <a:r>
              <a:rPr lang="en-US" b="1" dirty="0">
                <a:solidFill>
                  <a:srgbClr val="0A0A0A"/>
                </a:solidFill>
                <a:latin typeface="Calibri" panose="020F0502020204030204" pitchFamily="34" charset="0"/>
                <a:cs typeface="Calibri" panose="020F0502020204030204" pitchFamily="34" charset="0"/>
              </a:rPr>
              <a:t>“Open access publishing models foster scientific progress”</a:t>
            </a:r>
            <a:endParaRPr lang="es-ES" b="1" dirty="0">
              <a:latin typeface="Calibri" panose="020F0502020204030204" pitchFamily="34" charset="0"/>
              <a:cs typeface="Calibri" panose="020F0502020204030204" pitchFamily="34" charset="0"/>
            </a:endParaRPr>
          </a:p>
          <a:p>
            <a:endParaRPr lang="es-ES" dirty="0"/>
          </a:p>
        </p:txBody>
      </p:sp>
      <p:sp>
        <p:nvSpPr>
          <p:cNvPr id="2" name="CuadroTexto 1"/>
          <p:cNvSpPr txBox="1"/>
          <p:nvPr/>
        </p:nvSpPr>
        <p:spPr>
          <a:xfrm>
            <a:off x="8558074" y="6374167"/>
            <a:ext cx="3790765" cy="338554"/>
          </a:xfrm>
          <a:prstGeom prst="rect">
            <a:avLst/>
          </a:prstGeom>
          <a:noFill/>
        </p:spPr>
        <p:txBody>
          <a:bodyPr wrap="square" rtlCol="0">
            <a:spAutoFit/>
          </a:bodyPr>
          <a:lstStyle/>
          <a:p>
            <a:r>
              <a:rPr lang="es-ES" sz="1600" dirty="0">
                <a:latin typeface="Calibri" panose="020F0502020204030204" pitchFamily="34" charset="0"/>
                <a:cs typeface="Calibri" panose="020F0502020204030204" pitchFamily="34" charset="0"/>
                <a:hlinkClick r:id="rId3"/>
              </a:rPr>
              <a:t>https://</a:t>
            </a:r>
            <a:r>
              <a:rPr lang="es-ES" sz="1600" dirty="0" smtClean="0">
                <a:latin typeface="Calibri" panose="020F0502020204030204" pitchFamily="34" charset="0"/>
                <a:cs typeface="Calibri" panose="020F0502020204030204" pitchFamily="34" charset="0"/>
                <a:hlinkClick r:id="rId3"/>
              </a:rPr>
              <a:t>deal-konsortium.de/en/why-ccby</a:t>
            </a:r>
            <a:r>
              <a:rPr lang="es-ES" sz="1600" dirty="0" smtClean="0">
                <a:latin typeface="Calibri" panose="020F0502020204030204" pitchFamily="34" charset="0"/>
                <a:cs typeface="Calibri" panose="020F0502020204030204" pitchFamily="34" charset="0"/>
              </a:rPr>
              <a:t> </a:t>
            </a:r>
            <a:endParaRPr lang="es-E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3142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rotWithShape="1">
          <a:blip r:embed="rId4"/>
          <a:srcRect l="56771" t="4075" r="5937" b="24444"/>
          <a:stretch/>
        </p:blipFill>
        <p:spPr>
          <a:xfrm>
            <a:off x="2530499" y="2598867"/>
            <a:ext cx="6712085" cy="3618527"/>
          </a:xfrm>
          <a:prstGeom prst="rect">
            <a:avLst/>
          </a:prstGeom>
        </p:spPr>
      </p:pic>
      <p:sp>
        <p:nvSpPr>
          <p:cNvPr id="9" name="Rectángulo 8"/>
          <p:cNvSpPr/>
          <p:nvPr/>
        </p:nvSpPr>
        <p:spPr>
          <a:xfrm>
            <a:off x="0" y="6581001"/>
            <a:ext cx="3186065"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5"/>
              </a:rPr>
              <a:t>https</a:t>
            </a:r>
            <a:r>
              <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://creativecommons.org/about/cclicenses</a:t>
            </a:r>
            <a:r>
              <a:rPr kumimoji="0" lang="es-ES" sz="12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5"/>
              </a:rPr>
              <a:t>/</a:t>
            </a:r>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uadroTexto 9"/>
          <p:cNvSpPr txBox="1"/>
          <p:nvPr/>
        </p:nvSpPr>
        <p:spPr>
          <a:xfrm>
            <a:off x="9840742" y="4223464"/>
            <a:ext cx="1692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open</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CuadroTexto 10"/>
          <p:cNvSpPr txBox="1"/>
          <p:nvPr/>
        </p:nvSpPr>
        <p:spPr>
          <a:xfrm>
            <a:off x="470819" y="4284471"/>
            <a:ext cx="16926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closed</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CuadroTexto 11"/>
          <p:cNvSpPr txBox="1"/>
          <p:nvPr/>
        </p:nvSpPr>
        <p:spPr>
          <a:xfrm>
            <a:off x="194554" y="1987941"/>
            <a:ext cx="11997446" cy="369332"/>
          </a:xfrm>
          <a:prstGeom prst="rect">
            <a:avLst/>
          </a:prstGeom>
          <a:noFill/>
        </p:spPr>
        <p:txBody>
          <a:bodyPr wrap="square" rtlCol="0">
            <a:spAutoFit/>
          </a:bodyPr>
          <a:lstStyle/>
          <a:p>
            <a:pPr lvl="0">
              <a:defRPr/>
            </a:pPr>
            <a:r>
              <a:rPr lang="en-US" dirty="0">
                <a:solidFill>
                  <a:prstClr val="black"/>
                </a:solidFill>
              </a:rPr>
              <a:t>The most commonly used </a:t>
            </a:r>
            <a:r>
              <a:rPr lang="en-US" dirty="0" err="1">
                <a:solidFill>
                  <a:prstClr val="black"/>
                </a:solidFill>
              </a:rPr>
              <a:t>licences</a:t>
            </a:r>
            <a:r>
              <a:rPr lang="en-US" dirty="0">
                <a:solidFill>
                  <a:prstClr val="black"/>
                </a:solidFill>
              </a:rPr>
              <a:t> in open science are Creative Commons </a:t>
            </a:r>
            <a:r>
              <a:rPr lang="en-US" dirty="0" err="1" smtClean="0">
                <a:solidFill>
                  <a:prstClr val="black"/>
                </a:solidFill>
              </a:rPr>
              <a:t>Licences</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CuadroTexto 12"/>
          <p:cNvSpPr txBox="1"/>
          <p:nvPr/>
        </p:nvSpPr>
        <p:spPr>
          <a:xfrm>
            <a:off x="1170941" y="0"/>
            <a:ext cx="10500737"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600" b="1" i="0" u="none" strike="noStrike" kern="1200" cap="none" spc="0" normalizeH="0" baseline="0" noProof="0" dirty="0" err="1" smtClean="0">
                <a:ln>
                  <a:noFill/>
                </a:ln>
                <a:solidFill>
                  <a:prstClr val="black"/>
                </a:solidFill>
                <a:effectLst/>
                <a:uLnTx/>
                <a:uFillTx/>
                <a:latin typeface="Calibri" panose="020F0502020204030204"/>
                <a:ea typeface="+mn-ea"/>
                <a:cs typeface="+mn-cs"/>
              </a:rPr>
              <a:t>Licences</a:t>
            </a:r>
            <a:endPar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3" name="CuadroTexto 2"/>
          <p:cNvSpPr txBox="1"/>
          <p:nvPr/>
        </p:nvSpPr>
        <p:spPr>
          <a:xfrm>
            <a:off x="3186065" y="6399576"/>
            <a:ext cx="7824835"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Jimenez-Planet, Virginia; Hernandez Villegas, Silvia. Gestión de datos de investigación y Planes de Gestión de datos. Seminarios Centro nacional de Epidemiología. 2023. (</a:t>
            </a: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6"/>
              </a:rPr>
              <a:t>http://hdl.handle.net/20.500.12105/16206</a:t>
            </a:r>
            <a:r>
              <a:rPr kumimoji="0" lang="es-ES" sz="11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tángulo 13"/>
          <p:cNvSpPr/>
          <p:nvPr/>
        </p:nvSpPr>
        <p:spPr>
          <a:xfrm>
            <a:off x="2766132" y="1041015"/>
            <a:ext cx="9085900" cy="646331"/>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lvl="0">
              <a:defRPr/>
            </a:pPr>
            <a:r>
              <a:rPr lang="en-US" dirty="0">
                <a:solidFill>
                  <a:prstClr val="black"/>
                </a:solidFill>
              </a:rPr>
              <a:t>Document by which the licensor (originally the author) defines the terms of exploitation/use of the work (reproduction, </a:t>
            </a:r>
            <a:r>
              <a:rPr lang="en-US" dirty="0" smtClean="0">
                <a:solidFill>
                  <a:prstClr val="black"/>
                </a:solidFill>
              </a:rPr>
              <a:t>dissemination, </a:t>
            </a:r>
            <a:r>
              <a:rPr lang="en-US" dirty="0">
                <a:solidFill>
                  <a:prstClr val="black"/>
                </a:solidFill>
              </a:rPr>
              <a:t>public communication, transformation).</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ángulo redondeado 14"/>
          <p:cNvSpPr/>
          <p:nvPr/>
        </p:nvSpPr>
        <p:spPr>
          <a:xfrm>
            <a:off x="810667" y="764706"/>
            <a:ext cx="1863940" cy="49200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CuadroTexto 15"/>
          <p:cNvSpPr txBox="1"/>
          <p:nvPr/>
        </p:nvSpPr>
        <p:spPr>
          <a:xfrm>
            <a:off x="902191" y="813424"/>
            <a:ext cx="21897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LICENCES</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ángulo redondeado 16"/>
          <p:cNvSpPr/>
          <p:nvPr/>
        </p:nvSpPr>
        <p:spPr>
          <a:xfrm>
            <a:off x="2523856" y="871931"/>
            <a:ext cx="9445406" cy="100636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30587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p:cNvSpPr txBox="1"/>
          <p:nvPr/>
        </p:nvSpPr>
        <p:spPr>
          <a:xfrm>
            <a:off x="-220750" y="312919"/>
            <a:ext cx="12707040" cy="584775"/>
          </a:xfrm>
          <a:prstGeom prst="rect">
            <a:avLst/>
          </a:prstGeom>
          <a:noFill/>
        </p:spPr>
        <p:txBody>
          <a:bodyPr wrap="square" rtlCol="0">
            <a:spAutoFit/>
          </a:bodyPr>
          <a:lstStyle/>
          <a:p>
            <a:pPr lvl="0" algn="ctr">
              <a:defRPr/>
            </a:pPr>
            <a:r>
              <a:rPr lang="en-US" sz="3200" b="1" dirty="0">
                <a:solidFill>
                  <a:prstClr val="black"/>
                </a:solidFill>
              </a:rPr>
              <a:t>Before submitting your article to a publisher or repository</a:t>
            </a:r>
            <a:endParaRPr kumimoji="0" lang="es-ES" sz="32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8" name="CuadroTexto 7"/>
          <p:cNvSpPr txBox="1"/>
          <p:nvPr/>
        </p:nvSpPr>
        <p:spPr>
          <a:xfrm>
            <a:off x="0" y="5842337"/>
            <a:ext cx="5990245" cy="923330"/>
          </a:xfrm>
          <a:prstGeom prst="rect">
            <a:avLst/>
          </a:prstGeom>
          <a:noFill/>
        </p:spPr>
        <p:txBody>
          <a:bodyPr wrap="square" rtlCol="0">
            <a:spAutoFit/>
          </a:bodyPr>
          <a:lstStyle/>
          <a:p>
            <a:pPr lvl="0">
              <a:defRPr/>
            </a:pPr>
            <a:r>
              <a:rPr lang="es-ES" b="1" dirty="0" err="1">
                <a:solidFill>
                  <a:prstClr val="black"/>
                </a:solidFill>
              </a:rPr>
              <a:t>Licence</a:t>
            </a:r>
            <a:r>
              <a:rPr lang="es-ES" b="1" dirty="0">
                <a:solidFill>
                  <a:prstClr val="black"/>
                </a:solidFill>
              </a:rPr>
              <a:t> </a:t>
            </a:r>
            <a:r>
              <a:rPr lang="es-ES" b="1" dirty="0" err="1">
                <a:solidFill>
                  <a:prstClr val="black"/>
                </a:solidFill>
              </a:rPr>
              <a:t>assignment</a:t>
            </a:r>
            <a:r>
              <a:rPr lang="es-ES" b="1" dirty="0">
                <a:solidFill>
                  <a:prstClr val="black"/>
                </a:solidFill>
              </a:rPr>
              <a:t> </a:t>
            </a:r>
            <a:r>
              <a:rPr lang="es-ES" b="1" dirty="0" err="1">
                <a:solidFill>
                  <a:prstClr val="black"/>
                </a:solidFill>
              </a:rPr>
              <a:t>tools</a:t>
            </a:r>
            <a:r>
              <a:rPr kumimoji="0" lang="es-ES" b="0" i="0" u="none" strike="noStrike" kern="1200" cap="none" spc="0" normalizeH="0" baseline="0" noProof="0" dirty="0" smtClean="0">
                <a:ln>
                  <a:noFill/>
                </a:ln>
                <a:solidFill>
                  <a:prstClr val="black"/>
                </a:solidFill>
                <a:effectLst/>
                <a:uLnTx/>
                <a:uFillTx/>
                <a:latin typeface="Calibri" panose="020F0502020204030204"/>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b="0" i="0" u="none" strike="noStrike" kern="1200" cap="none" spc="0" normalizeH="0" baseline="0" noProof="0" dirty="0">
                <a:ln>
                  <a:noFill/>
                </a:ln>
                <a:solidFill>
                  <a:prstClr val="black"/>
                </a:solidFill>
                <a:effectLst/>
                <a:uLnTx/>
                <a:uFillTx/>
                <a:latin typeface="Calibri" panose="020F0502020204030204"/>
                <a:hlinkClick r:id="rId4"/>
              </a:rPr>
              <a:t>https://chooser-beta.creativecommons.org</a:t>
            </a:r>
            <a:r>
              <a:rPr kumimoji="0" lang="es-ES" b="0" i="0" u="none" strike="noStrike" kern="1200" cap="none" spc="0" normalizeH="0" baseline="0" noProof="0" dirty="0" smtClean="0">
                <a:ln>
                  <a:noFill/>
                </a:ln>
                <a:solidFill>
                  <a:prstClr val="black"/>
                </a:solidFill>
                <a:effectLst/>
                <a:uLnTx/>
                <a:uFillTx/>
                <a:latin typeface="Calibri" panose="020F0502020204030204"/>
                <a:hlinkClick r:id="rId4"/>
              </a:rPr>
              <a:t>/</a:t>
            </a:r>
            <a:endParaRPr kumimoji="0" lang="es-ES" b="0" i="0" u="none" strike="noStrike" kern="1200" cap="none" spc="0" normalizeH="0" baseline="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b="0" i="0" u="none" strike="noStrike" kern="1200" cap="none" spc="0" normalizeH="0" baseline="0" noProof="0" dirty="0">
                <a:ln>
                  <a:noFill/>
                </a:ln>
                <a:solidFill>
                  <a:prstClr val="black"/>
                </a:solidFill>
                <a:effectLst/>
                <a:uLnTx/>
                <a:uFillTx/>
                <a:latin typeface="Calibri" panose="020F0502020204030204"/>
                <a:hlinkClick r:id="rId5"/>
              </a:rPr>
              <a:t>https://ufal.github.io/public-license-selector</a:t>
            </a:r>
            <a:r>
              <a:rPr kumimoji="0" lang="es-ES" b="0" i="0" u="none" strike="noStrike" kern="1200" cap="none" spc="0" normalizeH="0" baseline="0" noProof="0" dirty="0" smtClean="0">
                <a:ln>
                  <a:noFill/>
                </a:ln>
                <a:solidFill>
                  <a:prstClr val="black"/>
                </a:solidFill>
                <a:effectLst/>
                <a:uLnTx/>
                <a:uFillTx/>
                <a:latin typeface="Calibri" panose="020F0502020204030204"/>
                <a:hlinkClick r:id="rId5"/>
              </a:rPr>
              <a:t>/</a:t>
            </a:r>
            <a:endParaRPr kumimoji="0" lang="es-ES" b="0" i="0" u="none" strike="noStrike" kern="1200" cap="none" spc="0" normalizeH="0" baseline="0" noProof="0" dirty="0">
              <a:ln>
                <a:noFill/>
              </a:ln>
              <a:solidFill>
                <a:prstClr val="black"/>
              </a:solidFill>
              <a:effectLst/>
              <a:uLnTx/>
              <a:uFillTx/>
              <a:latin typeface="Calibri" panose="020F0502020204030204"/>
            </a:endParaRPr>
          </a:p>
        </p:txBody>
      </p:sp>
      <p:pic>
        <p:nvPicPr>
          <p:cNvPr id="2" name="Imagen 1"/>
          <p:cNvPicPr>
            <a:picLocks noChangeAspect="1"/>
          </p:cNvPicPr>
          <p:nvPr/>
        </p:nvPicPr>
        <p:blipFill rotWithShape="1">
          <a:blip r:embed="rId6"/>
          <a:srcRect l="17201" t="33043" r="75199" b="52514"/>
          <a:stretch/>
        </p:blipFill>
        <p:spPr>
          <a:xfrm>
            <a:off x="1549244" y="1142999"/>
            <a:ext cx="3794601" cy="2027976"/>
          </a:xfrm>
          <a:prstGeom prst="rect">
            <a:avLst/>
          </a:prstGeom>
        </p:spPr>
      </p:pic>
      <p:pic>
        <p:nvPicPr>
          <p:cNvPr id="10" name="Imagen 9"/>
          <p:cNvPicPr>
            <a:picLocks noChangeAspect="1"/>
          </p:cNvPicPr>
          <p:nvPr/>
        </p:nvPicPr>
        <p:blipFill rotWithShape="1">
          <a:blip r:embed="rId6"/>
          <a:srcRect l="26884" t="31020" r="65316" b="52803"/>
          <a:stretch/>
        </p:blipFill>
        <p:spPr>
          <a:xfrm>
            <a:off x="5990245" y="1015242"/>
            <a:ext cx="3914809" cy="2283489"/>
          </a:xfrm>
          <a:prstGeom prst="rect">
            <a:avLst/>
          </a:prstGeom>
        </p:spPr>
      </p:pic>
      <p:pic>
        <p:nvPicPr>
          <p:cNvPr id="11" name="Imagen 10"/>
          <p:cNvPicPr>
            <a:picLocks noChangeAspect="1"/>
          </p:cNvPicPr>
          <p:nvPr/>
        </p:nvPicPr>
        <p:blipFill rotWithShape="1">
          <a:blip r:embed="rId6"/>
          <a:srcRect l="17250" t="57993" r="75250" b="26692"/>
          <a:stretch/>
        </p:blipFill>
        <p:spPr>
          <a:xfrm>
            <a:off x="1668745" y="3416280"/>
            <a:ext cx="3675100" cy="2110828"/>
          </a:xfrm>
          <a:prstGeom prst="rect">
            <a:avLst/>
          </a:prstGeom>
        </p:spPr>
      </p:pic>
      <p:pic>
        <p:nvPicPr>
          <p:cNvPr id="13" name="Imagen 12"/>
          <p:cNvPicPr>
            <a:picLocks noChangeAspect="1"/>
          </p:cNvPicPr>
          <p:nvPr/>
        </p:nvPicPr>
        <p:blipFill rotWithShape="1">
          <a:blip r:embed="rId6"/>
          <a:srcRect l="27090" t="57676" r="65234" b="25817"/>
          <a:stretch/>
        </p:blipFill>
        <p:spPr>
          <a:xfrm>
            <a:off x="5990245" y="3319489"/>
            <a:ext cx="3912291" cy="2366087"/>
          </a:xfrm>
          <a:prstGeom prst="rect">
            <a:avLst/>
          </a:prstGeom>
        </p:spPr>
      </p:pic>
      <p:sp>
        <p:nvSpPr>
          <p:cNvPr id="3" name="Rectángulo 2"/>
          <p:cNvSpPr/>
          <p:nvPr/>
        </p:nvSpPr>
        <p:spPr>
          <a:xfrm>
            <a:off x="7022455" y="6396335"/>
            <a:ext cx="4238468" cy="369332"/>
          </a:xfrm>
          <a:prstGeom prst="rect">
            <a:avLst/>
          </a:prstGeom>
        </p:spPr>
        <p:txBody>
          <a:bodyPr wrap="none">
            <a:spAutoFit/>
          </a:bodyPr>
          <a:lstStyle/>
          <a:p>
            <a:r>
              <a:rPr lang="es-ES" dirty="0">
                <a:hlinkClick r:id="rId7"/>
              </a:rPr>
              <a:t>http://hdl.handle.net/20.500.12105/19797</a:t>
            </a:r>
            <a:endParaRPr lang="es-ES" dirty="0"/>
          </a:p>
        </p:txBody>
      </p:sp>
    </p:spTree>
    <p:extLst>
      <p:ext uri="{BB962C8B-B14F-4D97-AF65-F5344CB8AC3E}">
        <p14:creationId xmlns:p14="http://schemas.microsoft.com/office/powerpoint/2010/main" val="258955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26" name="CuadroTexto 25"/>
          <p:cNvSpPr txBox="1"/>
          <p:nvPr/>
        </p:nvSpPr>
        <p:spPr>
          <a:xfrm>
            <a:off x="3090557" y="435927"/>
            <a:ext cx="670508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3600" b="1" dirty="0" smtClean="0">
                <a:solidFill>
                  <a:prstClr val="black"/>
                </a:solidFill>
                <a:latin typeface="Calibri" panose="020F0502020204030204"/>
              </a:rPr>
              <a:t>Green </a:t>
            </a:r>
            <a:r>
              <a:rPr lang="es-ES" sz="3600" b="1" dirty="0" err="1" smtClean="0">
                <a:solidFill>
                  <a:prstClr val="black"/>
                </a:solidFill>
                <a:latin typeface="Calibri" panose="020F0502020204030204"/>
              </a:rPr>
              <a:t>route</a:t>
            </a:r>
            <a:r>
              <a:rPr lang="es-ES" sz="3600" b="1" dirty="0" smtClean="0">
                <a:solidFill>
                  <a:prstClr val="black"/>
                </a:solidFill>
                <a:latin typeface="Calibri" panose="020F0502020204030204"/>
              </a:rPr>
              <a:t> </a:t>
            </a:r>
            <a:r>
              <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s-ES" sz="3600" b="1" i="0" u="none" strike="noStrike" kern="1200" cap="none" spc="0" normalizeH="0" baseline="0" noProof="0" dirty="0" err="1" smtClean="0">
                <a:ln>
                  <a:noFill/>
                </a:ln>
                <a:solidFill>
                  <a:prstClr val="black"/>
                </a:solidFill>
                <a:effectLst/>
                <a:uLnTx/>
                <a:uFillTx/>
                <a:latin typeface="Calibri" panose="020F0502020204030204"/>
                <a:ea typeface="+mn-ea"/>
                <a:cs typeface="+mn-cs"/>
              </a:rPr>
              <a:t>Repositories</a:t>
            </a:r>
            <a:endPar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27" name="Rectángulo 26"/>
          <p:cNvSpPr/>
          <p:nvPr/>
        </p:nvSpPr>
        <p:spPr>
          <a:xfrm>
            <a:off x="2432761" y="1730472"/>
            <a:ext cx="8524779" cy="92333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pPr lvl="0">
              <a:defRPr/>
            </a:pPr>
            <a:r>
              <a:rPr lang="en-US" dirty="0">
                <a:solidFill>
                  <a:prstClr val="black"/>
                </a:solidFill>
              </a:rPr>
              <a:t>Repositories are </a:t>
            </a:r>
            <a:r>
              <a:rPr lang="en-US" dirty="0" smtClean="0">
                <a:solidFill>
                  <a:prstClr val="black"/>
                </a:solidFill>
              </a:rPr>
              <a:t>digital platforms </a:t>
            </a:r>
            <a:r>
              <a:rPr lang="en-US" dirty="0">
                <a:solidFill>
                  <a:prstClr val="black"/>
                </a:solidFill>
              </a:rPr>
              <a:t>that collect, preserve and disseminate the scientific output of an institution or subject area, are freely accessible and allow interoperability with other similar platforms.</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28" name="Rectángulo redondeado 27"/>
          <p:cNvSpPr/>
          <p:nvPr/>
        </p:nvSpPr>
        <p:spPr>
          <a:xfrm>
            <a:off x="204790" y="1085166"/>
            <a:ext cx="2064811" cy="854601"/>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CuadroTexto 28"/>
          <p:cNvSpPr txBox="1"/>
          <p:nvPr/>
        </p:nvSpPr>
        <p:spPr>
          <a:xfrm>
            <a:off x="483024" y="1201967"/>
            <a:ext cx="17066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Repositories</a:t>
            </a:r>
            <a:endPar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(Green </a:t>
            </a: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route</a:t>
            </a: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tángulo redondeado 29"/>
          <p:cNvSpPr/>
          <p:nvPr/>
        </p:nvSpPr>
        <p:spPr>
          <a:xfrm>
            <a:off x="1999566" y="1608880"/>
            <a:ext cx="9147837" cy="1220196"/>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uadroTexto 2"/>
          <p:cNvSpPr txBox="1"/>
          <p:nvPr/>
        </p:nvSpPr>
        <p:spPr>
          <a:xfrm>
            <a:off x="3668751" y="4118579"/>
            <a:ext cx="8415673" cy="646331"/>
          </a:xfrm>
          <a:prstGeom prst="rect">
            <a:avLst/>
          </a:prstGeom>
          <a:noFill/>
        </p:spPr>
        <p:txBody>
          <a:bodyPr wrap="square" rtlCol="0">
            <a:spAutoFit/>
          </a:bodyPr>
          <a:lstStyle/>
          <a:p>
            <a:pPr lvl="0">
              <a:defRPr/>
            </a:pP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Thematic</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lang="en-US" dirty="0">
                <a:solidFill>
                  <a:prstClr val="black"/>
                </a:solidFill>
              </a:rPr>
              <a:t>they collect the production of a specific field of knowledge.(Examples: PubMed Central, </a:t>
            </a:r>
            <a:r>
              <a:rPr lang="en-US" dirty="0" err="1">
                <a:solidFill>
                  <a:prstClr val="black"/>
                </a:solidFill>
              </a:rPr>
              <a:t>RePEc</a:t>
            </a:r>
            <a:r>
              <a:rPr lang="en-US" dirty="0">
                <a:solidFill>
                  <a:prstClr val="black"/>
                </a:solidFill>
              </a:rPr>
              <a:t>, </a:t>
            </a:r>
            <a:r>
              <a:rPr lang="en-US" dirty="0" err="1">
                <a:solidFill>
                  <a:prstClr val="black"/>
                </a:solidFill>
              </a:rPr>
              <a:t>Arxiv</a:t>
            </a:r>
            <a:r>
              <a:rPr lang="en-US" dirty="0">
                <a:solidFill>
                  <a:prstClr val="black"/>
                </a:solidFill>
              </a:rPr>
              <a:t>...).</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32" name="Rectángulo redondeado 31"/>
          <p:cNvSpPr/>
          <p:nvPr/>
        </p:nvSpPr>
        <p:spPr>
          <a:xfrm>
            <a:off x="864366" y="4248914"/>
            <a:ext cx="1405235" cy="6448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CuadroTexto 32"/>
          <p:cNvSpPr txBox="1"/>
          <p:nvPr/>
        </p:nvSpPr>
        <p:spPr>
          <a:xfrm>
            <a:off x="541419" y="4393466"/>
            <a:ext cx="205112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Repositories</a:t>
            </a: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lecha derecha 34"/>
          <p:cNvSpPr/>
          <p:nvPr/>
        </p:nvSpPr>
        <p:spPr>
          <a:xfrm rot="1463731">
            <a:off x="2509189" y="5055241"/>
            <a:ext cx="802769" cy="400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 name="Flecha derecha 35"/>
          <p:cNvSpPr/>
          <p:nvPr/>
        </p:nvSpPr>
        <p:spPr>
          <a:xfrm>
            <a:off x="2585702" y="4329300"/>
            <a:ext cx="802769" cy="400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Flecha derecha 36"/>
          <p:cNvSpPr/>
          <p:nvPr/>
        </p:nvSpPr>
        <p:spPr>
          <a:xfrm rot="19946622">
            <a:off x="2479944" y="3575206"/>
            <a:ext cx="802769" cy="400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CuadroTexto 4"/>
          <p:cNvSpPr txBox="1"/>
          <p:nvPr/>
        </p:nvSpPr>
        <p:spPr>
          <a:xfrm>
            <a:off x="3668751" y="5090241"/>
            <a:ext cx="7716644" cy="646331"/>
          </a:xfrm>
          <a:prstGeom prst="rect">
            <a:avLst/>
          </a:prstGeom>
          <a:noFill/>
        </p:spPr>
        <p:txBody>
          <a:bodyPr wrap="square" rtlCol="0">
            <a:spAutoFit/>
          </a:bodyPr>
          <a:lstStyle/>
          <a:p>
            <a:pPr lvl="0">
              <a:defRPr/>
            </a:pPr>
            <a:r>
              <a:rPr lang="en-US" b="1" dirty="0" err="1">
                <a:solidFill>
                  <a:prstClr val="black"/>
                </a:solidFill>
              </a:rPr>
              <a:t>Centralised</a:t>
            </a:r>
            <a:r>
              <a:rPr lang="en-US" b="1" dirty="0">
                <a:solidFill>
                  <a:prstClr val="black"/>
                </a:solidFill>
              </a:rPr>
              <a:t> or generalist: </a:t>
            </a:r>
            <a:r>
              <a:rPr lang="en-US" dirty="0">
                <a:solidFill>
                  <a:prstClr val="black"/>
                </a:solidFill>
              </a:rPr>
              <a:t>they collect the open scientific production of authors from any institution or discipline (examples: </a:t>
            </a:r>
            <a:r>
              <a:rPr lang="en-US" dirty="0" err="1">
                <a:solidFill>
                  <a:prstClr val="black"/>
                </a:solidFill>
              </a:rPr>
              <a:t>Zenodo</a:t>
            </a:r>
            <a:r>
              <a:rPr lang="en-US" dirty="0">
                <a:solidFill>
                  <a:prstClr val="black"/>
                </a:solidFill>
              </a:rPr>
              <a:t>, ...). </a:t>
            </a:r>
            <a:endParaRPr kumimoji="0" lang="es-ES" sz="1800" i="0" u="none" strike="noStrike" kern="1200" cap="none" spc="0" normalizeH="0" baseline="0" noProof="0" dirty="0">
              <a:ln>
                <a:noFill/>
              </a:ln>
              <a:solidFill>
                <a:prstClr val="black"/>
              </a:solidFill>
              <a:effectLst/>
              <a:uLnTx/>
              <a:uFillTx/>
              <a:latin typeface="Calibri" panose="020F0502020204030204"/>
            </a:endParaRPr>
          </a:p>
        </p:txBody>
      </p:sp>
      <p:sp>
        <p:nvSpPr>
          <p:cNvPr id="22" name="CuadroTexto 21"/>
          <p:cNvSpPr txBox="1"/>
          <p:nvPr/>
        </p:nvSpPr>
        <p:spPr>
          <a:xfrm>
            <a:off x="3668751" y="3187743"/>
            <a:ext cx="7577725" cy="646331"/>
          </a:xfrm>
          <a:prstGeom prst="rect">
            <a:avLst/>
          </a:prstGeom>
          <a:noFill/>
        </p:spPr>
        <p:txBody>
          <a:bodyPr wrap="square" rtlCol="0">
            <a:spAutoFit/>
          </a:bodyPr>
          <a:lstStyle/>
          <a:p>
            <a:pPr lvl="0">
              <a:defRPr/>
            </a:pP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Institutional</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lang="en-US" dirty="0">
                <a:solidFill>
                  <a:prstClr val="black"/>
                </a:solidFill>
              </a:rPr>
              <a:t>they collect the scientific production of an academic or scientific institution (examples: Repisalud (ISCIII), </a:t>
            </a:r>
            <a:r>
              <a:rPr lang="en-US" dirty="0" err="1">
                <a:solidFill>
                  <a:prstClr val="black"/>
                </a:solidFill>
              </a:rPr>
              <a:t>DigitalCSIC</a:t>
            </a:r>
            <a:r>
              <a:rPr lang="en-US" dirty="0">
                <a:solidFill>
                  <a:prstClr val="black"/>
                </a:solidFill>
              </a:rPr>
              <a:t> (CSIC), </a:t>
            </a:r>
            <a:r>
              <a:rPr lang="en-US" dirty="0" err="1">
                <a:solidFill>
                  <a:prstClr val="black"/>
                </a:solidFill>
              </a:rPr>
              <a:t>Docta</a:t>
            </a:r>
            <a:r>
              <a:rPr lang="en-US" dirty="0">
                <a:solidFill>
                  <a:prstClr val="black"/>
                </a:solidFill>
              </a:rPr>
              <a:t> (UCM), etc.).</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Imagen 15" descr="Reducing the Impact of Wind Load with Shape of High Rise Buildings ..."/>
          <p:cNvPicPr>
            <a:picLocks noChangeAspect="1"/>
          </p:cNvPicPr>
          <p:nvPr/>
        </p:nvPicPr>
        <p:blipFill rotWithShape="1">
          <a:blip r:embed="rId4" cstate="hqprint">
            <a:extLst>
              <a:ext uri="{28A0092B-C50C-407E-A947-70E740481C1C}">
                <a14:useLocalDpi xmlns:a14="http://schemas.microsoft.com/office/drawing/2010/main" val="0"/>
              </a:ext>
            </a:extLst>
          </a:blip>
          <a:srcRect l="30512" t="-4886" r="45573"/>
          <a:stretch/>
        </p:blipFill>
        <p:spPr>
          <a:xfrm rot="20210083">
            <a:off x="10726194" y="182503"/>
            <a:ext cx="735815" cy="1216788"/>
          </a:xfrm>
          <a:prstGeom prst="rect">
            <a:avLst/>
          </a:prstGeom>
        </p:spPr>
      </p:pic>
      <p:sp>
        <p:nvSpPr>
          <p:cNvPr id="2" name="Rectángulo 1"/>
          <p:cNvSpPr/>
          <p:nvPr/>
        </p:nvSpPr>
        <p:spPr>
          <a:xfrm>
            <a:off x="150367" y="6327188"/>
            <a:ext cx="4238468" cy="369332"/>
          </a:xfrm>
          <a:prstGeom prst="rect">
            <a:avLst/>
          </a:prstGeom>
        </p:spPr>
        <p:txBody>
          <a:bodyPr wrap="none">
            <a:spAutoFit/>
          </a:bodyPr>
          <a:lstStyle/>
          <a:p>
            <a:r>
              <a:rPr lang="es-ES" dirty="0">
                <a:hlinkClick r:id="rId5"/>
              </a:rPr>
              <a:t>http://hdl.handle.net/20.500.12105/19797</a:t>
            </a:r>
            <a:endParaRPr lang="es-ES" dirty="0"/>
          </a:p>
        </p:txBody>
      </p:sp>
    </p:spTree>
    <p:extLst>
      <p:ext uri="{BB962C8B-B14F-4D97-AF65-F5344CB8AC3E}">
        <p14:creationId xmlns:p14="http://schemas.microsoft.com/office/powerpoint/2010/main" val="3444897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06604" y="6364874"/>
            <a:ext cx="25812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2"/>
              </a:rPr>
              <a:t>repisalud.isciii.es/</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agen 3"/>
          <p:cNvPicPr>
            <a:picLocks noChangeAspect="1"/>
          </p:cNvPicPr>
          <p:nvPr/>
        </p:nvPicPr>
        <p:blipFill rotWithShape="1">
          <a:blip r:embed="rId3"/>
          <a:srcRect l="23017" t="11897" r="23784" b="6948"/>
          <a:stretch/>
        </p:blipFill>
        <p:spPr>
          <a:xfrm>
            <a:off x="2758844" y="106531"/>
            <a:ext cx="7723819" cy="6627675"/>
          </a:xfrm>
          <a:prstGeom prst="rect">
            <a:avLst/>
          </a:prstGeom>
        </p:spPr>
      </p:pic>
    </p:spTree>
    <p:extLst>
      <p:ext uri="{BB962C8B-B14F-4D97-AF65-F5344CB8AC3E}">
        <p14:creationId xmlns:p14="http://schemas.microsoft.com/office/powerpoint/2010/main" val="426623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11257" t="16394" r="13059" b="5914"/>
          <a:stretch/>
        </p:blipFill>
        <p:spPr>
          <a:xfrm>
            <a:off x="998806" y="365759"/>
            <a:ext cx="9847385" cy="5683348"/>
          </a:xfrm>
          <a:prstGeom prst="rect">
            <a:avLst/>
          </a:prstGeom>
        </p:spPr>
      </p:pic>
      <p:sp>
        <p:nvSpPr>
          <p:cNvPr id="3" name="Rectángulo 2"/>
          <p:cNvSpPr/>
          <p:nvPr/>
        </p:nvSpPr>
        <p:spPr>
          <a:xfrm>
            <a:off x="179001" y="6311092"/>
            <a:ext cx="4570482" cy="369332"/>
          </a:xfrm>
          <a:prstGeom prst="rect">
            <a:avLst/>
          </a:prstGeom>
        </p:spPr>
        <p:txBody>
          <a:bodyPr wrap="none">
            <a:spAutoFit/>
          </a:bodyPr>
          <a:lstStyle/>
          <a:p>
            <a:r>
              <a:rPr lang="es-ES" dirty="0" smtClean="0">
                <a:latin typeface="Helvetica Neue"/>
                <a:hlinkClick r:id="rId3"/>
              </a:rPr>
              <a:t>https</a:t>
            </a:r>
            <a:r>
              <a:rPr lang="es-ES" dirty="0">
                <a:latin typeface="Helvetica Neue"/>
                <a:hlinkClick r:id="rId3"/>
              </a:rPr>
              <a:t>://</a:t>
            </a:r>
            <a:r>
              <a:rPr lang="es-ES" dirty="0" smtClean="0">
                <a:latin typeface="Helvetica Neue"/>
                <a:hlinkClick r:id="rId3"/>
              </a:rPr>
              <a:t>hdl.handle.net/20.500.12105/19604</a:t>
            </a:r>
            <a:r>
              <a:rPr lang="es-ES" dirty="0" smtClean="0">
                <a:latin typeface="Helvetica Neue"/>
              </a:rPr>
              <a:t> </a:t>
            </a:r>
            <a:endParaRPr lang="es-ES" dirty="0"/>
          </a:p>
        </p:txBody>
      </p:sp>
    </p:spTree>
    <p:extLst>
      <p:ext uri="{BB962C8B-B14F-4D97-AF65-F5344CB8AC3E}">
        <p14:creationId xmlns:p14="http://schemas.microsoft.com/office/powerpoint/2010/main" val="13791154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26" name="CuadroTexto 25"/>
          <p:cNvSpPr txBox="1"/>
          <p:nvPr/>
        </p:nvSpPr>
        <p:spPr>
          <a:xfrm>
            <a:off x="1535295" y="109706"/>
            <a:ext cx="10015574" cy="646331"/>
          </a:xfrm>
          <a:prstGeom prst="rect">
            <a:avLst/>
          </a:prstGeom>
          <a:noFill/>
        </p:spPr>
        <p:txBody>
          <a:bodyPr wrap="square" rtlCol="0">
            <a:spAutoFit/>
          </a:bodyPr>
          <a:lstStyle/>
          <a:p>
            <a:pPr lvl="0" algn="ctr">
              <a:defRPr/>
            </a:pPr>
            <a:r>
              <a:rPr lang="en-US" sz="3600" b="1" dirty="0">
                <a:solidFill>
                  <a:prstClr val="black"/>
                </a:solidFill>
              </a:rPr>
              <a:t>How do I deposit my work in a repository?</a:t>
            </a:r>
            <a:endPar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graphicFrame>
        <p:nvGraphicFramePr>
          <p:cNvPr id="6" name="Diagrama 5"/>
          <p:cNvGraphicFramePr/>
          <p:nvPr>
            <p:extLst>
              <p:ext uri="{D42A27DB-BD31-4B8C-83A1-F6EECF244321}">
                <p14:modId xmlns:p14="http://schemas.microsoft.com/office/powerpoint/2010/main" val="1958048864"/>
              </p:ext>
            </p:extLst>
          </p:nvPr>
        </p:nvGraphicFramePr>
        <p:xfrm>
          <a:off x="1102770" y="356422"/>
          <a:ext cx="10158153" cy="305071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p:cNvSpPr txBox="1"/>
          <p:nvPr/>
        </p:nvSpPr>
        <p:spPr>
          <a:xfrm>
            <a:off x="399011" y="4673045"/>
            <a:ext cx="15960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err="1" smtClean="0">
                <a:ln>
                  <a:noFill/>
                </a:ln>
                <a:solidFill>
                  <a:prstClr val="black"/>
                </a:solidFill>
                <a:effectLst/>
                <a:uLnTx/>
                <a:uFillTx/>
                <a:latin typeface="Calibri" panose="020F0502020204030204"/>
                <a:ea typeface="+mn-ea"/>
                <a:cs typeface="+mn-cs"/>
              </a:rPr>
              <a:t>Repository</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Abrir llave 7"/>
          <p:cNvSpPr/>
          <p:nvPr/>
        </p:nvSpPr>
        <p:spPr>
          <a:xfrm>
            <a:off x="1635058" y="3407140"/>
            <a:ext cx="457200" cy="2901142"/>
          </a:xfrm>
          <a:prstGeom prst="leftBrace">
            <a:avLst/>
          </a:prstGeom>
          <a:ln>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uadroTexto 9"/>
          <p:cNvSpPr txBox="1"/>
          <p:nvPr/>
        </p:nvSpPr>
        <p:spPr>
          <a:xfrm>
            <a:off x="1995055" y="3718938"/>
            <a:ext cx="6213211" cy="646331"/>
          </a:xfrm>
          <a:prstGeom prst="rect">
            <a:avLst/>
          </a:prstGeom>
          <a:noFill/>
        </p:spPr>
        <p:txBody>
          <a:bodyPr wrap="square" rtlCol="0">
            <a:spAutoFit/>
          </a:bodyPr>
          <a:lstStyle/>
          <a:p>
            <a:pPr lvl="0">
              <a:defRPr/>
            </a:pP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Self-archiving</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lang="en-US" dirty="0">
                <a:solidFill>
                  <a:prstClr val="black"/>
                </a:solidFill>
              </a:rPr>
              <a:t>the author takes the initiative and includes </a:t>
            </a:r>
            <a:r>
              <a:rPr lang="en-US" dirty="0" smtClean="0">
                <a:solidFill>
                  <a:prstClr val="black"/>
                </a:solidFill>
              </a:rPr>
              <a:t>his/her </a:t>
            </a:r>
            <a:r>
              <a:rPr lang="en-US" dirty="0">
                <a:solidFill>
                  <a:prstClr val="black"/>
                </a:solidFill>
              </a:rPr>
              <a:t>work in the repository</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Imagen 12"/>
          <p:cNvPicPr>
            <a:picLocks noChangeAspect="1"/>
          </p:cNvPicPr>
          <p:nvPr/>
        </p:nvPicPr>
        <p:blipFill rotWithShape="1">
          <a:blip r:embed="rId9"/>
          <a:srcRect l="74863" t="41441" r="15023" b="25561"/>
          <a:stretch/>
        </p:blipFill>
        <p:spPr>
          <a:xfrm>
            <a:off x="8670082" y="4788355"/>
            <a:ext cx="1579162" cy="1449044"/>
          </a:xfrm>
          <a:prstGeom prst="rect">
            <a:avLst/>
          </a:prstGeom>
        </p:spPr>
      </p:pic>
      <p:pic>
        <p:nvPicPr>
          <p:cNvPr id="32" name="Imagen 31"/>
          <p:cNvPicPr>
            <a:picLocks noChangeAspect="1"/>
          </p:cNvPicPr>
          <p:nvPr/>
        </p:nvPicPr>
        <p:blipFill rotWithShape="1">
          <a:blip r:embed="rId9"/>
          <a:srcRect l="64871" t="45064" r="26000" b="23959"/>
          <a:stretch/>
        </p:blipFill>
        <p:spPr>
          <a:xfrm>
            <a:off x="8568263" y="3210990"/>
            <a:ext cx="1492946" cy="1424804"/>
          </a:xfrm>
          <a:prstGeom prst="rect">
            <a:avLst/>
          </a:prstGeom>
        </p:spPr>
      </p:pic>
      <p:sp>
        <p:nvSpPr>
          <p:cNvPr id="18" name="CuadroTexto 17"/>
          <p:cNvSpPr txBox="1"/>
          <p:nvPr/>
        </p:nvSpPr>
        <p:spPr>
          <a:xfrm>
            <a:off x="1995055" y="4932750"/>
            <a:ext cx="6675027" cy="923330"/>
          </a:xfrm>
          <a:prstGeom prst="rect">
            <a:avLst/>
          </a:prstGeom>
          <a:noFill/>
        </p:spPr>
        <p:txBody>
          <a:bodyPr wrap="square" rtlCol="0">
            <a:spAutoFit/>
          </a:bodyPr>
          <a:lstStyle/>
          <a:p>
            <a:pPr lvl="0">
              <a:defRPr/>
            </a:pPr>
            <a:r>
              <a:rPr lang="en-US" b="1" dirty="0">
                <a:solidFill>
                  <a:prstClr val="black"/>
                </a:solidFill>
              </a:rPr>
              <a:t>Delegated </a:t>
            </a:r>
            <a:r>
              <a:rPr lang="en-US" b="1" dirty="0" smtClean="0">
                <a:solidFill>
                  <a:prstClr val="black"/>
                </a:solidFill>
              </a:rPr>
              <a:t>archiving: </a:t>
            </a:r>
            <a:r>
              <a:rPr lang="en-US" dirty="0">
                <a:solidFill>
                  <a:prstClr val="black"/>
                </a:solidFill>
              </a:rPr>
              <a:t>research support staff/librarian on their own initiative or at the request of the author includes the work in the repository.</a:t>
            </a:r>
            <a:endParaRPr kumimoji="0" lang="es-ES" sz="1800" i="0" u="none" strike="noStrike" kern="1200" cap="none" spc="0" normalizeH="0" baseline="0" noProof="0" dirty="0">
              <a:ln>
                <a:noFill/>
              </a:ln>
              <a:solidFill>
                <a:prstClr val="black"/>
              </a:solidFill>
              <a:effectLst/>
              <a:uLnTx/>
              <a:uFillTx/>
              <a:latin typeface="Calibri" panose="020F0502020204030204"/>
            </a:endParaRPr>
          </a:p>
        </p:txBody>
      </p:sp>
      <p:sp>
        <p:nvSpPr>
          <p:cNvPr id="2" name="Rectángulo 1"/>
          <p:cNvSpPr/>
          <p:nvPr/>
        </p:nvSpPr>
        <p:spPr>
          <a:xfrm>
            <a:off x="102250" y="6366571"/>
            <a:ext cx="4390946" cy="369332"/>
          </a:xfrm>
          <a:prstGeom prst="rect">
            <a:avLst/>
          </a:prstGeom>
        </p:spPr>
        <p:txBody>
          <a:bodyPr wrap="none">
            <a:spAutoFit/>
          </a:bodyPr>
          <a:lstStyle/>
          <a:p>
            <a:r>
              <a:rPr lang="es-ES" u="sng" dirty="0">
                <a:solidFill>
                  <a:srgbClr val="428BCA"/>
                </a:solidFill>
                <a:latin typeface="Helvetica Neue"/>
                <a:hlinkClick r:id="rId10"/>
              </a:rPr>
              <a:t>http://hdl.handle.net/20.500.12105/19797</a:t>
            </a:r>
            <a:endParaRPr lang="es-ES" dirty="0"/>
          </a:p>
        </p:txBody>
      </p:sp>
    </p:spTree>
    <p:extLst>
      <p:ext uri="{BB962C8B-B14F-4D97-AF65-F5344CB8AC3E}">
        <p14:creationId xmlns:p14="http://schemas.microsoft.com/office/powerpoint/2010/main" val="16077561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p:cNvSpPr txBox="1"/>
          <p:nvPr/>
        </p:nvSpPr>
        <p:spPr>
          <a:xfrm>
            <a:off x="688159" y="985567"/>
            <a:ext cx="7933760" cy="1631216"/>
          </a:xfrm>
          <a:prstGeom prst="rect">
            <a:avLst/>
          </a:prstGeom>
          <a:noFill/>
        </p:spPr>
        <p:txBody>
          <a:bodyPr wrap="square" rtlCol="0">
            <a:spAutoFit/>
          </a:bodyPr>
          <a:lstStyle/>
          <a:p>
            <a:pPr marL="285750" lvl="0" indent="-285750">
              <a:buFont typeface="Arial" panose="020B0604020202020204" pitchFamily="34" charset="0"/>
              <a:buChar char="•"/>
              <a:defRPr/>
            </a:pPr>
            <a:r>
              <a:rPr lang="en-US" sz="2000" dirty="0">
                <a:solidFill>
                  <a:prstClr val="black"/>
                </a:solidFill>
              </a:rPr>
              <a:t>Increased </a:t>
            </a:r>
            <a:r>
              <a:rPr lang="en-US" sz="2000" dirty="0" smtClean="0">
                <a:solidFill>
                  <a:prstClr val="black"/>
                </a:solidFill>
              </a:rPr>
              <a:t>visibility</a:t>
            </a:r>
          </a:p>
          <a:p>
            <a:pPr marL="285750" lvl="0" indent="-285750">
              <a:buFont typeface="Arial" panose="020B0604020202020204" pitchFamily="34" charset="0"/>
              <a:buChar char="•"/>
              <a:defRPr/>
            </a:pPr>
            <a:r>
              <a:rPr lang="en-US" sz="2000" dirty="0" smtClean="0">
                <a:solidFill>
                  <a:prstClr val="black"/>
                </a:solidFill>
              </a:rPr>
              <a:t>Easier </a:t>
            </a:r>
            <a:r>
              <a:rPr lang="en-US" sz="2000" dirty="0">
                <a:solidFill>
                  <a:prstClr val="black"/>
                </a:solidFill>
              </a:rPr>
              <a:t>location and access </a:t>
            </a:r>
            <a:endParaRPr lang="en-US" sz="2000" dirty="0" smtClean="0">
              <a:solidFill>
                <a:prstClr val="black"/>
              </a:solidFill>
            </a:endParaRPr>
          </a:p>
          <a:p>
            <a:pPr marL="285750" lvl="0" indent="-285750">
              <a:buFont typeface="Arial" panose="020B0604020202020204" pitchFamily="34" charset="0"/>
              <a:buChar char="•"/>
              <a:defRPr/>
            </a:pPr>
            <a:r>
              <a:rPr lang="en-US" sz="2000" dirty="0" smtClean="0">
                <a:solidFill>
                  <a:prstClr val="black"/>
                </a:solidFill>
              </a:rPr>
              <a:t>Responsibility </a:t>
            </a:r>
            <a:r>
              <a:rPr lang="en-US" sz="2000" dirty="0">
                <a:solidFill>
                  <a:prstClr val="black"/>
                </a:solidFill>
              </a:rPr>
              <a:t>as a researcher (knowledge as a common good</a:t>
            </a:r>
            <a:r>
              <a:rPr lang="en-US" sz="2000" dirty="0" smtClean="0">
                <a:solidFill>
                  <a:prstClr val="black"/>
                </a:solidFill>
              </a:rPr>
              <a:t>)</a:t>
            </a:r>
          </a:p>
          <a:p>
            <a:pPr marL="285750" lvl="0" indent="-285750">
              <a:buFont typeface="Arial" panose="020B0604020202020204" pitchFamily="34" charset="0"/>
              <a:buChar char="•"/>
              <a:defRPr/>
            </a:pPr>
            <a:r>
              <a:rPr lang="en-US" sz="2000" dirty="0" smtClean="0">
                <a:solidFill>
                  <a:prstClr val="black"/>
                </a:solidFill>
              </a:rPr>
              <a:t>Social impact</a:t>
            </a:r>
          </a:p>
          <a:p>
            <a:pPr marL="285750" lvl="0" indent="-285750">
              <a:buFont typeface="Arial" panose="020B0604020202020204" pitchFamily="34" charset="0"/>
              <a:buChar char="•"/>
              <a:defRPr/>
            </a:pPr>
            <a:r>
              <a:rPr lang="en-US" sz="2000" dirty="0" smtClean="0">
                <a:solidFill>
                  <a:prstClr val="black"/>
                </a:solidFill>
              </a:rPr>
              <a:t>Preservation</a:t>
            </a:r>
            <a:endParaRPr kumimoji="0" lang="es-E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CuadroTexto 16"/>
          <p:cNvSpPr txBox="1"/>
          <p:nvPr/>
        </p:nvSpPr>
        <p:spPr>
          <a:xfrm>
            <a:off x="579923" y="2773413"/>
            <a:ext cx="11212684" cy="646331"/>
          </a:xfrm>
          <a:prstGeom prst="rect">
            <a:avLst/>
          </a:prstGeom>
          <a:noFill/>
        </p:spPr>
        <p:txBody>
          <a:bodyPr wrap="square" rtlCol="0">
            <a:spAutoFit/>
          </a:bodyPr>
          <a:lstStyle/>
          <a:p>
            <a:pPr lvl="0">
              <a:defRPr/>
            </a:pPr>
            <a:r>
              <a:rPr lang="en-US" b="1" dirty="0">
                <a:solidFill>
                  <a:prstClr val="black"/>
                </a:solidFill>
              </a:rPr>
              <a:t>Digital objects </a:t>
            </a:r>
            <a:r>
              <a:rPr lang="en-US" dirty="0">
                <a:solidFill>
                  <a:prstClr val="black"/>
                </a:solidFill>
              </a:rPr>
              <a:t>(PDF, PPT, EXCELL...) are important, but so are metadata. Both must comply with the </a:t>
            </a:r>
            <a:r>
              <a:rPr lang="en-US" b="1" dirty="0">
                <a:solidFill>
                  <a:prstClr val="black"/>
                </a:solidFill>
              </a:rPr>
              <a:t>FAIR</a:t>
            </a:r>
            <a:r>
              <a:rPr lang="en-US" dirty="0">
                <a:solidFill>
                  <a:prstClr val="black"/>
                </a:solidFill>
              </a:rPr>
              <a:t> principles (findable, accessible, interoperable, reusable):</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Imagen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708" y="3405546"/>
            <a:ext cx="10784215" cy="3197155"/>
          </a:xfrm>
          <a:prstGeom prst="rect">
            <a:avLst/>
          </a:prstGeom>
        </p:spPr>
      </p:pic>
      <p:sp>
        <p:nvSpPr>
          <p:cNvPr id="19" name="Rectángulo 18"/>
          <p:cNvSpPr/>
          <p:nvPr/>
        </p:nvSpPr>
        <p:spPr>
          <a:xfrm>
            <a:off x="0" y="6550223"/>
            <a:ext cx="3342197" cy="307777"/>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http://hdl.handle.net/20.500.12105/18866</a:t>
            </a:r>
            <a:endParaRPr kumimoji="0" lang="es-E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CuadroTexto 26"/>
          <p:cNvSpPr txBox="1"/>
          <p:nvPr/>
        </p:nvSpPr>
        <p:spPr>
          <a:xfrm>
            <a:off x="688159" y="316097"/>
            <a:ext cx="7933760" cy="646331"/>
          </a:xfrm>
          <a:prstGeom prst="rect">
            <a:avLst/>
          </a:prstGeom>
          <a:noFill/>
        </p:spPr>
        <p:txBody>
          <a:bodyPr wrap="square" rtlCol="0">
            <a:spAutoFit/>
          </a:bodyPr>
          <a:lstStyle/>
          <a:p>
            <a:pPr lvl="0">
              <a:defRPr/>
            </a:pPr>
            <a:r>
              <a:rPr lang="es-ES" sz="3600" b="1" dirty="0" err="1">
                <a:solidFill>
                  <a:prstClr val="black"/>
                </a:solidFill>
              </a:rPr>
              <a:t>Presence</a:t>
            </a:r>
            <a:r>
              <a:rPr lang="es-ES" sz="3600" b="1" dirty="0">
                <a:solidFill>
                  <a:prstClr val="black"/>
                </a:solidFill>
              </a:rPr>
              <a:t> in </a:t>
            </a:r>
            <a:r>
              <a:rPr lang="es-ES" sz="3600" b="1" dirty="0" err="1">
                <a:solidFill>
                  <a:prstClr val="black"/>
                </a:solidFill>
              </a:rPr>
              <a:t>repositories</a:t>
            </a:r>
            <a:r>
              <a:rPr lang="es-ES" sz="3600" b="1" dirty="0">
                <a:solidFill>
                  <a:prstClr val="black"/>
                </a:solidFill>
              </a:rPr>
              <a:t> </a:t>
            </a:r>
            <a:r>
              <a:rPr lang="es-ES" sz="3600" b="1" dirty="0" err="1">
                <a:solidFill>
                  <a:prstClr val="black"/>
                </a:solidFill>
              </a:rPr>
              <a:t>means</a:t>
            </a:r>
            <a:r>
              <a:rPr kumimoji="0" lang="es-ES" sz="36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4201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074277" y="1495481"/>
            <a:ext cx="9742584" cy="646331"/>
          </a:xfrm>
          <a:prstGeom prst="rect">
            <a:avLst/>
          </a:prstGeom>
        </p:spPr>
        <p:txBody>
          <a:bodyPr wrap="square">
            <a:spAutoFit/>
          </a:bodyPr>
          <a:lstStyle/>
          <a:p>
            <a:pPr lvl="0">
              <a:defRPr/>
            </a:pPr>
            <a:r>
              <a:rPr lang="en-US" b="1" dirty="0">
                <a:solidFill>
                  <a:prstClr val="black"/>
                </a:solidFill>
              </a:rPr>
              <a:t>Data: </a:t>
            </a:r>
            <a:r>
              <a:rPr lang="en-US" dirty="0">
                <a:solidFill>
                  <a:prstClr val="black"/>
                </a:solidFill>
              </a:rPr>
              <a:t>Quantitative or qualitative information collected by researchers in the course of their work. It provides the information needed to support or validate the findings or conclusions of the research.</a:t>
            </a:r>
            <a:endParaRPr kumimoji="0" lang="es-ES" sz="1800" i="0" u="none" strike="noStrike" kern="1200" cap="none" spc="0" normalizeH="0" baseline="0" noProof="0" dirty="0">
              <a:ln>
                <a:noFill/>
              </a:ln>
              <a:solidFill>
                <a:prstClr val="black"/>
              </a:solidFill>
              <a:effectLst/>
              <a:uLnTx/>
              <a:uFillTx/>
              <a:latin typeface="Calibri" panose="020F0502020204030204"/>
            </a:endParaRPr>
          </a:p>
        </p:txBody>
      </p:sp>
      <p:pic>
        <p:nvPicPr>
          <p:cNvPr id="5" name="Imagen 4" descr="SVG &gt; microscopio laboratorio diagnóstico Células - Imagen e icono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415" y="1117680"/>
            <a:ext cx="1359620" cy="1359620"/>
          </a:xfrm>
          <a:prstGeom prst="rect">
            <a:avLst/>
          </a:prstGeom>
        </p:spPr>
      </p:pic>
      <p:pic>
        <p:nvPicPr>
          <p:cNvPr id="6" name="Imagen 5" descr="Base de datos Archives - RUVIVAL"/>
          <p:cNvPicPr>
            <a:picLocks noChangeAspect="1"/>
          </p:cNvPicPr>
          <p:nvPr/>
        </p:nvPicPr>
        <p:blipFill rotWithShape="1">
          <a:blip r:embed="rId5" cstate="hqprint">
            <a:extLst>
              <a:ext uri="{28A0092B-C50C-407E-A947-70E740481C1C}">
                <a14:useLocalDpi xmlns:a14="http://schemas.microsoft.com/office/drawing/2010/main" val="0"/>
              </a:ext>
            </a:extLst>
          </a:blip>
          <a:srcRect l="24800" t="2580" r="24952" b="3441"/>
          <a:stretch/>
        </p:blipFill>
        <p:spPr>
          <a:xfrm>
            <a:off x="453186" y="2860879"/>
            <a:ext cx="1346078" cy="1321725"/>
          </a:xfrm>
          <a:prstGeom prst="rect">
            <a:avLst/>
          </a:prstGeom>
        </p:spPr>
      </p:pic>
      <p:pic>
        <p:nvPicPr>
          <p:cNvPr id="7" name="Imagen 6" descr="lab report | Drawn by me and used at Chemistry Lapbook. | Jimmie | Flick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5606" y="4583300"/>
            <a:ext cx="1276493" cy="1354038"/>
          </a:xfrm>
          <a:prstGeom prst="rect">
            <a:avLst/>
          </a:prstGeom>
        </p:spPr>
      </p:pic>
      <p:sp>
        <p:nvSpPr>
          <p:cNvPr id="8" name="Rectángulo 7"/>
          <p:cNvSpPr/>
          <p:nvPr/>
        </p:nvSpPr>
        <p:spPr>
          <a:xfrm>
            <a:off x="684734" y="258127"/>
            <a:ext cx="5587555" cy="646331"/>
          </a:xfrm>
          <a:prstGeom prst="rect">
            <a:avLst/>
          </a:prstGeom>
        </p:spPr>
        <p:txBody>
          <a:bodyPr wrap="none">
            <a:spAutoFit/>
          </a:bodyPr>
          <a:lstStyle/>
          <a:p>
            <a:pPr lvl="0">
              <a:defRPr/>
            </a:pPr>
            <a:r>
              <a:rPr lang="es-ES" sz="3600" b="1" dirty="0" err="1">
                <a:solidFill>
                  <a:prstClr val="black"/>
                </a:solidFill>
              </a:rPr>
              <a:t>Research</a:t>
            </a:r>
            <a:r>
              <a:rPr lang="es-ES" sz="3600" b="1" dirty="0">
                <a:solidFill>
                  <a:prstClr val="black"/>
                </a:solidFill>
              </a:rPr>
              <a:t> </a:t>
            </a:r>
            <a:r>
              <a:rPr lang="es-ES" sz="3600" b="1" dirty="0" smtClean="0">
                <a:solidFill>
                  <a:prstClr val="black"/>
                </a:solidFill>
              </a:rPr>
              <a:t>Data Management</a:t>
            </a:r>
            <a:endParaRPr kumimoji="0" lang="es-E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uadroTexto 9"/>
          <p:cNvSpPr txBox="1"/>
          <p:nvPr/>
        </p:nvSpPr>
        <p:spPr>
          <a:xfrm>
            <a:off x="0" y="6550223"/>
            <a:ext cx="4472412" cy="61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7"/>
              </a:rPr>
              <a:t>http://hdl.handle.net/20.500.12105/16206</a:t>
            </a:r>
            <a:r>
              <a:rPr kumimoji="0" lang="es-ES" sz="16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tángulo 10"/>
          <p:cNvSpPr/>
          <p:nvPr/>
        </p:nvSpPr>
        <p:spPr>
          <a:xfrm>
            <a:off x="1979329" y="4318363"/>
            <a:ext cx="10103104" cy="1477328"/>
          </a:xfrm>
          <a:prstGeom prst="rect">
            <a:avLst/>
          </a:prstGeom>
        </p:spPr>
        <p:txBody>
          <a:bodyPr wrap="square">
            <a:spAutoFit/>
          </a:bodyPr>
          <a:lstStyle/>
          <a:p>
            <a:pPr lvl="0">
              <a:defRPr/>
            </a:pP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Data Management Plan (DMP): </a:t>
            </a:r>
            <a:r>
              <a:rPr lang="en-US" dirty="0">
                <a:solidFill>
                  <a:prstClr val="black"/>
                </a:solidFill>
              </a:rPr>
              <a:t>A document/report/guideline used to plan, </a:t>
            </a:r>
            <a:r>
              <a:rPr lang="en-US" dirty="0" err="1">
                <a:solidFill>
                  <a:prstClr val="black"/>
                </a:solidFill>
              </a:rPr>
              <a:t>organise</a:t>
            </a:r>
            <a:r>
              <a:rPr lang="en-US" dirty="0">
                <a:solidFill>
                  <a:prstClr val="black"/>
                </a:solidFill>
              </a:rPr>
              <a:t> and document how data are or have been collected as part of a research project. It is a living document that will be modified or updated as the research progresses. It is advisable to produce a data management plan at the beginning of the project and to produce new versions according to any changes that may occur during the course of the project.</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ángulo 11"/>
          <p:cNvSpPr/>
          <p:nvPr/>
        </p:nvSpPr>
        <p:spPr>
          <a:xfrm>
            <a:off x="2074277" y="3081009"/>
            <a:ext cx="10008156" cy="369332"/>
          </a:xfrm>
          <a:prstGeom prst="rect">
            <a:avLst/>
          </a:prstGeom>
        </p:spPr>
        <p:txBody>
          <a:bodyPr wrap="square">
            <a:spAutoFit/>
          </a:bodyPr>
          <a:lstStyle/>
          <a:p>
            <a:pPr lvl="0">
              <a:defRPr/>
            </a:pPr>
            <a:r>
              <a:rPr kumimoji="0" lang="es-E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Datasets</a:t>
            </a: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lang="en-US" dirty="0">
                <a:solidFill>
                  <a:prstClr val="black"/>
                </a:solidFill>
              </a:rPr>
              <a:t>The set of tabulated data in any structured data storage system.</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0644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18563" y="6245872"/>
            <a:ext cx="4625266" cy="523220"/>
          </a:xfrm>
          <a:prstGeom prst="rect">
            <a:avLst/>
          </a:prstGeom>
          <a:noFill/>
        </p:spPr>
        <p:txBody>
          <a:bodyPr wrap="square" rtlCol="0">
            <a:spAutoFit/>
          </a:bodyPr>
          <a:lstStyle/>
          <a:p>
            <a:pPr lvl="0">
              <a:defRPr/>
            </a:pPr>
            <a:r>
              <a:rPr lang="es-ES" sz="1400" u="sng" dirty="0">
                <a:solidFill>
                  <a:srgbClr val="1F497D"/>
                </a:solidFill>
                <a:latin typeface="Calibri" panose="020F0502020204030204" pitchFamily="34" charset="0"/>
                <a:ea typeface="Calibri" panose="020F0502020204030204" pitchFamily="34" charset="0"/>
              </a:rPr>
              <a:t>https://datamanagement.hms.harvard.edu/plan-design/biomedical-data-lifecycle</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uadroTexto 4"/>
          <p:cNvSpPr txBox="1"/>
          <p:nvPr/>
        </p:nvSpPr>
        <p:spPr>
          <a:xfrm>
            <a:off x="118563" y="124868"/>
            <a:ext cx="6195701" cy="461665"/>
          </a:xfrm>
          <a:prstGeom prst="rect">
            <a:avLst/>
          </a:prstGeom>
          <a:noFill/>
        </p:spPr>
        <p:txBody>
          <a:bodyPr wrap="square" rtlCol="0">
            <a:spAutoFit/>
          </a:bodyPr>
          <a:lstStyle/>
          <a:p>
            <a:pPr lvl="0">
              <a:defRPr/>
            </a:pPr>
            <a:r>
              <a:rPr lang="es-ES" sz="2400" dirty="0" err="1">
                <a:solidFill>
                  <a:prstClr val="black"/>
                </a:solidFill>
              </a:rPr>
              <a:t>Biomedical</a:t>
            </a:r>
            <a:r>
              <a:rPr lang="es-ES" sz="2400" dirty="0">
                <a:solidFill>
                  <a:prstClr val="black"/>
                </a:solidFill>
              </a:rPr>
              <a:t> Data </a:t>
            </a:r>
            <a:r>
              <a:rPr lang="es-ES" sz="2400" dirty="0" err="1">
                <a:solidFill>
                  <a:prstClr val="black"/>
                </a:solidFill>
              </a:rPr>
              <a:t>Lifecycle</a:t>
            </a:r>
            <a:endParaRPr kumimoji="0" lang="es-ES" sz="2400" b="0" i="0" u="none" strike="noStrike" kern="1200" cap="none" spc="0" normalizeH="0" baseline="0" noProof="0" dirty="0">
              <a:ln>
                <a:noFill/>
              </a:ln>
              <a:solidFill>
                <a:prstClr val="black"/>
              </a:solidFill>
              <a:effectLst/>
              <a:uLnTx/>
              <a:uFillTx/>
              <a:latin typeface="Calibri" panose="020F0502020204030204"/>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pic>
        <p:nvPicPr>
          <p:cNvPr id="7" name="Imagen 6"/>
          <p:cNvPicPr>
            <a:picLocks noChangeAspect="1"/>
          </p:cNvPicPr>
          <p:nvPr/>
        </p:nvPicPr>
        <p:blipFill rotWithShape="1">
          <a:blip r:embed="rId3"/>
          <a:srcRect l="34716" t="50001" r="60684" b="47066"/>
          <a:stretch/>
        </p:blipFill>
        <p:spPr>
          <a:xfrm>
            <a:off x="11086701" y="6356606"/>
            <a:ext cx="841248" cy="301752"/>
          </a:xfrm>
          <a:prstGeom prst="rect">
            <a:avLst/>
          </a:prstGeom>
        </p:spPr>
      </p:pic>
    </p:spTree>
    <p:extLst>
      <p:ext uri="{BB962C8B-B14F-4D97-AF65-F5344CB8AC3E}">
        <p14:creationId xmlns:p14="http://schemas.microsoft.com/office/powerpoint/2010/main" val="136054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31807" y="138486"/>
            <a:ext cx="11850626" cy="569387"/>
          </a:xfrm>
          <a:prstGeom prst="rect">
            <a:avLst/>
          </a:prstGeom>
        </p:spPr>
        <p:txBody>
          <a:bodyPr wrap="square">
            <a:spAutoFit/>
          </a:bodyPr>
          <a:lstStyle/>
          <a:p>
            <a:pPr lvl="0">
              <a:defRPr/>
            </a:pPr>
            <a:r>
              <a:rPr lang="en-US" sz="3100" b="1" dirty="0">
                <a:solidFill>
                  <a:prstClr val="black"/>
                </a:solidFill>
              </a:rPr>
              <a:t>Research </a:t>
            </a:r>
            <a:r>
              <a:rPr lang="en-US" sz="3100" b="1" dirty="0" smtClean="0">
                <a:solidFill>
                  <a:prstClr val="black"/>
                </a:solidFill>
              </a:rPr>
              <a:t>Data Management </a:t>
            </a:r>
            <a:r>
              <a:rPr lang="en-US" sz="3100" b="1" dirty="0">
                <a:solidFill>
                  <a:prstClr val="black"/>
                </a:solidFill>
              </a:rPr>
              <a:t>needs to answer the following </a:t>
            </a:r>
            <a:r>
              <a:rPr lang="en-US" sz="3100" b="1" dirty="0" smtClean="0">
                <a:solidFill>
                  <a:prstClr val="black"/>
                </a:solidFill>
              </a:rPr>
              <a:t>questions</a:t>
            </a:r>
            <a:r>
              <a:rPr kumimoji="0" lang="es-ES" sz="31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3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p:cNvSpPr txBox="1"/>
          <p:nvPr/>
        </p:nvSpPr>
        <p:spPr>
          <a:xfrm>
            <a:off x="0" y="6584136"/>
            <a:ext cx="931389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FFC000">
                    <a:lumMod val="50000"/>
                  </a:srgbClr>
                </a:solidFill>
                <a:effectLst/>
                <a:uLnTx/>
                <a:uFillTx/>
                <a:latin typeface="Calibri" panose="020F0502020204030204" pitchFamily="34" charset="0"/>
                <a:ea typeface="+mn-ea"/>
                <a:cs typeface="Calibri" panose="020F0502020204030204" pitchFamily="34" charset="0"/>
                <a:hlinkClick r:id="rId4"/>
              </a:rPr>
              <a:t>https://</a:t>
            </a:r>
            <a:r>
              <a:rPr kumimoji="0" lang="es-ES" sz="1200" b="0" i="0" u="none" strike="noStrike" kern="1200" cap="none" spc="0" normalizeH="0" baseline="0" noProof="0" dirty="0" smtClean="0">
                <a:ln>
                  <a:noFill/>
                </a:ln>
                <a:solidFill>
                  <a:srgbClr val="FFC000">
                    <a:lumMod val="50000"/>
                  </a:srgbClr>
                </a:solidFill>
                <a:effectLst/>
                <a:uLnTx/>
                <a:uFillTx/>
                <a:latin typeface="Calibri" panose="020F0502020204030204" pitchFamily="34" charset="0"/>
                <a:ea typeface="+mn-ea"/>
                <a:cs typeface="Calibri" panose="020F0502020204030204" pitchFamily="34" charset="0"/>
                <a:hlinkClick r:id="rId4"/>
              </a:rPr>
              <a:t>datos.gob.es/es/noticia/principios-fair-buenas-practicas-para-la-gestion-y-administracion-de-datos-cientificos</a:t>
            </a:r>
            <a:r>
              <a:rPr kumimoji="0" lang="es-ES" sz="1200" b="0" i="0" u="none" strike="noStrike" kern="1200" cap="none" spc="0" normalizeH="0" baseline="0" noProof="0" dirty="0" smtClean="0">
                <a:ln>
                  <a:noFill/>
                </a:ln>
                <a:solidFill>
                  <a:srgbClr val="FFC000">
                    <a:lumMod val="50000"/>
                  </a:srgbClr>
                </a:solidFill>
                <a:effectLst/>
                <a:uLnTx/>
                <a:uFillTx/>
                <a:latin typeface="Calibri" panose="020F0502020204030204" pitchFamily="34" charset="0"/>
                <a:ea typeface="+mn-ea"/>
                <a:cs typeface="Calibri" panose="020F0502020204030204" pitchFamily="34" charset="0"/>
              </a:rPr>
              <a:t> </a:t>
            </a:r>
            <a:endParaRPr kumimoji="0" lang="es-ES" sz="1200" b="0" i="0" u="none" strike="noStrike" kern="1200" cap="none" spc="0" normalizeH="0" baseline="0" noProof="0" dirty="0">
              <a:ln>
                <a:noFill/>
              </a:ln>
              <a:solidFill>
                <a:srgbClr val="FFC000">
                  <a:lumMod val="50000"/>
                </a:srgbClr>
              </a:solidFill>
              <a:effectLst/>
              <a:uLnTx/>
              <a:uFillTx/>
              <a:latin typeface="Calibri" panose="020F0502020204030204" pitchFamily="34" charset="0"/>
              <a:ea typeface="+mn-ea"/>
              <a:cs typeface="Calibri" panose="020F0502020204030204" pitchFamily="34" charset="0"/>
            </a:endParaRPr>
          </a:p>
        </p:txBody>
      </p:sp>
      <p:sp>
        <p:nvSpPr>
          <p:cNvPr id="7" name="CuadroTexto 6"/>
          <p:cNvSpPr txBox="1"/>
          <p:nvPr/>
        </p:nvSpPr>
        <p:spPr>
          <a:xfrm>
            <a:off x="0" y="6325702"/>
            <a:ext cx="392920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sng"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mn-cs"/>
                <a:hlinkClick r:id="rId5"/>
              </a:rPr>
              <a:t>http://</a:t>
            </a:r>
            <a:r>
              <a:rPr kumimoji="0" lang="es-ES" sz="1200" b="0" i="0" u="sng" strike="noStrike" kern="1200" cap="none" spc="0" normalizeH="0" baseline="0" noProof="0" dirty="0" smtClean="0">
                <a:ln>
                  <a:noFill/>
                </a:ln>
                <a:solidFill>
                  <a:srgbClr val="1F497D"/>
                </a:solidFill>
                <a:effectLst/>
                <a:uLnTx/>
                <a:uFillTx/>
                <a:latin typeface="Calibri" panose="020F0502020204030204" pitchFamily="34" charset="0"/>
                <a:ea typeface="Calibri" panose="020F0502020204030204" pitchFamily="34" charset="0"/>
                <a:cs typeface="+mn-cs"/>
                <a:hlinkClick r:id="rId5"/>
              </a:rPr>
              <a:t>hdl.handle.net/20.500.12105/19761</a:t>
            </a:r>
            <a:endParaRPr kumimoji="0" lang="es-ES" sz="1200" b="0" i="0" u="sng"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mn-cs"/>
            </a:endParaRPr>
          </a:p>
        </p:txBody>
      </p:sp>
      <p:pic>
        <p:nvPicPr>
          <p:cNvPr id="4" name="Imagen 3"/>
          <p:cNvPicPr>
            <a:picLocks noChangeAspect="1"/>
          </p:cNvPicPr>
          <p:nvPr/>
        </p:nvPicPr>
        <p:blipFill rotWithShape="1">
          <a:blip r:embed="rId6"/>
          <a:srcRect l="14278" t="28340" r="62309" b="14603"/>
          <a:stretch/>
        </p:blipFill>
        <p:spPr>
          <a:xfrm>
            <a:off x="1040886" y="707873"/>
            <a:ext cx="10685539" cy="5412842"/>
          </a:xfrm>
          <a:prstGeom prst="rect">
            <a:avLst/>
          </a:prstGeom>
        </p:spPr>
      </p:pic>
    </p:spTree>
    <p:extLst>
      <p:ext uri="{BB962C8B-B14F-4D97-AF65-F5344CB8AC3E}">
        <p14:creationId xmlns:p14="http://schemas.microsoft.com/office/powerpoint/2010/main" val="7972926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5808" t="18225" r="7475" b="10735"/>
          <a:stretch/>
        </p:blipFill>
        <p:spPr>
          <a:xfrm>
            <a:off x="0" y="205100"/>
            <a:ext cx="12035773" cy="5546220"/>
          </a:xfrm>
          <a:prstGeom prst="rect">
            <a:avLst/>
          </a:prstGeom>
        </p:spPr>
      </p:pic>
      <p:sp>
        <p:nvSpPr>
          <p:cNvPr id="3" name="CuadroTexto 2"/>
          <p:cNvSpPr txBox="1"/>
          <p:nvPr/>
        </p:nvSpPr>
        <p:spPr>
          <a:xfrm>
            <a:off x="0" y="6418035"/>
            <a:ext cx="43818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England, J. 2024. </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hlinkClick r:id="rId3"/>
              </a:rPr>
              <a:t>10.5281/zenodo.10810347</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Picture 2" descr="https://mirrors.creativecommons.org/presskit/buttons/88x31/png/by.png">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66672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00272" y="112271"/>
            <a:ext cx="11112227" cy="646331"/>
          </a:xfrm>
          <a:prstGeom prst="rect">
            <a:avLst/>
          </a:prstGeom>
          <a:noFill/>
        </p:spPr>
        <p:txBody>
          <a:bodyPr wrap="square" rtlCol="0">
            <a:spAutoFit/>
          </a:bodyPr>
          <a:lstStyle/>
          <a:p>
            <a:pPr lvl="0">
              <a:defRPr/>
            </a:pPr>
            <a:r>
              <a:rPr lang="en-US" sz="3600" b="1" dirty="0">
                <a:solidFill>
                  <a:prstClr val="black"/>
                </a:solidFill>
              </a:rPr>
              <a:t>Tools to check if my data is FAIR</a:t>
            </a:r>
            <a:r>
              <a:rPr kumimoji="0" lang="es-ES" sz="3600" b="1" i="0" u="none" strike="noStrike" kern="1200" cap="none" spc="0" normalizeH="0" baseline="0" noProof="0" dirty="0" smtClean="0">
                <a:ln>
                  <a:noFill/>
                </a:ln>
                <a:solidFill>
                  <a:prstClr val="black"/>
                </a:solidFill>
                <a:effectLst/>
                <a:uLnTx/>
                <a:uFillTx/>
                <a:latin typeface="Calibri" panose="020F0502020204030204"/>
                <a:ea typeface="+mn-ea"/>
                <a:cs typeface="+mn-cs"/>
              </a:rPr>
              <a:t>:</a:t>
            </a:r>
            <a:endParaRPr kumimoji="0" lang="es-E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uadroTexto 2"/>
          <p:cNvSpPr txBox="1"/>
          <p:nvPr/>
        </p:nvSpPr>
        <p:spPr>
          <a:xfrm>
            <a:off x="3929204" y="2558733"/>
            <a:ext cx="814537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https://ardc.edu.au/resources/working-with-data/fair-data/fair-self-assessment-tool/</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n 4"/>
          <p:cNvPicPr>
            <a:picLocks noChangeAspect="1"/>
          </p:cNvPicPr>
          <p:nvPr/>
        </p:nvPicPr>
        <p:blipFill rotWithShape="1">
          <a:blip r:embed="rId3"/>
          <a:srcRect r="79781" b="86554"/>
          <a:stretch/>
        </p:blipFill>
        <p:spPr>
          <a:xfrm>
            <a:off x="575613" y="2317598"/>
            <a:ext cx="2777977" cy="1242668"/>
          </a:xfrm>
          <a:prstGeom prst="rect">
            <a:avLst/>
          </a:prstGeom>
        </p:spPr>
      </p:pic>
      <p:sp>
        <p:nvSpPr>
          <p:cNvPr id="6" name="CuadroTexto 5"/>
          <p:cNvSpPr txBox="1"/>
          <p:nvPr/>
        </p:nvSpPr>
        <p:spPr>
          <a:xfrm>
            <a:off x="4402457" y="1264367"/>
            <a:ext cx="750498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https://fairaware.dans.knaw.nl/</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uadroTexto 6"/>
          <p:cNvSpPr txBox="1"/>
          <p:nvPr/>
        </p:nvSpPr>
        <p:spPr>
          <a:xfrm>
            <a:off x="4178171" y="4005686"/>
            <a:ext cx="39767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https://satifyd.dans.knaw.nl/</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tángulo 7"/>
          <p:cNvSpPr/>
          <p:nvPr/>
        </p:nvSpPr>
        <p:spPr>
          <a:xfrm>
            <a:off x="4237992" y="5422407"/>
            <a:ext cx="260968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https://wrco.ufpb.br/fair</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6"/>
              </a:rPr>
              <a:t>/</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agen 8"/>
          <p:cNvPicPr>
            <a:picLocks noChangeAspect="1"/>
          </p:cNvPicPr>
          <p:nvPr/>
        </p:nvPicPr>
        <p:blipFill rotWithShape="1">
          <a:blip r:embed="rId7"/>
          <a:srcRect l="33980" t="10840" r="34732" b="65776"/>
          <a:stretch/>
        </p:blipFill>
        <p:spPr>
          <a:xfrm>
            <a:off x="444537" y="4986692"/>
            <a:ext cx="3236060" cy="1161374"/>
          </a:xfrm>
          <a:prstGeom prst="rect">
            <a:avLst/>
          </a:prstGeom>
        </p:spPr>
      </p:pic>
      <p:pic>
        <p:nvPicPr>
          <p:cNvPr id="10" name="Imagen 9"/>
          <p:cNvPicPr>
            <a:picLocks noChangeAspect="1"/>
          </p:cNvPicPr>
          <p:nvPr/>
        </p:nvPicPr>
        <p:blipFill rotWithShape="1">
          <a:blip r:embed="rId8"/>
          <a:srcRect l="2124" t="6842" r="57852" b="63284"/>
          <a:stretch/>
        </p:blipFill>
        <p:spPr>
          <a:xfrm>
            <a:off x="300272" y="914840"/>
            <a:ext cx="3751009" cy="919670"/>
          </a:xfrm>
          <a:prstGeom prst="rect">
            <a:avLst/>
          </a:prstGeom>
        </p:spPr>
      </p:pic>
      <p:pic>
        <p:nvPicPr>
          <p:cNvPr id="11" name="Imagen 10"/>
          <p:cNvPicPr>
            <a:picLocks noChangeAspect="1"/>
          </p:cNvPicPr>
          <p:nvPr/>
        </p:nvPicPr>
        <p:blipFill rotWithShape="1">
          <a:blip r:embed="rId9"/>
          <a:srcRect l="2516" t="24447" r="78442" b="62129"/>
          <a:stretch/>
        </p:blipFill>
        <p:spPr>
          <a:xfrm>
            <a:off x="300272" y="3830088"/>
            <a:ext cx="3246853" cy="980595"/>
          </a:xfrm>
          <a:prstGeom prst="rect">
            <a:avLst/>
          </a:prstGeom>
        </p:spPr>
      </p:pic>
      <p:pic>
        <p:nvPicPr>
          <p:cNvPr id="13" name="Picture 2" descr="https://mirrors.creativecommons.org/presskit/buttons/88x31/png/by.png">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p:cNvSpPr txBox="1"/>
          <p:nvPr/>
        </p:nvSpPr>
        <p:spPr>
          <a:xfrm>
            <a:off x="0" y="6500084"/>
            <a:ext cx="39292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sng"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mn-cs"/>
                <a:hlinkClick r:id="rId12"/>
              </a:rPr>
              <a:t>http://hdl.handle.net/20.500.12105/19761</a:t>
            </a:r>
            <a:endParaRPr kumimoji="0" lang="es-ES" sz="1400" b="0" i="0" u="sng"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15454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3" name="3 Título"/>
          <p:cNvSpPr txBox="1">
            <a:spLocks/>
          </p:cNvSpPr>
          <p:nvPr/>
        </p:nvSpPr>
        <p:spPr>
          <a:xfrm>
            <a:off x="565241" y="347437"/>
            <a:ext cx="10656018" cy="6555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sz="3600" b="1" dirty="0">
                <a:solidFill>
                  <a:prstClr val="black"/>
                </a:solidFill>
                <a:latin typeface="Calibri" panose="020F0502020204030204" pitchFamily="34" charset="0"/>
                <a:cs typeface="Calibri" panose="020F0502020204030204" pitchFamily="34" charset="0"/>
              </a:rPr>
              <a:t>Tools for creating a </a:t>
            </a:r>
            <a:r>
              <a:rPr lang="en-US" sz="3600" b="1" dirty="0" smtClean="0">
                <a:solidFill>
                  <a:prstClr val="black"/>
                </a:solidFill>
                <a:latin typeface="Calibri" panose="020F0502020204030204" pitchFamily="34" charset="0"/>
                <a:cs typeface="Calibri" panose="020F0502020204030204" pitchFamily="34" charset="0"/>
              </a:rPr>
              <a:t>Data Management Plan</a:t>
            </a: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pSp>
        <p:nvGrpSpPr>
          <p:cNvPr id="4" name="Grupo 3"/>
          <p:cNvGrpSpPr/>
          <p:nvPr/>
        </p:nvGrpSpPr>
        <p:grpSpPr>
          <a:xfrm>
            <a:off x="854579" y="1247687"/>
            <a:ext cx="8630243" cy="4611940"/>
            <a:chOff x="1024127" y="1883664"/>
            <a:chExt cx="8030662" cy="3577097"/>
          </a:xfrm>
        </p:grpSpPr>
        <p:sp>
          <p:nvSpPr>
            <p:cNvPr id="5" name="CuadroTexto 4"/>
            <p:cNvSpPr txBox="1"/>
            <p:nvPr/>
          </p:nvSpPr>
          <p:spPr>
            <a:xfrm>
              <a:off x="4458130" y="2055388"/>
              <a:ext cx="459665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4"/>
                </a:rPr>
                <a:t>dmponline.dcc.ac.uk/public_plans</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Imagen 5"/>
            <p:cNvPicPr>
              <a:picLocks noChangeAspect="1"/>
            </p:cNvPicPr>
            <p:nvPr/>
          </p:nvPicPr>
          <p:blipFill rotWithShape="1">
            <a:blip r:embed="rId5"/>
            <a:srcRect l="50547" t="10166" r="41953" b="83078"/>
            <a:stretch/>
          </p:blipFill>
          <p:spPr>
            <a:xfrm>
              <a:off x="1024127" y="1883664"/>
              <a:ext cx="2743201" cy="694944"/>
            </a:xfrm>
            <a:prstGeom prst="rect">
              <a:avLst/>
            </a:prstGeom>
          </p:spPr>
        </p:pic>
        <p:pic>
          <p:nvPicPr>
            <p:cNvPr id="7" name="Imagen 6"/>
            <p:cNvPicPr>
              <a:picLocks noChangeAspect="1"/>
            </p:cNvPicPr>
            <p:nvPr/>
          </p:nvPicPr>
          <p:blipFill rotWithShape="1">
            <a:blip r:embed="rId6"/>
            <a:srcRect l="52708" t="11778" r="41272" b="79467"/>
            <a:stretch/>
          </p:blipFill>
          <p:spPr>
            <a:xfrm>
              <a:off x="1164299" y="4513700"/>
              <a:ext cx="2201813" cy="900669"/>
            </a:xfrm>
            <a:prstGeom prst="rect">
              <a:avLst/>
            </a:prstGeom>
          </p:spPr>
        </p:pic>
        <p:sp>
          <p:nvSpPr>
            <p:cNvPr id="8" name="Rectángulo 7"/>
            <p:cNvSpPr/>
            <p:nvPr/>
          </p:nvSpPr>
          <p:spPr>
            <a:xfrm>
              <a:off x="4321875" y="4814430"/>
              <a:ext cx="397089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7"/>
                </a:rPr>
                <a:t>pgd.consorciomadrono.es/home</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Imagen 8"/>
            <p:cNvPicPr>
              <a:picLocks noChangeAspect="1"/>
            </p:cNvPicPr>
            <p:nvPr/>
          </p:nvPicPr>
          <p:blipFill rotWithShape="1">
            <a:blip r:embed="rId8"/>
            <a:srcRect l="51402" t="11818" r="42007" b="76869"/>
            <a:stretch/>
          </p:blipFill>
          <p:spPr>
            <a:xfrm>
              <a:off x="1164299" y="3070602"/>
              <a:ext cx="2410691" cy="1163782"/>
            </a:xfrm>
            <a:prstGeom prst="rect">
              <a:avLst/>
            </a:prstGeom>
          </p:spPr>
        </p:pic>
        <p:sp>
          <p:nvSpPr>
            <p:cNvPr id="10" name="Rectángulo 9"/>
            <p:cNvSpPr/>
            <p:nvPr/>
          </p:nvSpPr>
          <p:spPr>
            <a:xfrm>
              <a:off x="4458130" y="3329328"/>
              <a:ext cx="336136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9"/>
                </a:rPr>
                <a:t>https://argos.openaire.eu/splash</a:t>
              </a:r>
              <a:r>
                <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hlinkClick r:id="rId9"/>
                </a:rPr>
                <a:t>/</a:t>
              </a:r>
              <a:endParaRPr kumimoji="0" lang="es-E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1" name="Imagen 10"/>
          <p:cNvPicPr>
            <a:picLocks noChangeAspect="1"/>
          </p:cNvPicPr>
          <p:nvPr/>
        </p:nvPicPr>
        <p:blipFill rotWithShape="1">
          <a:blip r:embed="rId8"/>
          <a:srcRect l="51402" t="11818" r="42007" b="76869"/>
          <a:stretch/>
        </p:blipFill>
        <p:spPr>
          <a:xfrm>
            <a:off x="9290389" y="4839763"/>
            <a:ext cx="1571947" cy="758871"/>
          </a:xfrm>
          <a:prstGeom prst="rect">
            <a:avLst/>
          </a:prstGeom>
        </p:spPr>
      </p:pic>
      <p:cxnSp>
        <p:nvCxnSpPr>
          <p:cNvPr id="12" name="Conector recto de flecha 11"/>
          <p:cNvCxnSpPr/>
          <p:nvPr/>
        </p:nvCxnSpPr>
        <p:spPr>
          <a:xfrm>
            <a:off x="8545461" y="5224962"/>
            <a:ext cx="597529"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6802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mirrors.creativecommons.org/presskit/buttons/88x31/png/by.pn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60923" y="6458988"/>
            <a:ext cx="821510" cy="287427"/>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p:cNvSpPr txBox="1"/>
          <p:nvPr/>
        </p:nvSpPr>
        <p:spPr>
          <a:xfrm>
            <a:off x="177420" y="6100084"/>
            <a:ext cx="5451873" cy="646331"/>
          </a:xfrm>
          <a:prstGeom prst="rect">
            <a:avLst/>
          </a:prstGeom>
          <a:noFill/>
        </p:spPr>
        <p:txBody>
          <a:bodyPr wrap="square" rtlCol="0">
            <a:spAutoFit/>
          </a:bodyPr>
          <a:lstStyle/>
          <a:p>
            <a:pPr lvl="0">
              <a:defRPr/>
            </a:pPr>
            <a:r>
              <a:rPr lang="es-ES" dirty="0">
                <a:solidFill>
                  <a:prstClr val="black"/>
                </a:solidFill>
                <a:latin typeface="Calibri" panose="020F0502020204030204" pitchFamily="34" charset="0"/>
                <a:cs typeface="Calibri" panose="020F0502020204030204" pitchFamily="34" charset="0"/>
                <a:hlinkClick r:id="rId4"/>
              </a:rPr>
              <a:t>https://</a:t>
            </a:r>
            <a:r>
              <a:rPr lang="es-ES" dirty="0" smtClean="0">
                <a:solidFill>
                  <a:prstClr val="black"/>
                </a:solidFill>
                <a:latin typeface="Calibri" panose="020F0502020204030204" pitchFamily="34" charset="0"/>
                <a:cs typeface="Calibri" panose="020F0502020204030204" pitchFamily="34" charset="0"/>
                <a:hlinkClick r:id="rId4"/>
              </a:rPr>
              <a:t>recolecta.fecyt.es/en/open-access/policies</a:t>
            </a:r>
            <a:r>
              <a:rPr lang="es-ES" dirty="0" smtClean="0">
                <a:solidFill>
                  <a:prstClr val="black"/>
                </a:solidFill>
                <a:latin typeface="Calibri" panose="020F0502020204030204" pitchFamily="34" charset="0"/>
                <a:cs typeface="Calibri" panose="020F0502020204030204" pitchFamily="34" charset="0"/>
              </a:rPr>
              <a:t> </a:t>
            </a:r>
            <a:endParaRPr kumimoji="0" lang="es-ES" b="0" i="0" u="none"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hlinkClick r:id="rId5"/>
              </a:rPr>
              <a:t>http://</a:t>
            </a:r>
            <a:r>
              <a:rPr kumimoji="0" lang="es-ES" b="0" i="0" u="none"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hlinkClick r:id="rId5"/>
              </a:rPr>
              <a:t>hdl.handle.net/20.500.12105/19265</a:t>
            </a:r>
            <a:r>
              <a:rPr kumimoji="0" lang="es-ES" b="0" i="0" u="none"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rPr>
              <a:t>  </a:t>
            </a:r>
            <a:endParaRPr kumimoji="0" lang="es-ES"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pic>
        <p:nvPicPr>
          <p:cNvPr id="4" name="Imagen 3"/>
          <p:cNvPicPr>
            <a:picLocks noChangeAspect="1"/>
          </p:cNvPicPr>
          <p:nvPr/>
        </p:nvPicPr>
        <p:blipFill rotWithShape="1">
          <a:blip r:embed="rId6"/>
          <a:srcRect l="11785" t="38510" r="13503" b="6298"/>
          <a:stretch/>
        </p:blipFill>
        <p:spPr>
          <a:xfrm>
            <a:off x="59245" y="619298"/>
            <a:ext cx="12023188" cy="4993712"/>
          </a:xfrm>
          <a:prstGeom prst="rect">
            <a:avLst/>
          </a:prstGeom>
        </p:spPr>
      </p:pic>
    </p:spTree>
    <p:extLst>
      <p:ext uri="{BB962C8B-B14F-4D97-AF65-F5344CB8AC3E}">
        <p14:creationId xmlns:p14="http://schemas.microsoft.com/office/powerpoint/2010/main" val="19100674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577605" y="1240355"/>
            <a:ext cx="11068525" cy="3139321"/>
          </a:xfrm>
          <a:prstGeom prst="rect">
            <a:avLst/>
          </a:prstGeom>
          <a:noFill/>
        </p:spPr>
        <p:txBody>
          <a:bodyPr wrap="square" rtlCol="0">
            <a:spAutoFit/>
          </a:bodyPr>
          <a:lstStyle/>
          <a:p>
            <a:pPr lvl="0">
              <a:defRPr/>
            </a:pPr>
            <a:r>
              <a:rPr lang="en-US" b="1" dirty="0">
                <a:solidFill>
                  <a:srgbClr val="0F9ED5">
                    <a:lumMod val="50000"/>
                  </a:srgbClr>
                </a:solidFill>
                <a:latin typeface="Calibri" panose="020F0502020204030204"/>
              </a:rPr>
              <a:t>Act17/2022, September 5, which amends Act14/2011, June 1, for Science, Technology and </a:t>
            </a:r>
            <a:r>
              <a:rPr lang="en-US" b="1" dirty="0" smtClean="0">
                <a:solidFill>
                  <a:srgbClr val="0F9ED5">
                    <a:lumMod val="50000"/>
                  </a:srgbClr>
                </a:solidFill>
                <a:latin typeface="Calibri" panose="020F0502020204030204"/>
              </a:rPr>
              <a:t>Innovation</a:t>
            </a:r>
            <a:r>
              <a:rPr lang="en-US" dirty="0">
                <a:solidFill>
                  <a:srgbClr val="0F9ED5">
                    <a:lumMod val="50000"/>
                  </a:srgbClr>
                </a:solidFill>
                <a:latin typeface="Calibri" panose="020F0502020204030204"/>
              </a:rPr>
              <a:t> </a:t>
            </a:r>
            <a:r>
              <a:rPr kumimoji="0" lang="es-ES" sz="1800" b="0" i="0"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hlinkClick r:id="rId2"/>
              </a:rPr>
              <a:t>https</a:t>
            </a:r>
            <a:r>
              <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hlinkClick r:id="rId2"/>
              </a:rPr>
              <a:t>://</a:t>
            </a:r>
            <a:r>
              <a:rPr kumimoji="0" lang="es-ES" sz="1800" b="0" i="0"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hlinkClick r:id="rId2"/>
              </a:rPr>
              <a:t>www.boe.es/eli/es/l/2022/09/05/17/con</a:t>
            </a:r>
            <a:r>
              <a:rPr kumimoji="0" lang="es-ES" sz="1800" b="0" i="0"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rPr>
              <a:t> </a:t>
            </a:r>
            <a:endPar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defRPr/>
            </a:pPr>
            <a:r>
              <a:rPr kumimoji="0" lang="es-ES" sz="1800" b="0" i="0"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rPr>
              <a:t>«</a:t>
            </a:r>
            <a:r>
              <a:rPr lang="en-US" dirty="0">
                <a:solidFill>
                  <a:srgbClr val="0F9ED5">
                    <a:lumMod val="50000"/>
                  </a:srgbClr>
                </a:solidFill>
                <a:latin typeface="Calibri" panose="020F0502020204030204"/>
              </a:rPr>
              <a:t>article </a:t>
            </a:r>
            <a:r>
              <a:rPr lang="en-US" dirty="0" smtClean="0">
                <a:solidFill>
                  <a:srgbClr val="0F9ED5">
                    <a:lumMod val="50000"/>
                  </a:srgbClr>
                </a:solidFill>
                <a:latin typeface="Calibri" panose="020F0502020204030204"/>
              </a:rPr>
              <a:t>37</a:t>
            </a:r>
            <a:r>
              <a:rPr kumimoji="0" lang="es-ES" sz="1800" b="0" i="0"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rPr>
              <a:t>. </a:t>
            </a:r>
            <a:r>
              <a:rPr kumimoji="0" lang="es-ES" sz="1800" b="0" i="1"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rPr>
              <a:t>Open </a:t>
            </a:r>
            <a:r>
              <a:rPr kumimoji="0" lang="es-ES" sz="1800" b="0" i="1" u="none" strike="noStrike" kern="1200" cap="none" spc="0" normalizeH="0" baseline="0" noProof="0" dirty="0" err="1" smtClean="0">
                <a:ln>
                  <a:noFill/>
                </a:ln>
                <a:solidFill>
                  <a:srgbClr val="0F9ED5">
                    <a:lumMod val="50000"/>
                  </a:srgbClr>
                </a:solidFill>
                <a:effectLst/>
                <a:uLnTx/>
                <a:uFillTx/>
                <a:latin typeface="Calibri" panose="020F0502020204030204"/>
                <a:ea typeface="+mn-ea"/>
                <a:cs typeface="+mn-cs"/>
              </a:rPr>
              <a:t>science</a:t>
            </a:r>
            <a:r>
              <a:rPr kumimoji="0" lang="es-ES" sz="1800" b="0" i="1"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rPr>
              <a:t>.</a:t>
            </a:r>
            <a:endPar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endParaRPr>
          </a:p>
          <a:p>
            <a:pPr marL="257175" marR="0" lvl="0" indent="-257175" algn="l" defTabSz="914400" rtl="0" eaLnBrk="1" fontAlgn="auto" latinLnBrk="0" hangingPunct="1">
              <a:lnSpc>
                <a:spcPct val="100000"/>
              </a:lnSpc>
              <a:spcBef>
                <a:spcPts val="0"/>
              </a:spcBef>
              <a:spcAft>
                <a:spcPts val="0"/>
              </a:spcAft>
              <a:buClrTx/>
              <a:buSzTx/>
              <a:buFontTx/>
              <a:buAutoNum type="arabicPeriod"/>
              <a:tabLst/>
              <a:defRPr/>
            </a:pPr>
            <a:r>
              <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rPr>
              <a:t>…</a:t>
            </a:r>
          </a:p>
          <a:p>
            <a:pPr lvl="0">
              <a:defRPr/>
            </a:pPr>
            <a:r>
              <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rPr>
              <a:t>2. </a:t>
            </a:r>
            <a:r>
              <a:rPr lang="en-US" dirty="0">
                <a:solidFill>
                  <a:srgbClr val="0F9ED5">
                    <a:lumMod val="50000"/>
                  </a:srgbClr>
                </a:solidFill>
                <a:latin typeface="Calibri" panose="020F0502020204030204"/>
              </a:rPr>
              <a:t>Researchers working in the public sector or whose research activities are mainly funded by the public sector and who choose to disseminate their research results through scientific publications must </a:t>
            </a:r>
            <a:r>
              <a:rPr lang="en-US" dirty="0">
                <a:solidFill>
                  <a:srgbClr val="C00000"/>
                </a:solidFill>
                <a:latin typeface="Calibri" panose="020F0502020204030204"/>
              </a:rPr>
              <a:t>deposit a copy of the final version accepted for publication, together with the associated data, in institutional or thematic open access repositories at the same time as publication</a:t>
            </a:r>
            <a:r>
              <a:rPr lang="en-US" dirty="0" smtClean="0">
                <a:solidFill>
                  <a:srgbClr val="C00000"/>
                </a:solidFill>
                <a:latin typeface="Calibri" panose="020F0502020204030204"/>
              </a:rPr>
              <a:t>.</a:t>
            </a:r>
          </a:p>
          <a:p>
            <a:pPr lvl="0">
              <a:defRPr/>
            </a:pPr>
            <a:r>
              <a:rPr kumimoji="0" lang="es-ES" sz="1800" b="0" i="0" u="none" strike="noStrike" kern="1200" cap="none" spc="0" normalizeH="0" baseline="0" noProof="0" dirty="0" smtClean="0">
                <a:ln>
                  <a:noFill/>
                </a:ln>
                <a:solidFill>
                  <a:srgbClr val="0F9ED5">
                    <a:lumMod val="50000"/>
                  </a:srgbClr>
                </a:solidFill>
                <a:effectLst/>
                <a:uLnTx/>
                <a:uFillTx/>
                <a:latin typeface="Calibri" panose="020F0502020204030204"/>
                <a:ea typeface="+mn-ea"/>
                <a:cs typeface="+mn-cs"/>
              </a:rPr>
              <a:t>3</a:t>
            </a:r>
            <a:r>
              <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rPr>
              <a:t>. </a:t>
            </a:r>
            <a:r>
              <a:rPr lang="en-US" dirty="0" smtClean="0">
                <a:solidFill>
                  <a:srgbClr val="0F9ED5">
                    <a:lumMod val="50000"/>
                  </a:srgbClr>
                </a:solidFill>
                <a:latin typeface="Calibri" panose="020F0502020204030204"/>
              </a:rPr>
              <a:t>Beneficiaries </a:t>
            </a:r>
            <a:r>
              <a:rPr lang="en-US" dirty="0">
                <a:solidFill>
                  <a:srgbClr val="0F9ED5">
                    <a:lumMod val="50000"/>
                  </a:srgbClr>
                </a:solidFill>
                <a:latin typeface="Calibri" panose="020F0502020204030204"/>
              </a:rPr>
              <a:t>of public grants </a:t>
            </a:r>
            <a:r>
              <a:rPr lang="en-US" dirty="0" smtClean="0">
                <a:solidFill>
                  <a:srgbClr val="0F9ED5">
                    <a:lumMod val="50000"/>
                  </a:srgbClr>
                </a:solidFill>
                <a:latin typeface="Calibri" panose="020F0502020204030204"/>
              </a:rPr>
              <a:t>shall </a:t>
            </a:r>
            <a:r>
              <a:rPr lang="en-US" dirty="0">
                <a:solidFill>
                  <a:srgbClr val="0F9ED5">
                    <a:lumMod val="50000"/>
                  </a:srgbClr>
                </a:solidFill>
                <a:latin typeface="Calibri" panose="020F0502020204030204"/>
              </a:rPr>
              <a:t>ensure that they </a:t>
            </a:r>
            <a:r>
              <a:rPr lang="en-US" dirty="0">
                <a:solidFill>
                  <a:srgbClr val="C00000"/>
                </a:solidFill>
                <a:latin typeface="Calibri" panose="020F0502020204030204"/>
              </a:rPr>
              <a:t>retain the intellectual property rights </a:t>
            </a:r>
            <a:r>
              <a:rPr lang="en-US" dirty="0" smtClean="0">
                <a:solidFill>
                  <a:srgbClr val="C00000"/>
                </a:solidFill>
                <a:latin typeface="Calibri" panose="020F0502020204030204"/>
              </a:rPr>
              <a:t>necessary </a:t>
            </a:r>
            <a:r>
              <a:rPr lang="en-US" dirty="0">
                <a:solidFill>
                  <a:srgbClr val="C00000"/>
                </a:solidFill>
                <a:latin typeface="Calibri" panose="020F0502020204030204"/>
              </a:rPr>
              <a:t>to comply with open access requirements.</a:t>
            </a:r>
            <a:endParaRPr kumimoji="0" lang="es-ES" sz="1800" b="0" i="0" u="none" strike="noStrike" kern="1200" cap="none" spc="0" normalizeH="0" baseline="0" noProof="0" dirty="0">
              <a:ln>
                <a:noFill/>
              </a:ln>
              <a:solidFill>
                <a:srgbClr val="C00000"/>
              </a:solidFill>
              <a:effectLst/>
              <a:uLnTx/>
              <a:uFillTx/>
              <a:latin typeface="Calibri" panose="020F0502020204030204"/>
            </a:endParaRPr>
          </a:p>
        </p:txBody>
      </p:sp>
      <p:sp>
        <p:nvSpPr>
          <p:cNvPr id="6" name="CuadroTexto 5"/>
          <p:cNvSpPr txBox="1"/>
          <p:nvPr/>
        </p:nvSpPr>
        <p:spPr>
          <a:xfrm>
            <a:off x="2524881" y="4553959"/>
            <a:ext cx="7173972" cy="1477328"/>
          </a:xfrm>
          <a:prstGeom prst="rect">
            <a:avLst/>
          </a:prstGeom>
          <a:noFill/>
          <a:ln w="38100">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err="1" smtClean="0">
                <a:ln>
                  <a:noFill/>
                </a:ln>
                <a:solidFill>
                  <a:srgbClr val="C00000"/>
                </a:solidFill>
                <a:effectLst/>
                <a:uLnTx/>
                <a:uFillTx/>
                <a:latin typeface="Calibri" panose="020F0502020204030204"/>
                <a:ea typeface="+mn-ea"/>
                <a:cs typeface="+mn-cs"/>
              </a:rPr>
              <a:t>Deposit</a:t>
            </a:r>
            <a:endPar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C00000"/>
              </a:solidFill>
              <a:effectLst/>
              <a:uLnTx/>
              <a:uFillTx/>
              <a:latin typeface="Calibri" panose="020F0502020204030204"/>
              <a:ea typeface="+mn-ea"/>
              <a:cs typeface="+mn-cs"/>
            </a:endParaRPr>
          </a:p>
          <a:p>
            <a:pPr lvl="0">
              <a:defRPr/>
            </a:pPr>
            <a:r>
              <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a:t>
            </a:r>
            <a:r>
              <a:rPr kumimoji="0" lang="es-ES" sz="1800" b="1" i="0" u="none" strike="noStrike" kern="1200" cap="none" spc="0" normalizeH="0" baseline="0" noProof="0" dirty="0" err="1" smtClean="0">
                <a:ln>
                  <a:noFill/>
                </a:ln>
                <a:solidFill>
                  <a:srgbClr val="C00000"/>
                </a:solidFill>
                <a:effectLst/>
                <a:uLnTx/>
                <a:uFillTx/>
                <a:latin typeface="Calibri" panose="020F0502020204030204"/>
                <a:ea typeface="+mn-ea"/>
                <a:cs typeface="+mn-cs"/>
              </a:rPr>
              <a:t>What</a:t>
            </a:r>
            <a:r>
              <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lang="es-ES" dirty="0">
                <a:solidFill>
                  <a:srgbClr val="0F9ED5">
                    <a:lumMod val="50000"/>
                  </a:srgbClr>
                </a:solidFill>
                <a:latin typeface="Calibri" panose="020F0502020204030204"/>
              </a:rPr>
              <a:t>F</a:t>
            </a:r>
            <a:r>
              <a:rPr lang="en-US" dirty="0" err="1">
                <a:solidFill>
                  <a:srgbClr val="0F9ED5">
                    <a:lumMod val="50000"/>
                  </a:srgbClr>
                </a:solidFill>
                <a:latin typeface="Calibri" panose="020F0502020204030204"/>
              </a:rPr>
              <a:t>inal</a:t>
            </a:r>
            <a:r>
              <a:rPr lang="en-US" dirty="0">
                <a:solidFill>
                  <a:srgbClr val="0F9ED5">
                    <a:lumMod val="50000"/>
                  </a:srgbClr>
                </a:solidFill>
                <a:latin typeface="Calibri" panose="020F0502020204030204"/>
              </a:rPr>
              <a:t> version accepted for publication </a:t>
            </a:r>
            <a:r>
              <a:rPr lang="en-US" dirty="0" smtClean="0">
                <a:solidFill>
                  <a:srgbClr val="0F9ED5">
                    <a:lumMod val="50000"/>
                  </a:srgbClr>
                </a:solidFill>
                <a:latin typeface="Calibri" panose="020F0502020204030204"/>
              </a:rPr>
              <a:t>+ </a:t>
            </a:r>
            <a:r>
              <a:rPr lang="en-US" dirty="0">
                <a:solidFill>
                  <a:srgbClr val="0F9ED5">
                    <a:lumMod val="50000"/>
                  </a:srgbClr>
                </a:solidFill>
                <a:latin typeface="Calibri" panose="020F0502020204030204"/>
              </a:rPr>
              <a:t>data associated </a:t>
            </a:r>
            <a:endPar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endParaRPr>
          </a:p>
          <a:p>
            <a:pPr lvl="0">
              <a:defRPr/>
            </a:pPr>
            <a:r>
              <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a:t>
            </a:r>
            <a:r>
              <a:rPr kumimoji="0" lang="es-ES" sz="1800" b="1" i="0" u="none" strike="noStrike" kern="1200" cap="none" spc="0" normalizeH="0" baseline="0" noProof="0" dirty="0" err="1" smtClean="0">
                <a:ln>
                  <a:noFill/>
                </a:ln>
                <a:solidFill>
                  <a:srgbClr val="C00000"/>
                </a:solidFill>
                <a:effectLst/>
                <a:uLnTx/>
                <a:uFillTx/>
                <a:latin typeface="Calibri" panose="020F0502020204030204"/>
                <a:ea typeface="+mn-ea"/>
                <a:cs typeface="+mn-cs"/>
              </a:rPr>
              <a:t>When</a:t>
            </a:r>
            <a:r>
              <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lang="en-US" noProof="0" dirty="0" smtClean="0">
                <a:solidFill>
                  <a:srgbClr val="0F9ED5">
                    <a:lumMod val="50000"/>
                  </a:srgbClr>
                </a:solidFill>
                <a:latin typeface="Calibri" panose="020F0502020204030204"/>
              </a:rPr>
              <a:t>A</a:t>
            </a:r>
            <a:r>
              <a:rPr lang="en-US" dirty="0" smtClean="0">
                <a:solidFill>
                  <a:srgbClr val="0F9ED5">
                    <a:lumMod val="50000"/>
                  </a:srgbClr>
                </a:solidFill>
                <a:latin typeface="Calibri" panose="020F0502020204030204"/>
              </a:rPr>
              <a:t>t </a:t>
            </a:r>
            <a:r>
              <a:rPr lang="en-US" dirty="0">
                <a:solidFill>
                  <a:srgbClr val="0F9ED5">
                    <a:lumMod val="50000"/>
                  </a:srgbClr>
                </a:solidFill>
                <a:latin typeface="Calibri" panose="020F0502020204030204"/>
              </a:rPr>
              <a:t>the latest at the time of publication</a:t>
            </a:r>
          </a:p>
          <a:p>
            <a:pPr lvl="0">
              <a:defRPr/>
            </a:pPr>
            <a:r>
              <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a:t>
            </a:r>
            <a:r>
              <a:rPr kumimoji="0" lang="es-ES" sz="1800" b="1" i="0" u="none" strike="noStrike" kern="1200" cap="none" spc="0" normalizeH="0" baseline="0" noProof="0" dirty="0" err="1" smtClean="0">
                <a:ln>
                  <a:noFill/>
                </a:ln>
                <a:solidFill>
                  <a:srgbClr val="C00000"/>
                </a:solidFill>
                <a:effectLst/>
                <a:uLnTx/>
                <a:uFillTx/>
                <a:latin typeface="Calibri" panose="020F0502020204030204"/>
                <a:ea typeface="+mn-ea"/>
                <a:cs typeface="+mn-cs"/>
              </a:rPr>
              <a:t>Where</a:t>
            </a:r>
            <a:r>
              <a:rPr kumimoji="0" lang="es-ES" sz="1800" b="1" i="0" u="none" strike="noStrike" kern="1200" cap="none" spc="0" normalizeH="0" baseline="0" noProof="0" dirty="0" smtClean="0">
                <a:ln>
                  <a:noFill/>
                </a:ln>
                <a:solidFill>
                  <a:srgbClr val="C00000"/>
                </a:solidFill>
                <a:effectLst/>
                <a:uLnTx/>
                <a:uFillTx/>
                <a:latin typeface="Calibri" panose="020F0502020204030204"/>
                <a:ea typeface="+mn-ea"/>
                <a:cs typeface="+mn-cs"/>
              </a:rPr>
              <a:t>?</a:t>
            </a:r>
            <a:r>
              <a:rPr kumimoji="0" lang="es-ES"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s-E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lang="en-US" dirty="0" smtClean="0">
                <a:solidFill>
                  <a:srgbClr val="0F9ED5">
                    <a:lumMod val="50000"/>
                  </a:srgbClr>
                </a:solidFill>
                <a:latin typeface="Calibri" panose="020F0502020204030204"/>
              </a:rPr>
              <a:t>Institutional </a:t>
            </a:r>
            <a:r>
              <a:rPr lang="en-US" dirty="0">
                <a:solidFill>
                  <a:srgbClr val="0F9ED5">
                    <a:lumMod val="50000"/>
                  </a:srgbClr>
                </a:solidFill>
                <a:latin typeface="Calibri" panose="020F0502020204030204"/>
              </a:rPr>
              <a:t>or thematic open access repositories</a:t>
            </a:r>
            <a:endParaRPr kumimoji="0" lang="es-ES" sz="1800" b="0" i="0" u="none" strike="noStrike" kern="1200" cap="none" spc="0" normalizeH="0" baseline="0" noProof="0" dirty="0">
              <a:ln>
                <a:noFill/>
              </a:ln>
              <a:solidFill>
                <a:srgbClr val="0F9ED5">
                  <a:lumMod val="50000"/>
                </a:srgbClr>
              </a:solidFill>
              <a:effectLst/>
              <a:uLnTx/>
              <a:uFillTx/>
              <a:latin typeface="Calibri" panose="020F0502020204030204"/>
              <a:ea typeface="+mn-ea"/>
              <a:cs typeface="+mn-cs"/>
            </a:endParaRPr>
          </a:p>
        </p:txBody>
      </p:sp>
      <p:sp>
        <p:nvSpPr>
          <p:cNvPr id="2" name="Rectángulo 1"/>
          <p:cNvSpPr/>
          <p:nvPr/>
        </p:nvSpPr>
        <p:spPr>
          <a:xfrm>
            <a:off x="55610" y="6478776"/>
            <a:ext cx="334219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sng"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mn-cs"/>
                <a:hlinkClick r:id="rId3"/>
              </a:rPr>
              <a:t>http://hdl.handle.net/20.500.12105/19761</a:t>
            </a:r>
            <a:endParaRPr kumimoji="0" lang="es-ES" sz="1400" b="0" i="0" u="sng" strike="noStrike" kern="1200" cap="none" spc="0" normalizeH="0" baseline="0" noProof="0" dirty="0">
              <a:ln>
                <a:noFill/>
              </a:ln>
              <a:solidFill>
                <a:srgbClr val="1F497D"/>
              </a:solidFill>
              <a:effectLst/>
              <a:uLnTx/>
              <a:uFillTx/>
              <a:latin typeface="Calibri" panose="020F0502020204030204" pitchFamily="34" charset="0"/>
              <a:ea typeface="Calibri" panose="020F0502020204030204" pitchFamily="34" charset="0"/>
              <a:cs typeface="+mn-cs"/>
            </a:endParaRPr>
          </a:p>
        </p:txBody>
      </p:sp>
      <p:sp>
        <p:nvSpPr>
          <p:cNvPr id="7" name="3 Título"/>
          <p:cNvSpPr txBox="1">
            <a:spLocks/>
          </p:cNvSpPr>
          <p:nvPr/>
        </p:nvSpPr>
        <p:spPr>
          <a:xfrm>
            <a:off x="577605" y="314837"/>
            <a:ext cx="10656018" cy="6555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s-ES" sz="3600" b="1" dirty="0" err="1" smtClean="0">
                <a:solidFill>
                  <a:prstClr val="black"/>
                </a:solidFill>
                <a:latin typeface="Calibri" panose="020F0502020204030204" pitchFamily="34" charset="0"/>
                <a:cs typeface="Calibri" panose="020F0502020204030204" pitchFamily="34" charset="0"/>
              </a:rPr>
              <a:t>Policies</a:t>
            </a:r>
            <a:r>
              <a:rPr lang="es-ES" sz="3600" b="1" dirty="0" smtClean="0">
                <a:solidFill>
                  <a:prstClr val="black"/>
                </a:solidFill>
                <a:latin typeface="Calibri" panose="020F0502020204030204" pitchFamily="34" charset="0"/>
                <a:cs typeface="Calibri" panose="020F0502020204030204" pitchFamily="34" charset="0"/>
              </a:rPr>
              <a:t> and mandates - </a:t>
            </a:r>
            <a:r>
              <a:rPr lang="es-ES" sz="3600" b="1" dirty="0" err="1" smtClean="0">
                <a:solidFill>
                  <a:prstClr val="black"/>
                </a:solidFill>
                <a:latin typeface="Calibri" panose="020F0502020204030204" pitchFamily="34" charset="0"/>
                <a:cs typeface="Calibri" panose="020F0502020204030204" pitchFamily="34" charset="0"/>
              </a:rPr>
              <a:t>Spain</a:t>
            </a:r>
            <a:endParaRPr kumimoji="0" lang="es-ES" sz="3600" b="1" i="0" u="none" strike="noStrike" kern="1200" cap="none" spc="0" normalizeH="0" baseline="0" noProof="0" dirty="0" smtClean="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493784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srcRect l="33252" t="10786" r="33811" b="6939"/>
          <a:stretch/>
        </p:blipFill>
        <p:spPr>
          <a:xfrm>
            <a:off x="0" y="225434"/>
            <a:ext cx="4027709" cy="5656752"/>
          </a:xfrm>
          <a:prstGeom prst="rect">
            <a:avLst/>
          </a:prstGeom>
        </p:spPr>
      </p:pic>
      <p:pic>
        <p:nvPicPr>
          <p:cNvPr id="7" name="Imagen 6"/>
          <p:cNvPicPr>
            <a:picLocks noChangeAspect="1"/>
          </p:cNvPicPr>
          <p:nvPr/>
        </p:nvPicPr>
        <p:blipFill rotWithShape="1">
          <a:blip r:embed="rId3"/>
          <a:srcRect l="21085" t="48274" r="22169" b="13479"/>
          <a:stretch/>
        </p:blipFill>
        <p:spPr>
          <a:xfrm>
            <a:off x="4558352" y="1285263"/>
            <a:ext cx="7028599" cy="2663334"/>
          </a:xfrm>
          <a:prstGeom prst="rect">
            <a:avLst/>
          </a:prstGeom>
        </p:spPr>
      </p:pic>
      <p:sp>
        <p:nvSpPr>
          <p:cNvPr id="8" name="CuadroTexto 7"/>
          <p:cNvSpPr txBox="1"/>
          <p:nvPr/>
        </p:nvSpPr>
        <p:spPr>
          <a:xfrm>
            <a:off x="0" y="6182265"/>
            <a:ext cx="7438031" cy="369332"/>
          </a:xfrm>
          <a:prstGeom prst="rect">
            <a:avLst/>
          </a:prstGeom>
          <a:noFill/>
        </p:spPr>
        <p:txBody>
          <a:bodyPr wrap="square" rtlCol="0">
            <a:spAutoFit/>
          </a:bodyPr>
          <a:lstStyle/>
          <a:p>
            <a:r>
              <a:rPr lang="es-ES" dirty="0">
                <a:latin typeface="Calibri" panose="020F0502020204030204" pitchFamily="34" charset="0"/>
                <a:cs typeface="Calibri" panose="020F0502020204030204" pitchFamily="34" charset="0"/>
                <a:hlinkClick r:id="rId4"/>
              </a:rPr>
              <a:t>https://</a:t>
            </a:r>
            <a:r>
              <a:rPr lang="es-ES" dirty="0" smtClean="0">
                <a:latin typeface="Calibri" panose="020F0502020204030204" pitchFamily="34" charset="0"/>
                <a:cs typeface="Calibri" panose="020F0502020204030204" pitchFamily="34" charset="0"/>
                <a:hlinkClick r:id="rId4"/>
              </a:rPr>
              <a:t>www.ciencia.gob.es/en/Estrategias-y-Planes/Estrategias/ENCA.html</a:t>
            </a:r>
            <a:r>
              <a:rPr lang="es-ES" dirty="0" smtClean="0">
                <a:latin typeface="Calibri" panose="020F0502020204030204" pitchFamily="34" charset="0"/>
                <a:cs typeface="Calibri" panose="020F0502020204030204" pitchFamily="34" charset="0"/>
              </a:rPr>
              <a:t> </a:t>
            </a:r>
            <a:endParaRPr lang="es-ES" dirty="0">
              <a:latin typeface="Calibri" panose="020F0502020204030204" pitchFamily="34" charset="0"/>
              <a:cs typeface="Calibri" panose="020F0502020204030204" pitchFamily="34" charset="0"/>
            </a:endParaRPr>
          </a:p>
        </p:txBody>
      </p:sp>
      <p:sp>
        <p:nvSpPr>
          <p:cNvPr id="11" name="CuadroTexto 10"/>
          <p:cNvSpPr txBox="1"/>
          <p:nvPr/>
        </p:nvSpPr>
        <p:spPr>
          <a:xfrm>
            <a:off x="6133017" y="352401"/>
            <a:ext cx="2920621" cy="523220"/>
          </a:xfrm>
          <a:prstGeom prst="rect">
            <a:avLst/>
          </a:prstGeom>
          <a:noFill/>
        </p:spPr>
        <p:txBody>
          <a:bodyPr wrap="square" rtlCol="0">
            <a:spAutoFit/>
          </a:bodyPr>
          <a:lstStyle/>
          <a:p>
            <a:r>
              <a:rPr lang="es-ES" sz="2800" b="1" dirty="0">
                <a:solidFill>
                  <a:srgbClr val="AE5F12"/>
                </a:solidFill>
                <a:latin typeface="Calibri" panose="020F0502020204030204" pitchFamily="34" charset="0"/>
                <a:cs typeface="Calibri" panose="020F0502020204030204" pitchFamily="34" charset="0"/>
              </a:rPr>
              <a:t>STRATEGIC AXES </a:t>
            </a:r>
            <a:endParaRPr lang="es-ES" sz="2800" b="1" dirty="0">
              <a:latin typeface="Calibri" panose="020F0502020204030204" pitchFamily="34" charset="0"/>
              <a:cs typeface="Calibri" panose="020F0502020204030204" pitchFamily="34" charset="0"/>
            </a:endParaRPr>
          </a:p>
        </p:txBody>
      </p:sp>
      <p:sp>
        <p:nvSpPr>
          <p:cNvPr id="9" name="Rectángulo 8"/>
          <p:cNvSpPr/>
          <p:nvPr/>
        </p:nvSpPr>
        <p:spPr>
          <a:xfrm>
            <a:off x="8352430" y="2947916"/>
            <a:ext cx="2920621" cy="10006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Imagen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52430" y="2962942"/>
            <a:ext cx="3194121" cy="970627"/>
          </a:xfrm>
          <a:prstGeom prst="rect">
            <a:avLst/>
          </a:prstGeom>
        </p:spPr>
      </p:pic>
    </p:spTree>
    <p:extLst>
      <p:ext uri="{BB962C8B-B14F-4D97-AF65-F5344CB8AC3E}">
        <p14:creationId xmlns:p14="http://schemas.microsoft.com/office/powerpoint/2010/main" val="22551274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9308" t="34005" r="52882" b="22981"/>
          <a:stretch/>
        </p:blipFill>
        <p:spPr>
          <a:xfrm>
            <a:off x="329738" y="2545032"/>
            <a:ext cx="5079077" cy="3250278"/>
          </a:xfrm>
          <a:prstGeom prst="rect">
            <a:avLst/>
          </a:prstGeom>
        </p:spPr>
      </p:pic>
      <p:sp>
        <p:nvSpPr>
          <p:cNvPr id="4" name="CuadroTexto 3"/>
          <p:cNvSpPr txBox="1"/>
          <p:nvPr/>
        </p:nvSpPr>
        <p:spPr>
          <a:xfrm>
            <a:off x="520365" y="1638028"/>
            <a:ext cx="4991899" cy="461665"/>
          </a:xfrm>
          <a:prstGeom prst="rect">
            <a:avLst/>
          </a:prstGeom>
          <a:noFill/>
        </p:spPr>
        <p:txBody>
          <a:bodyPr wrap="square" rtlCol="0">
            <a:spAutoFit/>
          </a:bodyPr>
          <a:lstStyle/>
          <a:p>
            <a:pPr lvl="0" algn="ctr">
              <a:defRPr/>
            </a:pPr>
            <a:r>
              <a:rPr lang="es-ES" sz="2400" b="1" dirty="0">
                <a:solidFill>
                  <a:srgbClr val="5B9BD5">
                    <a:lumMod val="50000"/>
                  </a:srgbClr>
                </a:solidFill>
                <a:latin typeface="Calibri" panose="020F0502020204030204" pitchFamily="34" charset="0"/>
                <a:cs typeface="Calibri" panose="020F0502020204030204" pitchFamily="34" charset="0"/>
              </a:rPr>
              <a:t>Peer-</a:t>
            </a:r>
            <a:r>
              <a:rPr lang="es-ES" sz="2400" b="1" dirty="0" err="1">
                <a:solidFill>
                  <a:srgbClr val="5B9BD5">
                    <a:lumMod val="50000"/>
                  </a:srgbClr>
                </a:solidFill>
                <a:latin typeface="Calibri" panose="020F0502020204030204" pitchFamily="34" charset="0"/>
                <a:cs typeface="Calibri" panose="020F0502020204030204" pitchFamily="34" charset="0"/>
              </a:rPr>
              <a:t>reviewed</a:t>
            </a:r>
            <a:r>
              <a:rPr lang="es-ES" sz="2400" b="1" dirty="0">
                <a:solidFill>
                  <a:srgbClr val="5B9BD5">
                    <a:lumMod val="50000"/>
                  </a:srgbClr>
                </a:solidFill>
                <a:latin typeface="Calibri" panose="020F0502020204030204" pitchFamily="34" charset="0"/>
                <a:cs typeface="Calibri" panose="020F0502020204030204" pitchFamily="34" charset="0"/>
              </a:rPr>
              <a:t> </a:t>
            </a:r>
            <a:r>
              <a:rPr lang="es-ES" sz="2400" b="1" dirty="0" err="1">
                <a:solidFill>
                  <a:srgbClr val="5B9BD5">
                    <a:lumMod val="50000"/>
                  </a:srgbClr>
                </a:solidFill>
                <a:latin typeface="Calibri" panose="020F0502020204030204" pitchFamily="34" charset="0"/>
                <a:cs typeface="Calibri" panose="020F0502020204030204" pitchFamily="34" charset="0"/>
              </a:rPr>
              <a:t>scientific</a:t>
            </a:r>
            <a:r>
              <a:rPr lang="es-ES" sz="2400" b="1" dirty="0">
                <a:solidFill>
                  <a:srgbClr val="5B9BD5">
                    <a:lumMod val="50000"/>
                  </a:srgbClr>
                </a:solidFill>
                <a:latin typeface="Calibri" panose="020F0502020204030204" pitchFamily="34" charset="0"/>
                <a:cs typeface="Calibri" panose="020F0502020204030204" pitchFamily="34" charset="0"/>
              </a:rPr>
              <a:t> </a:t>
            </a:r>
            <a:r>
              <a:rPr lang="es-ES" sz="2400" b="1" dirty="0" err="1">
                <a:solidFill>
                  <a:srgbClr val="5B9BD5">
                    <a:lumMod val="50000"/>
                  </a:srgbClr>
                </a:solidFill>
                <a:latin typeface="Calibri" panose="020F0502020204030204" pitchFamily="34" charset="0"/>
                <a:cs typeface="Calibri" panose="020F0502020204030204" pitchFamily="34" charset="0"/>
              </a:rPr>
              <a:t>publications</a:t>
            </a:r>
            <a:r>
              <a:rPr lang="es-ES" sz="2400" b="1" dirty="0">
                <a:solidFill>
                  <a:srgbClr val="5B9BD5">
                    <a:lumMod val="50000"/>
                  </a:srgbClr>
                </a:solidFill>
                <a:latin typeface="Calibri" panose="020F0502020204030204" pitchFamily="34" charset="0"/>
                <a:cs typeface="Calibri" panose="020F0502020204030204" pitchFamily="34" charset="0"/>
              </a:rPr>
              <a:t>:</a:t>
            </a:r>
            <a:endParaRPr kumimoji="0" lang="es-ES" sz="24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endParaRPr>
          </a:p>
        </p:txBody>
      </p:sp>
      <p:sp>
        <p:nvSpPr>
          <p:cNvPr id="5" name="CuadroTexto 4"/>
          <p:cNvSpPr txBox="1"/>
          <p:nvPr/>
        </p:nvSpPr>
        <p:spPr>
          <a:xfrm>
            <a:off x="120991" y="6398589"/>
            <a:ext cx="43818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England, J. 2024. </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hlinkClick r:id="rId4"/>
              </a:rPr>
              <a:t>10.5281/zenodo.10810347</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Imagen 5"/>
          <p:cNvPicPr>
            <a:picLocks noChangeAspect="1"/>
          </p:cNvPicPr>
          <p:nvPr/>
        </p:nvPicPr>
        <p:blipFill rotWithShape="1">
          <a:blip r:embed="rId5"/>
          <a:srcRect l="13630" t="30346" r="39460" b="20979"/>
          <a:stretch/>
        </p:blipFill>
        <p:spPr>
          <a:xfrm>
            <a:off x="5890756" y="2545032"/>
            <a:ext cx="6109856" cy="3566160"/>
          </a:xfrm>
          <a:prstGeom prst="rect">
            <a:avLst/>
          </a:prstGeom>
        </p:spPr>
      </p:pic>
      <p:sp>
        <p:nvSpPr>
          <p:cNvPr id="7" name="CuadroTexto 6"/>
          <p:cNvSpPr txBox="1"/>
          <p:nvPr/>
        </p:nvSpPr>
        <p:spPr>
          <a:xfrm>
            <a:off x="6409458" y="1638028"/>
            <a:ext cx="5072452" cy="461665"/>
          </a:xfrm>
          <a:prstGeom prst="rect">
            <a:avLst/>
          </a:prstGeom>
          <a:noFill/>
        </p:spPr>
        <p:txBody>
          <a:bodyPr wrap="square" rtlCol="0">
            <a:spAutoFit/>
          </a:bodyPr>
          <a:lstStyle/>
          <a:p>
            <a:pPr lvl="0">
              <a:defRPr/>
            </a:pPr>
            <a:r>
              <a:rPr lang="es-ES" sz="2400" b="1" dirty="0" err="1">
                <a:solidFill>
                  <a:srgbClr val="5B9BD5">
                    <a:lumMod val="50000"/>
                  </a:srgbClr>
                </a:solidFill>
                <a:latin typeface="Calibri" panose="020F0502020204030204" pitchFamily="34" charset="0"/>
                <a:cs typeface="Calibri" panose="020F0502020204030204" pitchFamily="34" charset="0"/>
              </a:rPr>
              <a:t>Research</a:t>
            </a:r>
            <a:r>
              <a:rPr lang="es-ES" sz="2400" b="1" dirty="0">
                <a:solidFill>
                  <a:srgbClr val="5B9BD5">
                    <a:lumMod val="50000"/>
                  </a:srgbClr>
                </a:solidFill>
                <a:latin typeface="Calibri" panose="020F0502020204030204" pitchFamily="34" charset="0"/>
                <a:cs typeface="Calibri" panose="020F0502020204030204" pitchFamily="34" charset="0"/>
              </a:rPr>
              <a:t> Data Management (RDM):</a:t>
            </a:r>
            <a:endParaRPr kumimoji="0" lang="es-ES" sz="2400" b="1" i="0" u="none" strike="noStrike" kern="1200" cap="none" spc="0" normalizeH="0" baseline="0" noProof="0" dirty="0">
              <a:ln>
                <a:noFill/>
              </a:ln>
              <a:solidFill>
                <a:srgbClr val="5B9BD5">
                  <a:lumMod val="50000"/>
                </a:srgbClr>
              </a:solidFill>
              <a:effectLst/>
              <a:uLnTx/>
              <a:uFillTx/>
              <a:latin typeface="Calibri" panose="020F0502020204030204" pitchFamily="34" charset="0"/>
              <a:ea typeface="+mn-ea"/>
              <a:cs typeface="Calibri" panose="020F0502020204030204" pitchFamily="34" charset="0"/>
            </a:endParaRPr>
          </a:p>
        </p:txBody>
      </p:sp>
      <p:sp>
        <p:nvSpPr>
          <p:cNvPr id="3" name="Rectángulo 2"/>
          <p:cNvSpPr/>
          <p:nvPr/>
        </p:nvSpPr>
        <p:spPr>
          <a:xfrm>
            <a:off x="254924" y="2387090"/>
            <a:ext cx="5378334" cy="37241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ángulo 7"/>
          <p:cNvSpPr/>
          <p:nvPr/>
        </p:nvSpPr>
        <p:spPr>
          <a:xfrm>
            <a:off x="5890756" y="2387090"/>
            <a:ext cx="6109856" cy="37241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upload.wikimedia.org/wikipedia/commons/thumb/8/8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0991" y="58518"/>
            <a:ext cx="1610567" cy="1117331"/>
          </a:xfrm>
          <a:prstGeom prst="rect">
            <a:avLst/>
          </a:prstGeom>
          <a:noFill/>
          <a:extLst>
            <a:ext uri="{909E8E84-426E-40DD-AFC4-6F175D3DCCD1}">
              <a14:hiddenFill xmlns:a14="http://schemas.microsoft.com/office/drawing/2010/main">
                <a:solidFill>
                  <a:srgbClr val="FFFFFF"/>
                </a:solidFill>
              </a14:hiddenFill>
            </a:ext>
          </a:extLst>
        </p:spPr>
      </p:pic>
      <p:sp>
        <p:nvSpPr>
          <p:cNvPr id="12" name="3 Título"/>
          <p:cNvSpPr txBox="1">
            <a:spLocks/>
          </p:cNvSpPr>
          <p:nvPr/>
        </p:nvSpPr>
        <p:spPr>
          <a:xfrm>
            <a:off x="999971" y="289407"/>
            <a:ext cx="10656018" cy="6555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ES" sz="3600" b="1" dirty="0" err="1">
                <a:solidFill>
                  <a:prstClr val="black"/>
                </a:solidFill>
                <a:latin typeface="Calibri" panose="020F0502020204030204" pitchFamily="34" charset="0"/>
                <a:cs typeface="Calibri" panose="020F0502020204030204" pitchFamily="34" charset="0"/>
              </a:rPr>
              <a:t>Policies</a:t>
            </a:r>
            <a:r>
              <a:rPr lang="es-ES" sz="3600" b="1" dirty="0">
                <a:solidFill>
                  <a:prstClr val="black"/>
                </a:solidFill>
                <a:latin typeface="Calibri" panose="020F0502020204030204" pitchFamily="34" charset="0"/>
                <a:cs typeface="Calibri" panose="020F0502020204030204" pitchFamily="34" charset="0"/>
              </a:rPr>
              <a:t> and mandates  </a:t>
            </a:r>
            <a:r>
              <a:rPr kumimoji="0" lang="es-ES" sz="3600" b="1" i="0" u="none" strike="noStrike" kern="1200" cap="none" spc="0" normalizeH="0" baseline="0" noProof="0" dirty="0" smtClean="0">
                <a:ln>
                  <a:noFill/>
                </a:ln>
                <a:solidFill>
                  <a:prstClr val="black"/>
                </a:solidFill>
                <a:effectLst/>
                <a:uLnTx/>
                <a:uFillTx/>
                <a:latin typeface="Calibri" panose="020F0502020204030204" pitchFamily="34" charset="0"/>
                <a:ea typeface="+mj-ea"/>
                <a:cs typeface="Calibri" panose="020F0502020204030204" pitchFamily="34" charset="0"/>
              </a:rPr>
              <a:t>– </a:t>
            </a:r>
            <a:r>
              <a:rPr kumimoji="0" lang="es-ES" sz="3600" b="1" i="0" u="none" strike="noStrike" kern="1200" cap="none" spc="0" normalizeH="0" baseline="0" noProof="0" dirty="0" err="1" smtClean="0">
                <a:ln>
                  <a:noFill/>
                </a:ln>
                <a:solidFill>
                  <a:prstClr val="black"/>
                </a:solidFill>
                <a:effectLst/>
                <a:uLnTx/>
                <a:uFillTx/>
                <a:latin typeface="Calibri" panose="020F0502020204030204" pitchFamily="34" charset="0"/>
                <a:ea typeface="+mj-ea"/>
                <a:cs typeface="Calibri" panose="020F0502020204030204" pitchFamily="34" charset="0"/>
              </a:rPr>
              <a:t>European</a:t>
            </a:r>
            <a:r>
              <a:rPr kumimoji="0" lang="es-ES" sz="3600" b="1" i="0" u="none" strike="noStrike" kern="1200" cap="none" spc="0" normalizeH="0" baseline="0" noProof="0" dirty="0" smtClean="0">
                <a:ln>
                  <a:noFill/>
                </a:ln>
                <a:solidFill>
                  <a:prstClr val="black"/>
                </a:solidFill>
                <a:effectLst/>
                <a:uLnTx/>
                <a:uFillTx/>
                <a:latin typeface="Calibri" panose="020F0502020204030204" pitchFamily="34" charset="0"/>
                <a:ea typeface="+mj-ea"/>
                <a:cs typeface="Calibri" panose="020F0502020204030204" pitchFamily="34" charset="0"/>
              </a:rPr>
              <a:t> </a:t>
            </a:r>
            <a:r>
              <a:rPr kumimoji="0" lang="es-ES" sz="3600" b="1" i="0" u="none" strike="noStrike" kern="1200" cap="none" spc="0" normalizeH="0" baseline="0" noProof="0" dirty="0" err="1" smtClean="0">
                <a:ln>
                  <a:noFill/>
                </a:ln>
                <a:solidFill>
                  <a:prstClr val="black"/>
                </a:solidFill>
                <a:effectLst/>
                <a:uLnTx/>
                <a:uFillTx/>
                <a:latin typeface="Calibri" panose="020F0502020204030204" pitchFamily="34" charset="0"/>
                <a:ea typeface="+mj-ea"/>
                <a:cs typeface="Calibri" panose="020F0502020204030204" pitchFamily="34" charset="0"/>
              </a:rPr>
              <a:t>Commission</a:t>
            </a:r>
            <a:endParaRPr kumimoji="0" lang="es-ES" sz="3600" b="1" i="0" u="none" strike="noStrike" kern="1200" cap="none" spc="0" normalizeH="0" baseline="0" noProof="0" dirty="0" smtClean="0">
              <a:ln>
                <a:noFill/>
              </a:ln>
              <a:solidFill>
                <a:prstClr val="black"/>
              </a:solidFill>
              <a:effectLst/>
              <a:uLnTx/>
              <a:uFillTx/>
              <a:latin typeface="Calibri" panose="020F0502020204030204" pitchFamily="34" charset="0"/>
              <a:ea typeface="+mj-ea"/>
              <a:cs typeface="Calibri" panose="020F050202020403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CuadroTexto 8"/>
          <p:cNvSpPr txBox="1"/>
          <p:nvPr/>
        </p:nvSpPr>
        <p:spPr>
          <a:xfrm>
            <a:off x="6597749" y="6238788"/>
            <a:ext cx="5824024" cy="646331"/>
          </a:xfrm>
          <a:prstGeom prst="rect">
            <a:avLst/>
          </a:prstGeom>
          <a:noFill/>
        </p:spPr>
        <p:txBody>
          <a:bodyPr wrap="square" rtlCol="0">
            <a:spAutoFit/>
          </a:bodyPr>
          <a:lstStyle/>
          <a:p>
            <a:r>
              <a:rPr lang="es-ES" dirty="0">
                <a:hlinkClick r:id="rId7"/>
              </a:rPr>
              <a:t>https://</a:t>
            </a:r>
            <a:r>
              <a:rPr lang="es-ES" dirty="0" smtClean="0">
                <a:hlinkClick r:id="rId7"/>
              </a:rPr>
              <a:t>recolecta.fecyt.es/en/acceso-abierto/politicas-y-mandatos/comision-europea</a:t>
            </a:r>
            <a:r>
              <a:rPr lang="es-ES" dirty="0" smtClean="0"/>
              <a:t> </a:t>
            </a:r>
            <a:endParaRPr lang="es-ES" dirty="0"/>
          </a:p>
        </p:txBody>
      </p:sp>
    </p:spTree>
    <p:extLst>
      <p:ext uri="{BB962C8B-B14F-4D97-AF65-F5344CB8AC3E}">
        <p14:creationId xmlns:p14="http://schemas.microsoft.com/office/powerpoint/2010/main" val="5483388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2"/>
          <a:srcRect l="7222" t="18103" r="9142" b="10348"/>
          <a:stretch/>
        </p:blipFill>
        <p:spPr>
          <a:xfrm>
            <a:off x="557547" y="860477"/>
            <a:ext cx="11340517" cy="5457154"/>
          </a:xfrm>
          <a:prstGeom prst="rect">
            <a:avLst/>
          </a:prstGeom>
        </p:spPr>
      </p:pic>
      <p:sp>
        <p:nvSpPr>
          <p:cNvPr id="5" name="CuadroTexto 4"/>
          <p:cNvSpPr txBox="1"/>
          <p:nvPr/>
        </p:nvSpPr>
        <p:spPr>
          <a:xfrm>
            <a:off x="374667" y="6317631"/>
            <a:ext cx="438187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England, J. 2024. </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hlinkClick r:id="rId3"/>
              </a:rPr>
              <a:t>10.5281/zenodo.10810347</a:t>
            </a:r>
            <a:r>
              <a:rPr kumimoji="0" lang="es-E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es-E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3 Título"/>
          <p:cNvSpPr txBox="1">
            <a:spLocks/>
          </p:cNvSpPr>
          <p:nvPr/>
        </p:nvSpPr>
        <p:spPr>
          <a:xfrm>
            <a:off x="-1529289" y="0"/>
            <a:ext cx="10656018" cy="65555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s-ES" sz="3600" b="1" dirty="0">
                <a:solidFill>
                  <a:prstClr val="black"/>
                </a:solidFill>
                <a:latin typeface="Calibri" panose="020F0502020204030204" pitchFamily="34" charset="0"/>
                <a:cs typeface="Calibri" panose="020F0502020204030204" pitchFamily="34" charset="0"/>
              </a:rPr>
              <a:t>Peer-</a:t>
            </a:r>
            <a:r>
              <a:rPr lang="es-ES" sz="3600" b="1" dirty="0" err="1">
                <a:solidFill>
                  <a:prstClr val="black"/>
                </a:solidFill>
                <a:latin typeface="Calibri" panose="020F0502020204030204" pitchFamily="34" charset="0"/>
                <a:cs typeface="Calibri" panose="020F0502020204030204" pitchFamily="34" charset="0"/>
              </a:rPr>
              <a:t>reviewed</a:t>
            </a:r>
            <a:r>
              <a:rPr lang="es-ES" sz="3600" b="1" dirty="0">
                <a:solidFill>
                  <a:prstClr val="black"/>
                </a:solidFill>
                <a:latin typeface="Calibri" panose="020F0502020204030204" pitchFamily="34" charset="0"/>
                <a:cs typeface="Calibri" panose="020F0502020204030204" pitchFamily="34" charset="0"/>
              </a:rPr>
              <a:t> </a:t>
            </a:r>
            <a:r>
              <a:rPr lang="es-ES" sz="3600" b="1" dirty="0" err="1">
                <a:solidFill>
                  <a:prstClr val="black"/>
                </a:solidFill>
                <a:latin typeface="Calibri" panose="020F0502020204030204" pitchFamily="34" charset="0"/>
                <a:cs typeface="Calibri" panose="020F0502020204030204" pitchFamily="34" charset="0"/>
              </a:rPr>
              <a:t>scientific</a:t>
            </a:r>
            <a:r>
              <a:rPr lang="es-ES" sz="3600" b="1" dirty="0">
                <a:solidFill>
                  <a:prstClr val="black"/>
                </a:solidFill>
                <a:latin typeface="Calibri" panose="020F0502020204030204" pitchFamily="34" charset="0"/>
                <a:cs typeface="Calibri" panose="020F0502020204030204" pitchFamily="34" charset="0"/>
              </a:rPr>
              <a:t> </a:t>
            </a:r>
            <a:r>
              <a:rPr lang="es-ES" sz="3600" b="1" dirty="0" err="1">
                <a:solidFill>
                  <a:prstClr val="black"/>
                </a:solidFill>
                <a:latin typeface="Calibri" panose="020F0502020204030204" pitchFamily="34" charset="0"/>
                <a:cs typeface="Calibri" panose="020F0502020204030204" pitchFamily="34" charset="0"/>
              </a:rPr>
              <a:t>publications</a:t>
            </a:r>
            <a:r>
              <a:rPr lang="es-ES" sz="3600" b="1" dirty="0">
                <a:solidFill>
                  <a:prstClr val="black"/>
                </a:solidFill>
                <a:latin typeface="Calibri" panose="020F0502020204030204" pitchFamily="34" charset="0"/>
                <a:cs typeface="Calibri" panose="020F0502020204030204" pitchFamily="34" charset="0"/>
              </a:rPr>
              <a: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0453384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51473E64-CDE7-C23F-647B-3EC82DF3503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0" y="0"/>
            <a:ext cx="2027941" cy="425513"/>
          </a:xfrm>
          <a:prstGeom prst="rect">
            <a:avLst/>
          </a:prstGeom>
        </p:spPr>
      </p:pic>
      <p:sp>
        <p:nvSpPr>
          <p:cNvPr id="4" name="CuadroTexto 3"/>
          <p:cNvSpPr txBox="1"/>
          <p:nvPr/>
        </p:nvSpPr>
        <p:spPr>
          <a:xfrm>
            <a:off x="117696" y="6247883"/>
            <a:ext cx="1177855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Alea Lopez de San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Roman</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Dagmar</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Meyer, Emilie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Hermans</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&amp; Ellen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Leenarts</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(2021, septiembre 22).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Horizon</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Europe</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train-the-trainer</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workshop. Open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Science</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Fair</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2021 (OSFair2021). </a:t>
            </a:r>
            <a:r>
              <a:rPr kumimoji="0" lang="es-ES" sz="14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Zenodo</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hlinkClick r:id="rId4"/>
              </a:rPr>
              <a:t>https://</a:t>
            </a:r>
            <a:r>
              <a:rPr kumimoji="0" lang="es-ES"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hlinkClick r:id="rId4"/>
              </a:rPr>
              <a:t>doi.org/10.5281/zenodo.5549524</a:t>
            </a:r>
            <a:r>
              <a:rPr kumimoji="0" lang="es-ES" sz="14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endParaRPr kumimoji="0" lang="es-E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Imagen 4"/>
          <p:cNvPicPr>
            <a:picLocks noChangeAspect="1"/>
          </p:cNvPicPr>
          <p:nvPr/>
        </p:nvPicPr>
        <p:blipFill rotWithShape="1">
          <a:blip r:embed="rId5"/>
          <a:srcRect l="20050" t="16397" r="6010" b="9708"/>
          <a:stretch/>
        </p:blipFill>
        <p:spPr>
          <a:xfrm>
            <a:off x="1258431" y="675327"/>
            <a:ext cx="9590729" cy="5391510"/>
          </a:xfrm>
          <a:prstGeom prst="rect">
            <a:avLst/>
          </a:prstGeom>
        </p:spPr>
      </p:pic>
    </p:spTree>
    <p:extLst>
      <p:ext uri="{BB962C8B-B14F-4D97-AF65-F5344CB8AC3E}">
        <p14:creationId xmlns:p14="http://schemas.microsoft.com/office/powerpoint/2010/main" val="148102076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63772" y="5984950"/>
            <a:ext cx="5788927" cy="646331"/>
          </a:xfrm>
          <a:prstGeom prst="rect">
            <a:avLst/>
          </a:prstGeom>
          <a:noFill/>
        </p:spPr>
        <p:txBody>
          <a:bodyPr wrap="square" rtlCol="0">
            <a:spAutoFit/>
          </a:bodyPr>
          <a:lstStyle/>
          <a:p>
            <a:r>
              <a:rPr lang="es-ES" dirty="0">
                <a:solidFill>
                  <a:prstClr val="black"/>
                </a:solidFill>
                <a:latin typeface="Calibri" panose="020F0502020204030204"/>
                <a:hlinkClick r:id="rId3"/>
              </a:rPr>
              <a:t>https://open-science-cloud.ec.europa.eu</a:t>
            </a:r>
            <a:r>
              <a:rPr lang="es-ES" dirty="0" smtClean="0">
                <a:solidFill>
                  <a:prstClr val="black"/>
                </a:solidFill>
                <a:latin typeface="Calibri" panose="020F0502020204030204"/>
                <a:hlinkClick r:id="rId3"/>
              </a:rPr>
              <a:t>/</a:t>
            </a:r>
            <a:endParaRPr lang="es-ES" dirty="0" smtClean="0">
              <a:solidFill>
                <a:prstClr val="black"/>
              </a:solidFill>
              <a:latin typeface="Calibri" panose="020F0502020204030204"/>
            </a:endParaRPr>
          </a:p>
          <a:p>
            <a:r>
              <a:rPr lang="es-ES" dirty="0">
                <a:solidFill>
                  <a:prstClr val="black"/>
                </a:solidFill>
                <a:latin typeface="Calibri" panose="020F0502020204030204"/>
                <a:hlinkClick r:id="rId4"/>
              </a:rPr>
              <a:t>https://</a:t>
            </a:r>
            <a:r>
              <a:rPr lang="es-ES" dirty="0" smtClean="0">
                <a:solidFill>
                  <a:prstClr val="black"/>
                </a:solidFill>
                <a:latin typeface="Calibri" panose="020F0502020204030204"/>
                <a:hlinkClick r:id="rId4"/>
              </a:rPr>
              <a:t>open-science-cloud.ec.europa.eu/resources/all</a:t>
            </a:r>
            <a:r>
              <a:rPr lang="es-ES" dirty="0" smtClean="0">
                <a:solidFill>
                  <a:prstClr val="black"/>
                </a:solidFill>
                <a:latin typeface="Calibri" panose="020F0502020204030204"/>
              </a:rPr>
              <a:t> </a:t>
            </a:r>
          </a:p>
        </p:txBody>
      </p:sp>
      <p:pic>
        <p:nvPicPr>
          <p:cNvPr id="4" name="Imagen 3"/>
          <p:cNvPicPr>
            <a:picLocks noChangeAspect="1"/>
          </p:cNvPicPr>
          <p:nvPr/>
        </p:nvPicPr>
        <p:blipFill rotWithShape="1">
          <a:blip r:embed="rId5"/>
          <a:srcRect l="11539" t="16744" r="27204" b="30385"/>
          <a:stretch/>
        </p:blipFill>
        <p:spPr>
          <a:xfrm>
            <a:off x="272954" y="0"/>
            <a:ext cx="7970294" cy="3867609"/>
          </a:xfrm>
          <a:prstGeom prst="rect">
            <a:avLst/>
          </a:prstGeom>
        </p:spPr>
      </p:pic>
      <p:pic>
        <p:nvPicPr>
          <p:cNvPr id="7" name="67mirPt-FhY"/>
          <p:cNvPicPr>
            <a:picLocks noRot="1" noChangeAspect="1"/>
          </p:cNvPicPr>
          <p:nvPr>
            <a:videoFile r:link="rId1"/>
          </p:nvPr>
        </p:nvPicPr>
        <p:blipFill>
          <a:blip r:embed="rId6"/>
          <a:stretch>
            <a:fillRect/>
          </a:stretch>
        </p:blipFill>
        <p:spPr>
          <a:xfrm>
            <a:off x="6061881" y="4059531"/>
            <a:ext cx="4572000" cy="2571750"/>
          </a:xfrm>
          <a:prstGeom prst="rect">
            <a:avLst/>
          </a:prstGeom>
        </p:spPr>
      </p:pic>
    </p:spTree>
    <p:extLst>
      <p:ext uri="{BB962C8B-B14F-4D97-AF65-F5344CB8AC3E}">
        <p14:creationId xmlns:p14="http://schemas.microsoft.com/office/powerpoint/2010/main" val="12420427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51473E64-CDE7-C23F-647B-3EC82DF3503C}"/>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408852" y="284723"/>
            <a:ext cx="2921890" cy="613086"/>
          </a:xfrm>
          <a:prstGeom prst="rect">
            <a:avLst/>
          </a:prstGeom>
        </p:spPr>
      </p:pic>
      <p:pic>
        <p:nvPicPr>
          <p:cNvPr id="2" name="Imagen 1"/>
          <p:cNvPicPr>
            <a:picLocks noChangeAspect="1"/>
          </p:cNvPicPr>
          <p:nvPr/>
        </p:nvPicPr>
        <p:blipFill rotWithShape="1">
          <a:blip r:embed="rId5" cstate="hqprint">
            <a:extLst>
              <a:ext uri="{28A0092B-C50C-407E-A947-70E740481C1C}">
                <a14:useLocalDpi xmlns:a14="http://schemas.microsoft.com/office/drawing/2010/main" val="0"/>
              </a:ext>
            </a:extLst>
          </a:blip>
          <a:srcRect l="5432" t="4884" r="10168" b="6378"/>
          <a:stretch/>
        </p:blipFill>
        <p:spPr>
          <a:xfrm>
            <a:off x="5530789" y="785812"/>
            <a:ext cx="6338656" cy="5311549"/>
          </a:xfrm>
          <a:prstGeom prst="rect">
            <a:avLst/>
          </a:prstGeom>
        </p:spPr>
      </p:pic>
      <p:sp>
        <p:nvSpPr>
          <p:cNvPr id="4" name="CuadroTexto 3"/>
          <p:cNvSpPr txBox="1"/>
          <p:nvPr/>
        </p:nvSpPr>
        <p:spPr>
          <a:xfrm>
            <a:off x="275208" y="1509204"/>
            <a:ext cx="3426780" cy="369332"/>
          </a:xfrm>
          <a:prstGeom prst="rect">
            <a:avLst/>
          </a:prstGeom>
          <a:noFill/>
        </p:spPr>
        <p:txBody>
          <a:bodyPr wrap="square" rtlCol="0">
            <a:spAutoFit/>
          </a:bodyPr>
          <a:lstStyle/>
          <a:p>
            <a:endParaRPr lang="es-ES" dirty="0">
              <a:latin typeface="Calibri" panose="020F0502020204030204" pitchFamily="34" charset="0"/>
              <a:cs typeface="Calibri" panose="020F0502020204030204" pitchFamily="34" charset="0"/>
            </a:endParaRPr>
          </a:p>
        </p:txBody>
      </p:sp>
      <p:pic>
        <p:nvPicPr>
          <p:cNvPr id="5" name="Imagen 4"/>
          <p:cNvPicPr>
            <a:picLocks noChangeAspect="1"/>
          </p:cNvPicPr>
          <p:nvPr/>
        </p:nvPicPr>
        <p:blipFill rotWithShape="1">
          <a:blip r:embed="rId6"/>
          <a:srcRect l="31917" t="26177" r="32483" b="12756"/>
          <a:stretch/>
        </p:blipFill>
        <p:spPr>
          <a:xfrm>
            <a:off x="256121" y="1326956"/>
            <a:ext cx="4944001" cy="4770405"/>
          </a:xfrm>
          <a:prstGeom prst="rect">
            <a:avLst/>
          </a:prstGeom>
        </p:spPr>
      </p:pic>
      <p:sp>
        <p:nvSpPr>
          <p:cNvPr id="6" name="CuadroTexto 5"/>
          <p:cNvSpPr txBox="1"/>
          <p:nvPr/>
        </p:nvSpPr>
        <p:spPr>
          <a:xfrm>
            <a:off x="1083076" y="6374167"/>
            <a:ext cx="9206143" cy="369332"/>
          </a:xfrm>
          <a:prstGeom prst="rect">
            <a:avLst/>
          </a:prstGeom>
          <a:noFill/>
        </p:spPr>
        <p:txBody>
          <a:bodyPr wrap="square" rtlCol="0">
            <a:spAutoFit/>
          </a:bodyPr>
          <a:lstStyle/>
          <a:p>
            <a:r>
              <a:rPr lang="es-ES" dirty="0">
                <a:latin typeface="Calibri" panose="020F0502020204030204" pitchFamily="34" charset="0"/>
                <a:cs typeface="Calibri" panose="020F0502020204030204" pitchFamily="34" charset="0"/>
                <a:hlinkClick r:id="rId7"/>
              </a:rPr>
              <a:t>https://</a:t>
            </a:r>
            <a:r>
              <a:rPr lang="es-ES" dirty="0" smtClean="0">
                <a:latin typeface="Calibri" panose="020F0502020204030204" pitchFamily="34" charset="0"/>
                <a:cs typeface="Calibri" panose="020F0502020204030204" pitchFamily="34" charset="0"/>
                <a:hlinkClick r:id="rId7"/>
              </a:rPr>
              <a:t>barcelona-declaration.org/downloads/barcelonadeclaration_espan%c3%b5l.pdf</a:t>
            </a:r>
            <a:r>
              <a:rPr lang="es-ES" dirty="0" smtClean="0">
                <a:latin typeface="Calibri" panose="020F0502020204030204" pitchFamily="34" charset="0"/>
                <a:cs typeface="Calibri" panose="020F0502020204030204" pitchFamily="34" charset="0"/>
              </a:rPr>
              <a:t> </a:t>
            </a:r>
            <a:endParaRPr lang="es-ES" dirty="0">
              <a:latin typeface="Calibri" panose="020F0502020204030204" pitchFamily="34" charset="0"/>
              <a:cs typeface="Calibri" panose="020F0502020204030204" pitchFamily="34" charset="0"/>
            </a:endParaRPr>
          </a:p>
        </p:txBody>
      </p:sp>
      <p:sp>
        <p:nvSpPr>
          <p:cNvPr id="7" name="CuadroTexto 6"/>
          <p:cNvSpPr txBox="1"/>
          <p:nvPr/>
        </p:nvSpPr>
        <p:spPr>
          <a:xfrm>
            <a:off x="3986074" y="201907"/>
            <a:ext cx="7883371" cy="369332"/>
          </a:xfrm>
          <a:prstGeom prst="rect">
            <a:avLst/>
          </a:prstGeom>
          <a:noFill/>
        </p:spPr>
        <p:txBody>
          <a:bodyPr wrap="square" rtlCol="0">
            <a:spAutoFit/>
          </a:bodyPr>
          <a:lstStyle/>
          <a:p>
            <a:r>
              <a:rPr lang="es-ES" dirty="0">
                <a:solidFill>
                  <a:schemeClr val="tx2">
                    <a:lumMod val="90000"/>
                    <a:lumOff val="10000"/>
                  </a:schemeClr>
                </a:solidFill>
                <a:latin typeface="Calibri" panose="020F0502020204030204" pitchFamily="34" charset="0"/>
                <a:cs typeface="Calibri" panose="020F0502020204030204" pitchFamily="34" charset="0"/>
              </a:rPr>
              <a:t>BARCELONA </a:t>
            </a:r>
            <a:r>
              <a:rPr lang="es-ES" dirty="0" smtClean="0">
                <a:solidFill>
                  <a:schemeClr val="tx2">
                    <a:lumMod val="90000"/>
                    <a:lumOff val="10000"/>
                  </a:schemeClr>
                </a:solidFill>
                <a:latin typeface="Calibri" panose="020F0502020204030204" pitchFamily="34" charset="0"/>
                <a:cs typeface="Calibri" panose="020F0502020204030204" pitchFamily="34" charset="0"/>
              </a:rPr>
              <a:t>DECLARATION ON OPEN RESEARCH INFORMATION (16/04/2024)</a:t>
            </a:r>
            <a:endParaRPr lang="es-ES" dirty="0">
              <a:solidFill>
                <a:schemeClr val="tx2">
                  <a:lumMod val="90000"/>
                  <a:lumOff val="1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07362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6966787" y="3495980"/>
            <a:ext cx="4873924" cy="369332"/>
          </a:xfrm>
          <a:prstGeom prst="rect">
            <a:avLst/>
          </a:prstGeom>
          <a:noFill/>
        </p:spPr>
        <p:txBody>
          <a:bodyPr wrap="square" rtlCol="0">
            <a:spAutoFit/>
          </a:bodyPr>
          <a:lstStyle/>
          <a:p>
            <a:r>
              <a:rPr lang="es-ES" dirty="0">
                <a:solidFill>
                  <a:prstClr val="black"/>
                </a:solidFill>
                <a:latin typeface="Calibri" panose="020F0502020204030204"/>
                <a:hlinkClick r:id="rId3"/>
              </a:rPr>
              <a:t>http://www.accesoabierto.net/dulcinea</a:t>
            </a:r>
            <a:endParaRPr lang="es-ES" dirty="0">
              <a:solidFill>
                <a:prstClr val="black"/>
              </a:solidFill>
              <a:latin typeface="Calibri" panose="020F0502020204030204"/>
            </a:endParaRPr>
          </a:p>
        </p:txBody>
      </p:sp>
      <p:sp>
        <p:nvSpPr>
          <p:cNvPr id="6" name="CuadroTexto 5"/>
          <p:cNvSpPr txBox="1"/>
          <p:nvPr/>
        </p:nvSpPr>
        <p:spPr>
          <a:xfrm>
            <a:off x="409609" y="5701876"/>
            <a:ext cx="3873984" cy="923330"/>
          </a:xfrm>
          <a:prstGeom prst="rect">
            <a:avLst/>
          </a:prstGeom>
          <a:noFill/>
        </p:spPr>
        <p:txBody>
          <a:bodyPr wrap="square" rtlCol="0">
            <a:spAutoFit/>
          </a:bodyPr>
          <a:lstStyle/>
          <a:p>
            <a:r>
              <a:rPr lang="es-ES" dirty="0">
                <a:solidFill>
                  <a:prstClr val="black"/>
                </a:solidFill>
                <a:latin typeface="Calibri" panose="020F0502020204030204"/>
                <a:hlinkClick r:id="rId4"/>
              </a:rPr>
              <a:t>https://openpolicyfinder.jisc.ac.uk</a:t>
            </a:r>
            <a:r>
              <a:rPr lang="es-ES" dirty="0" smtClean="0">
                <a:solidFill>
                  <a:prstClr val="black"/>
                </a:solidFill>
                <a:latin typeface="Calibri" panose="020F0502020204030204"/>
                <a:hlinkClick r:id="rId4"/>
              </a:rPr>
              <a:t>/</a:t>
            </a:r>
            <a:endParaRPr lang="es-ES" dirty="0" smtClean="0">
              <a:solidFill>
                <a:prstClr val="black"/>
              </a:solidFill>
              <a:latin typeface="Calibri" panose="020F0502020204030204"/>
            </a:endParaRPr>
          </a:p>
          <a:p>
            <a:endParaRPr lang="es-ES" dirty="0">
              <a:solidFill>
                <a:prstClr val="black"/>
              </a:solidFill>
              <a:latin typeface="Calibri" panose="020F0502020204030204"/>
            </a:endParaRPr>
          </a:p>
          <a:p>
            <a:r>
              <a:rPr lang="es-ES" dirty="0">
                <a:solidFill>
                  <a:prstClr val="black"/>
                </a:solidFill>
                <a:latin typeface="Calibri" panose="020F0502020204030204"/>
                <a:hlinkClick r:id="rId5"/>
              </a:rPr>
              <a:t>https://dulcinea.opensciencespain.org</a:t>
            </a:r>
            <a:r>
              <a:rPr lang="es-ES" dirty="0" smtClean="0">
                <a:solidFill>
                  <a:prstClr val="black"/>
                </a:solidFill>
                <a:latin typeface="Calibri" panose="020F0502020204030204"/>
                <a:hlinkClick r:id="rId5"/>
              </a:rPr>
              <a:t>/</a:t>
            </a:r>
            <a:r>
              <a:rPr lang="es-ES" dirty="0" smtClean="0">
                <a:solidFill>
                  <a:prstClr val="black"/>
                </a:solidFill>
                <a:latin typeface="Calibri" panose="020F0502020204030204"/>
              </a:rPr>
              <a:t>  </a:t>
            </a:r>
            <a:endParaRPr lang="es-ES" dirty="0">
              <a:solidFill>
                <a:prstClr val="black"/>
              </a:solidFill>
              <a:latin typeface="Calibri" panose="020F0502020204030204"/>
            </a:endParaRPr>
          </a:p>
        </p:txBody>
      </p:sp>
      <p:sp>
        <p:nvSpPr>
          <p:cNvPr id="5" name="CuadroTexto 4"/>
          <p:cNvSpPr txBox="1"/>
          <p:nvPr/>
        </p:nvSpPr>
        <p:spPr>
          <a:xfrm>
            <a:off x="3852908" y="76399"/>
            <a:ext cx="6081204" cy="369332"/>
          </a:xfrm>
          <a:prstGeom prst="rect">
            <a:avLst/>
          </a:prstGeom>
          <a:noFill/>
        </p:spPr>
        <p:txBody>
          <a:bodyPr wrap="square" rtlCol="0">
            <a:spAutoFit/>
          </a:bodyPr>
          <a:lstStyle/>
          <a:p>
            <a:r>
              <a:rPr lang="es-ES" dirty="0" err="1">
                <a:solidFill>
                  <a:schemeClr val="accent1"/>
                </a:solidFill>
                <a:latin typeface="Calibri" panose="020F0502020204030204" pitchFamily="34" charset="0"/>
                <a:cs typeface="Calibri" panose="020F0502020204030204" pitchFamily="34" charset="0"/>
              </a:rPr>
              <a:t>Exploitation</a:t>
            </a:r>
            <a:r>
              <a:rPr lang="es-ES" dirty="0">
                <a:solidFill>
                  <a:schemeClr val="accent1"/>
                </a:solidFill>
                <a:latin typeface="Calibri" panose="020F0502020204030204" pitchFamily="34" charset="0"/>
                <a:cs typeface="Calibri" panose="020F0502020204030204" pitchFamily="34" charset="0"/>
              </a:rPr>
              <a:t> </a:t>
            </a:r>
            <a:r>
              <a:rPr lang="es-ES" dirty="0" err="1">
                <a:solidFill>
                  <a:schemeClr val="accent1"/>
                </a:solidFill>
                <a:latin typeface="Calibri" panose="020F0502020204030204" pitchFamily="34" charset="0"/>
                <a:cs typeface="Calibri" panose="020F0502020204030204" pitchFamily="34" charset="0"/>
              </a:rPr>
              <a:t>rights</a:t>
            </a:r>
            <a:r>
              <a:rPr lang="es-ES" dirty="0">
                <a:solidFill>
                  <a:schemeClr val="accent1"/>
                </a:solidFill>
                <a:latin typeface="Calibri" panose="020F0502020204030204" pitchFamily="34" charset="0"/>
                <a:cs typeface="Calibri" panose="020F0502020204030204" pitchFamily="34" charset="0"/>
              </a:rPr>
              <a:t> and </a:t>
            </a:r>
            <a:r>
              <a:rPr lang="es-ES" dirty="0" err="1">
                <a:solidFill>
                  <a:schemeClr val="accent1"/>
                </a:solidFill>
                <a:latin typeface="Calibri" panose="020F0502020204030204" pitchFamily="34" charset="0"/>
                <a:cs typeface="Calibri" panose="020F0502020204030204" pitchFamily="34" charset="0"/>
              </a:rPr>
              <a:t>deposit</a:t>
            </a:r>
            <a:r>
              <a:rPr lang="es-ES" dirty="0">
                <a:solidFill>
                  <a:schemeClr val="accent1"/>
                </a:solidFill>
                <a:latin typeface="Calibri" panose="020F0502020204030204" pitchFamily="34" charset="0"/>
                <a:cs typeface="Calibri" panose="020F0502020204030204" pitchFamily="34" charset="0"/>
              </a:rPr>
              <a:t> </a:t>
            </a:r>
            <a:r>
              <a:rPr lang="es-ES" dirty="0" err="1">
                <a:solidFill>
                  <a:schemeClr val="accent1"/>
                </a:solidFill>
                <a:latin typeface="Calibri" panose="020F0502020204030204" pitchFamily="34" charset="0"/>
                <a:cs typeface="Calibri" panose="020F0502020204030204" pitchFamily="34" charset="0"/>
              </a:rPr>
              <a:t>licences</a:t>
            </a:r>
            <a:endParaRPr lang="es-ES" dirty="0">
              <a:solidFill>
                <a:schemeClr val="accent1"/>
              </a:solidFill>
              <a:latin typeface="Calibri" panose="020F0502020204030204" pitchFamily="34" charset="0"/>
              <a:cs typeface="Calibri" panose="020F0502020204030204" pitchFamily="34" charset="0"/>
            </a:endParaRPr>
          </a:p>
        </p:txBody>
      </p:sp>
      <p:pic>
        <p:nvPicPr>
          <p:cNvPr id="7" name="Imagen 6"/>
          <p:cNvPicPr>
            <a:picLocks noChangeAspect="1"/>
          </p:cNvPicPr>
          <p:nvPr/>
        </p:nvPicPr>
        <p:blipFill rotWithShape="1">
          <a:blip r:embed="rId6"/>
          <a:srcRect l="8393" t="16102" r="9057" b="24383"/>
          <a:stretch/>
        </p:blipFill>
        <p:spPr>
          <a:xfrm>
            <a:off x="409609" y="569377"/>
            <a:ext cx="10740789" cy="4353637"/>
          </a:xfrm>
          <a:prstGeom prst="rect">
            <a:avLst/>
          </a:prstGeom>
        </p:spPr>
      </p:pic>
      <p:graphicFrame>
        <p:nvGraphicFramePr>
          <p:cNvPr id="13" name="Objeto 12"/>
          <p:cNvGraphicFramePr>
            <a:graphicFrameLocks noChangeAspect="1"/>
          </p:cNvGraphicFramePr>
          <p:nvPr>
            <p:extLst>
              <p:ext uri="{D42A27DB-BD31-4B8C-83A1-F6EECF244321}">
                <p14:modId xmlns:p14="http://schemas.microsoft.com/office/powerpoint/2010/main" val="1821251666"/>
              </p:ext>
            </p:extLst>
          </p:nvPr>
        </p:nvGraphicFramePr>
        <p:xfrm>
          <a:off x="5986818" y="4089408"/>
          <a:ext cx="6096000" cy="2760663"/>
        </p:xfrm>
        <a:graphic>
          <a:graphicData uri="http://schemas.openxmlformats.org/presentationml/2006/ole">
            <mc:AlternateContent xmlns:mc="http://schemas.openxmlformats.org/markup-compatibility/2006">
              <mc:Choice xmlns:v="urn:schemas-microsoft-com:vml" Requires="v">
                <p:oleObj spid="_x0000_s2398" name="Image" r:id="rId7" imgW="18196560" imgH="8253720" progId="Photoshop.Image.11">
                  <p:embed/>
                </p:oleObj>
              </mc:Choice>
              <mc:Fallback>
                <p:oleObj name="Image" r:id="rId7" imgW="18196560" imgH="8253720" progId="Photoshop.Image.11">
                  <p:embed/>
                  <p:pic>
                    <p:nvPicPr>
                      <p:cNvPr id="9" name="Objeto 8"/>
                      <p:cNvPicPr/>
                      <p:nvPr/>
                    </p:nvPicPr>
                    <p:blipFill>
                      <a:blip r:embed="rId8"/>
                      <a:stretch>
                        <a:fillRect/>
                      </a:stretch>
                    </p:blipFill>
                    <p:spPr>
                      <a:xfrm>
                        <a:off x="5986818" y="4089408"/>
                        <a:ext cx="6096000" cy="2760663"/>
                      </a:xfrm>
                      <a:prstGeom prst="rect">
                        <a:avLst/>
                      </a:prstGeom>
                    </p:spPr>
                  </p:pic>
                </p:oleObj>
              </mc:Fallback>
            </mc:AlternateContent>
          </a:graphicData>
        </a:graphic>
      </p:graphicFrame>
    </p:spTree>
    <p:extLst>
      <p:ext uri="{BB962C8B-B14F-4D97-AF65-F5344CB8AC3E}">
        <p14:creationId xmlns:p14="http://schemas.microsoft.com/office/powerpoint/2010/main" val="34536654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rotWithShape="1">
          <a:blip r:embed="rId3"/>
          <a:srcRect l="17117" t="11511" r="18433" b="77649"/>
          <a:stretch/>
        </p:blipFill>
        <p:spPr>
          <a:xfrm>
            <a:off x="2074707" y="1405266"/>
            <a:ext cx="7896928" cy="747091"/>
          </a:xfrm>
          <a:prstGeom prst="rect">
            <a:avLst/>
          </a:prstGeom>
        </p:spPr>
      </p:pic>
      <p:sp>
        <p:nvSpPr>
          <p:cNvPr id="3" name="CuadroTexto 2"/>
          <p:cNvSpPr txBox="1"/>
          <p:nvPr/>
        </p:nvSpPr>
        <p:spPr>
          <a:xfrm>
            <a:off x="1159696" y="239697"/>
            <a:ext cx="9447343" cy="523220"/>
          </a:xfrm>
          <a:prstGeom prst="rect">
            <a:avLst/>
          </a:prstGeom>
          <a:noFill/>
        </p:spPr>
        <p:txBody>
          <a:bodyPr wrap="square" rtlCol="0">
            <a:spAutoFit/>
          </a:bodyPr>
          <a:lstStyle/>
          <a:p>
            <a:pPr algn="ctr"/>
            <a:r>
              <a:rPr lang="es-ES" sz="2800" dirty="0" smtClean="0"/>
              <a:t>… </a:t>
            </a:r>
            <a:r>
              <a:rPr lang="es-ES" sz="2800" dirty="0" err="1" smtClean="0"/>
              <a:t>an</a:t>
            </a:r>
            <a:r>
              <a:rPr lang="es-ES" sz="2800" dirty="0" smtClean="0"/>
              <a:t> </a:t>
            </a:r>
            <a:r>
              <a:rPr lang="es-ES" sz="2800" dirty="0" err="1" smtClean="0"/>
              <a:t>invitation</a:t>
            </a:r>
            <a:r>
              <a:rPr lang="es-ES" sz="2800" dirty="0" smtClean="0"/>
              <a:t> to </a:t>
            </a:r>
            <a:r>
              <a:rPr lang="es-ES" sz="2800" dirty="0" err="1" smtClean="0"/>
              <a:t>collaborate</a:t>
            </a:r>
            <a:r>
              <a:rPr lang="es-ES" sz="2800" dirty="0" smtClean="0"/>
              <a:t> as </a:t>
            </a:r>
            <a:r>
              <a:rPr lang="es-ES" sz="2800" dirty="0" err="1" smtClean="0"/>
              <a:t>actors</a:t>
            </a:r>
            <a:r>
              <a:rPr lang="es-ES" sz="2800" dirty="0" smtClean="0"/>
              <a:t> of </a:t>
            </a:r>
            <a:r>
              <a:rPr lang="es-ES" sz="2800" dirty="0" err="1" smtClean="0"/>
              <a:t>this</a:t>
            </a:r>
            <a:r>
              <a:rPr lang="es-ES" sz="2800" dirty="0" smtClean="0"/>
              <a:t> </a:t>
            </a:r>
            <a:r>
              <a:rPr lang="es-ES" sz="2800" dirty="0" err="1" smtClean="0"/>
              <a:t>ecosystem</a:t>
            </a:r>
            <a:endParaRPr lang="es-ES" sz="2800" dirty="0"/>
          </a:p>
        </p:txBody>
      </p:sp>
      <p:pic>
        <p:nvPicPr>
          <p:cNvPr id="4" name="Imagen 3"/>
          <p:cNvPicPr>
            <a:picLocks noChangeAspect="1"/>
          </p:cNvPicPr>
          <p:nvPr/>
        </p:nvPicPr>
        <p:blipFill rotWithShape="1">
          <a:blip r:embed="rId3"/>
          <a:srcRect l="17117" t="43408" r="39998" b="3862"/>
          <a:stretch/>
        </p:blipFill>
        <p:spPr>
          <a:xfrm>
            <a:off x="2834362" y="2461847"/>
            <a:ext cx="5732862" cy="3965029"/>
          </a:xfrm>
          <a:prstGeom prst="rect">
            <a:avLst/>
          </a:prstGeom>
        </p:spPr>
      </p:pic>
    </p:spTree>
    <p:extLst>
      <p:ext uri="{BB962C8B-B14F-4D97-AF65-F5344CB8AC3E}">
        <p14:creationId xmlns:p14="http://schemas.microsoft.com/office/powerpoint/2010/main" val="6856775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áfico 2">
            <a:extLst>
              <a:ext uri="{FF2B5EF4-FFF2-40B4-BE49-F238E27FC236}">
                <a16:creationId xmlns:a16="http://schemas.microsoft.com/office/drawing/2014/main" id="{51473E64-CDE7-C23F-647B-3EC82DF3503C}"/>
              </a:ext>
            </a:extLst>
          </p:cNvPr>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08852" y="284723"/>
            <a:ext cx="2921890" cy="613086"/>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66106" y="170197"/>
            <a:ext cx="2225894" cy="676403"/>
          </a:xfrm>
          <a:prstGeom prst="rect">
            <a:avLst/>
          </a:prstGeom>
        </p:spPr>
      </p:pic>
      <p:pic>
        <p:nvPicPr>
          <p:cNvPr id="6" name="Imagen 5"/>
          <p:cNvPicPr/>
          <p:nvPr/>
        </p:nvPicPr>
        <p:blipFill>
          <a:blip r:embed="rId5">
            <a:extLst>
              <a:ext uri="{28A0092B-C50C-407E-A947-70E740481C1C}">
                <a14:useLocalDpi xmlns:a14="http://schemas.microsoft.com/office/drawing/2010/main" val="0"/>
              </a:ext>
            </a:extLst>
          </a:blip>
          <a:srcRect/>
          <a:stretch>
            <a:fillRect/>
          </a:stretch>
        </p:blipFill>
        <p:spPr bwMode="auto">
          <a:xfrm>
            <a:off x="7959367" y="188081"/>
            <a:ext cx="1851317" cy="806370"/>
          </a:xfrm>
          <a:prstGeom prst="rect">
            <a:avLst/>
          </a:prstGeom>
          <a:solidFill>
            <a:srgbClr val="FFFFFF"/>
          </a:solidFill>
          <a:ln>
            <a:noFill/>
          </a:ln>
        </p:spPr>
      </p:pic>
      <p:sp>
        <p:nvSpPr>
          <p:cNvPr id="7" name="CuadroTexto 6"/>
          <p:cNvSpPr txBox="1"/>
          <p:nvPr/>
        </p:nvSpPr>
        <p:spPr>
          <a:xfrm>
            <a:off x="10085682" y="6131336"/>
            <a:ext cx="1986742" cy="646331"/>
          </a:xfrm>
          <a:prstGeom prst="rect">
            <a:avLst/>
          </a:prstGeom>
          <a:noFill/>
        </p:spPr>
        <p:txBody>
          <a:bodyPr wrap="square" rtlCol="0">
            <a:spAutoFit/>
          </a:bodyPr>
          <a:lstStyle/>
          <a:p>
            <a:pPr algn="r"/>
            <a:r>
              <a:rPr lang="es-ES" dirty="0" smtClean="0">
                <a:solidFill>
                  <a:prstClr val="black"/>
                </a:solidFill>
                <a:latin typeface="Calibri" panose="020F0502020204030204"/>
                <a:hlinkClick r:id="rId6"/>
              </a:rPr>
              <a:t>virginiaj@isciii.es</a:t>
            </a:r>
            <a:endParaRPr lang="es-ES" dirty="0" smtClean="0">
              <a:solidFill>
                <a:prstClr val="black"/>
              </a:solidFill>
              <a:latin typeface="Calibri" panose="020F0502020204030204"/>
            </a:endParaRPr>
          </a:p>
          <a:p>
            <a:pPr algn="r"/>
            <a:r>
              <a:rPr lang="es-ES" dirty="0" smtClean="0">
                <a:solidFill>
                  <a:prstClr val="black"/>
                </a:solidFill>
                <a:latin typeface="Calibri" panose="020F0502020204030204"/>
                <a:hlinkClick r:id="rId7"/>
              </a:rPr>
              <a:t>repisalud@isciii.es</a:t>
            </a:r>
            <a:r>
              <a:rPr lang="es-ES" dirty="0" smtClean="0">
                <a:solidFill>
                  <a:prstClr val="black"/>
                </a:solidFill>
                <a:latin typeface="Calibri" panose="020F0502020204030204"/>
              </a:rPr>
              <a:t>  </a:t>
            </a:r>
            <a:endParaRPr lang="es-ES" dirty="0">
              <a:solidFill>
                <a:prstClr val="black"/>
              </a:solidFill>
              <a:latin typeface="Calibri" panose="020F0502020204030204"/>
            </a:endParaRPr>
          </a:p>
        </p:txBody>
      </p:sp>
      <p:sp>
        <p:nvSpPr>
          <p:cNvPr id="8" name="CuadroTexto 7"/>
          <p:cNvSpPr txBox="1"/>
          <p:nvPr/>
        </p:nvSpPr>
        <p:spPr>
          <a:xfrm>
            <a:off x="5959509" y="2992042"/>
            <a:ext cx="3395093" cy="769441"/>
          </a:xfrm>
          <a:prstGeom prst="rect">
            <a:avLst/>
          </a:prstGeom>
          <a:noFill/>
        </p:spPr>
        <p:txBody>
          <a:bodyPr wrap="square" rtlCol="0">
            <a:spAutoFit/>
          </a:bodyPr>
          <a:lstStyle/>
          <a:p>
            <a:r>
              <a:rPr lang="es-ES" sz="4400" dirty="0" smtClean="0">
                <a:solidFill>
                  <a:schemeClr val="accent2">
                    <a:lumMod val="75000"/>
                  </a:schemeClr>
                </a:solidFill>
                <a:latin typeface="Calibri" panose="020F0502020204030204"/>
              </a:rPr>
              <a:t>THANKS!!!</a:t>
            </a:r>
            <a:endParaRPr lang="es-ES" sz="4400" dirty="0">
              <a:solidFill>
                <a:schemeClr val="accent2">
                  <a:lumMod val="75000"/>
                </a:schemeClr>
              </a:solidFill>
              <a:latin typeface="Calibri" panose="020F0502020204030204"/>
            </a:endParaRPr>
          </a:p>
        </p:txBody>
      </p:sp>
      <p:pic>
        <p:nvPicPr>
          <p:cNvPr id="9" name="Imagen 8"/>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9256706" y="5906925"/>
            <a:ext cx="773480" cy="773480"/>
          </a:xfrm>
          <a:prstGeom prst="rect">
            <a:avLst/>
          </a:prstGeom>
        </p:spPr>
      </p:pic>
      <p:pic>
        <p:nvPicPr>
          <p:cNvPr id="10" name="Imagen 9">
            <a:hlinkClick r:id="rId9"/>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59953" y="5759287"/>
            <a:ext cx="838200" cy="295275"/>
          </a:xfrm>
          <a:prstGeom prst="rect">
            <a:avLst/>
          </a:prstGeom>
        </p:spPr>
      </p:pic>
      <p:grpSp>
        <p:nvGrpSpPr>
          <p:cNvPr id="11" name="Grupo 10"/>
          <p:cNvGrpSpPr/>
          <p:nvPr/>
        </p:nvGrpSpPr>
        <p:grpSpPr>
          <a:xfrm>
            <a:off x="2192058" y="1705901"/>
            <a:ext cx="3426257" cy="3466600"/>
            <a:chOff x="2502095" y="1636493"/>
            <a:chExt cx="2592280" cy="2743200"/>
          </a:xfrm>
        </p:grpSpPr>
        <p:pic>
          <p:nvPicPr>
            <p:cNvPr id="13" name="Imagen 12"/>
            <p:cNvPicPr>
              <a:picLocks noChangeAspect="1"/>
            </p:cNvPicPr>
            <p:nvPr/>
          </p:nvPicPr>
          <p:blipFill rotWithShape="1">
            <a:blip r:embed="rId11">
              <a:extLst>
                <a:ext uri="{28A0092B-C50C-407E-A947-70E740481C1C}">
                  <a14:useLocalDpi xmlns:a14="http://schemas.microsoft.com/office/drawing/2010/main" val="0"/>
                </a:ext>
              </a:extLst>
            </a:blip>
            <a:srcRect l="4034" t="69385" r="55094" b="841"/>
            <a:stretch/>
          </p:blipFill>
          <p:spPr>
            <a:xfrm>
              <a:off x="2502095" y="1681217"/>
              <a:ext cx="2592280" cy="2685696"/>
            </a:xfrm>
            <a:prstGeom prst="rect">
              <a:avLst/>
            </a:prstGeom>
          </p:spPr>
        </p:pic>
        <p:sp>
          <p:nvSpPr>
            <p:cNvPr id="15" name="Rectángulo 14"/>
            <p:cNvSpPr/>
            <p:nvPr/>
          </p:nvSpPr>
          <p:spPr>
            <a:xfrm>
              <a:off x="2502096" y="1636493"/>
              <a:ext cx="2592279" cy="274320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6" name="Rectángulo 15"/>
          <p:cNvSpPr/>
          <p:nvPr/>
        </p:nvSpPr>
        <p:spPr>
          <a:xfrm>
            <a:off x="123870" y="6293665"/>
            <a:ext cx="7751980" cy="461665"/>
          </a:xfrm>
          <a:prstGeom prst="rect">
            <a:avLst/>
          </a:prstGeom>
        </p:spPr>
        <p:txBody>
          <a:bodyPr wrap="square">
            <a:spAutoFit/>
          </a:bodyPr>
          <a:lstStyle/>
          <a:p>
            <a:pPr algn="just"/>
            <a:r>
              <a:rPr lang="en-US" sz="1200" dirty="0">
                <a:solidFill>
                  <a:schemeClr val="accent1"/>
                </a:solidFill>
                <a:latin typeface="Calibri" panose="020F0502020204030204" pitchFamily="34" charset="0"/>
                <a:cs typeface="Calibri" panose="020F0502020204030204" pitchFamily="34" charset="0"/>
              </a:rPr>
              <a:t>VSNU, NFU, KNAW, NWO and </a:t>
            </a:r>
            <a:r>
              <a:rPr lang="en-US" sz="1200" dirty="0" err="1" smtClean="0">
                <a:solidFill>
                  <a:schemeClr val="accent1"/>
                </a:solidFill>
                <a:latin typeface="Calibri" panose="020F0502020204030204" pitchFamily="34" charset="0"/>
                <a:cs typeface="Calibri" panose="020F0502020204030204" pitchFamily="34" charset="0"/>
              </a:rPr>
              <a:t>ZonMw</a:t>
            </a:r>
            <a:r>
              <a:rPr lang="en-US" sz="1200" dirty="0" smtClean="0">
                <a:solidFill>
                  <a:schemeClr val="accent1"/>
                </a:solidFill>
                <a:latin typeface="Calibri" panose="020F0502020204030204" pitchFamily="34" charset="0"/>
                <a:cs typeface="Calibri" panose="020F0502020204030204" pitchFamily="34" charset="0"/>
              </a:rPr>
              <a:t>. </a:t>
            </a:r>
            <a:r>
              <a:rPr lang="en-US" sz="1200" dirty="0" smtClean="0">
                <a:solidFill>
                  <a:schemeClr val="accent1"/>
                </a:solidFill>
                <a:latin typeface="Calibri" panose="020F0502020204030204" pitchFamily="34" charset="0"/>
                <a:cs typeface="Calibri" panose="020F0502020204030204" pitchFamily="34" charset="0"/>
                <a:hlinkClick r:id="rId12"/>
              </a:rPr>
              <a:t>Position </a:t>
            </a:r>
            <a:r>
              <a:rPr lang="en-US" sz="1200" dirty="0">
                <a:solidFill>
                  <a:schemeClr val="accent1"/>
                </a:solidFill>
                <a:latin typeface="Calibri" panose="020F0502020204030204" pitchFamily="34" charset="0"/>
                <a:cs typeface="Calibri" panose="020F0502020204030204" pitchFamily="34" charset="0"/>
                <a:hlinkClick r:id="rId12"/>
              </a:rPr>
              <a:t>paper Room for everyone’s talent</a:t>
            </a:r>
            <a:r>
              <a:rPr lang="en-US" sz="1200" dirty="0">
                <a:solidFill>
                  <a:schemeClr val="accent1"/>
                </a:solidFill>
                <a:latin typeface="Calibri" panose="020F0502020204030204" pitchFamily="34" charset="0"/>
                <a:cs typeface="Calibri" panose="020F0502020204030204" pitchFamily="34" charset="0"/>
              </a:rPr>
              <a:t>: towards a new balance in the recognition and rewards for academics</a:t>
            </a:r>
            <a:r>
              <a:rPr lang="es-ES" sz="1200" dirty="0" smtClean="0">
                <a:solidFill>
                  <a:schemeClr val="accent1"/>
                </a:solidFill>
                <a:latin typeface="Calibri" panose="020F0502020204030204" pitchFamily="34" charset="0"/>
                <a:cs typeface="Calibri" panose="020F0502020204030204" pitchFamily="34" charset="0"/>
              </a:rPr>
              <a:t> </a:t>
            </a:r>
            <a:r>
              <a:rPr lang="es-ES" sz="1200" dirty="0" smtClean="0">
                <a:solidFill>
                  <a:schemeClr val="accent1"/>
                </a:solidFill>
                <a:latin typeface="Calibri" panose="020F0502020204030204" pitchFamily="34" charset="0"/>
                <a:cs typeface="Calibri" panose="020F0502020204030204" pitchFamily="34" charset="0"/>
                <a:hlinkClick r:id="rId13"/>
              </a:rPr>
              <a:t>https</a:t>
            </a:r>
            <a:r>
              <a:rPr lang="es-ES" sz="1200" dirty="0">
                <a:solidFill>
                  <a:schemeClr val="accent1"/>
                </a:solidFill>
                <a:latin typeface="Calibri" panose="020F0502020204030204" pitchFamily="34" charset="0"/>
                <a:cs typeface="Calibri" panose="020F0502020204030204" pitchFamily="34" charset="0"/>
                <a:hlinkClick r:id="rId13"/>
              </a:rPr>
              <a:t>://recognitionrewards.nl/about/position-paper</a:t>
            </a:r>
            <a:r>
              <a:rPr lang="es-ES" sz="1200" dirty="0" smtClean="0">
                <a:solidFill>
                  <a:schemeClr val="accent1"/>
                </a:solidFill>
                <a:latin typeface="Calibri" panose="020F0502020204030204" pitchFamily="34" charset="0"/>
                <a:cs typeface="Calibri" panose="020F0502020204030204" pitchFamily="34" charset="0"/>
                <a:hlinkClick r:id="rId13"/>
              </a:rPr>
              <a:t>/</a:t>
            </a:r>
            <a:r>
              <a:rPr lang="es-ES" sz="1200" dirty="0" smtClean="0">
                <a:solidFill>
                  <a:schemeClr val="accent1"/>
                </a:solidFill>
                <a:latin typeface="Calibri" panose="020F0502020204030204" pitchFamily="34" charset="0"/>
                <a:cs typeface="Calibri" panose="020F0502020204030204" pitchFamily="34" charset="0"/>
              </a:rPr>
              <a:t> </a:t>
            </a:r>
            <a:endParaRPr lang="es-ES" sz="1200" dirty="0">
              <a:solidFill>
                <a:schemeClr val="accent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0450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4">
            <a:extLst>
              <a:ext uri="{FF2B5EF4-FFF2-40B4-BE49-F238E27FC236}">
                <a16:creationId xmlns:a16="http://schemas.microsoft.com/office/drawing/2014/main" id="{F0F75D7A-2EF9-CD99-C7E8-431C753E2766}"/>
              </a:ext>
            </a:extLst>
          </p:cNvPr>
          <p:cNvSpPr txBox="1"/>
          <p:nvPr/>
        </p:nvSpPr>
        <p:spPr bwMode="auto">
          <a:xfrm>
            <a:off x="1033404" y="372430"/>
            <a:ext cx="9756264" cy="37702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lvl="0">
              <a:defRPr/>
            </a:pPr>
            <a:r>
              <a:rPr kumimoji="0" lang="es-ES" sz="2000" b="0" i="1" u="none" strike="noStrike" kern="1200" cap="none" spc="0" normalizeH="0" baseline="0" noProof="0" dirty="0" smtClean="0">
                <a:ln>
                  <a:noFill/>
                </a:ln>
                <a:solidFill>
                  <a:srgbClr val="5B9BD5">
                    <a:lumMod val="75000"/>
                  </a:srgbClr>
                </a:solidFill>
                <a:effectLst/>
                <a:uLnTx/>
                <a:uFillTx/>
              </a:rPr>
              <a:t>* </a:t>
            </a:r>
            <a:r>
              <a:rPr lang="en-US" sz="2000" i="1" dirty="0">
                <a:solidFill>
                  <a:srgbClr val="5B9BD5">
                    <a:lumMod val="75000"/>
                  </a:srgbClr>
                </a:solidFill>
              </a:rPr>
              <a:t>The following teaching materials have been used in the preparation of this presentation:</a:t>
            </a:r>
            <a:endParaRPr kumimoji="0" lang="es-ES" sz="2000" b="0" i="1" u="none" strike="noStrike" kern="1200" cap="none" spc="0" normalizeH="0" baseline="0" noProof="0" dirty="0">
              <a:ln>
                <a:noFill/>
              </a:ln>
              <a:solidFill>
                <a:srgbClr val="5B9BD5">
                  <a:lumMod val="75000"/>
                </a:srgbClr>
              </a:solidFill>
              <a:effectLst/>
              <a:uLnTx/>
              <a:uFillTx/>
            </a:endParaRPr>
          </a:p>
        </p:txBody>
      </p:sp>
      <p:sp>
        <p:nvSpPr>
          <p:cNvPr id="15" name="CuadroTexto 14"/>
          <p:cNvSpPr txBox="1"/>
          <p:nvPr/>
        </p:nvSpPr>
        <p:spPr>
          <a:xfrm>
            <a:off x="304198" y="805728"/>
            <a:ext cx="11986276" cy="64325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panose="020F0502020204030204"/>
              </a:rPr>
              <a:t>England</a:t>
            </a:r>
            <a:r>
              <a:rPr kumimoji="0" lang="en-US" sz="2000" b="0" i="0" u="none" strike="noStrike" kern="1200" cap="none" spc="0" normalizeH="0" baseline="0" noProof="0" dirty="0">
                <a:ln>
                  <a:noFill/>
                </a:ln>
                <a:solidFill>
                  <a:prstClr val="black"/>
                </a:solidFill>
                <a:effectLst/>
                <a:uLnTx/>
                <a:uFillTx/>
                <a:latin typeface="Calibri" panose="020F0502020204030204"/>
              </a:rPr>
              <a:t>, J. (2024, </a:t>
            </a:r>
            <a:r>
              <a:rPr kumimoji="0" lang="en-US" sz="2000" b="0" i="0" u="none" strike="noStrike" kern="1200" cap="none" spc="0" normalizeH="0" baseline="0" noProof="0" dirty="0" err="1">
                <a:ln>
                  <a:noFill/>
                </a:ln>
                <a:solidFill>
                  <a:prstClr val="black"/>
                </a:solidFill>
                <a:effectLst/>
                <a:uLnTx/>
                <a:uFillTx/>
                <a:latin typeface="Calibri" panose="020F0502020204030204"/>
              </a:rPr>
              <a:t>marzo</a:t>
            </a:r>
            <a:r>
              <a:rPr kumimoji="0" lang="en-US" sz="2000" b="0" i="0" u="none" strike="noStrike" kern="1200" cap="none" spc="0" normalizeH="0" baseline="0" noProof="0" dirty="0">
                <a:ln>
                  <a:noFill/>
                </a:ln>
                <a:solidFill>
                  <a:prstClr val="black"/>
                </a:solidFill>
                <a:effectLst/>
                <a:uLnTx/>
                <a:uFillTx/>
                <a:latin typeface="Calibri" panose="020F0502020204030204"/>
              </a:rPr>
              <a:t> 19). </a:t>
            </a:r>
            <a:r>
              <a:rPr kumimoji="0" lang="en-US" sz="2000" b="1" i="0" u="none" strike="noStrike" kern="1200" cap="none" spc="0" normalizeH="0" baseline="0" noProof="0" dirty="0">
                <a:ln>
                  <a:noFill/>
                </a:ln>
                <a:solidFill>
                  <a:prstClr val="black"/>
                </a:solidFill>
                <a:effectLst/>
                <a:uLnTx/>
                <a:uFillTx/>
                <a:latin typeface="Calibri" panose="020F0502020204030204"/>
              </a:rPr>
              <a:t>Horizon Europe Open Science requirements in practice</a:t>
            </a:r>
            <a:r>
              <a:rPr kumimoji="0" lang="en-US" sz="2000" b="0" i="0" u="none" strike="noStrike" kern="1200" cap="none" spc="0" normalizeH="0" baseline="0" noProof="0" dirty="0">
                <a:ln>
                  <a:noFill/>
                </a:ln>
                <a:solidFill>
                  <a:prstClr val="black"/>
                </a:solidFill>
                <a:effectLst/>
                <a:uLnTx/>
                <a:uFillTx/>
                <a:latin typeface="Calibri" panose="020F0502020204030204"/>
              </a:rPr>
              <a:t> - </a:t>
            </a:r>
            <a:r>
              <a:rPr kumimoji="0" lang="en-US" sz="2000" b="0" i="0" u="none" strike="noStrike" kern="1200" cap="none" spc="0" normalizeH="0" baseline="0" noProof="0" dirty="0" err="1">
                <a:ln>
                  <a:noFill/>
                </a:ln>
                <a:solidFill>
                  <a:prstClr val="black"/>
                </a:solidFill>
                <a:effectLst/>
                <a:uLnTx/>
                <a:uFillTx/>
                <a:latin typeface="Calibri" panose="020F0502020204030204"/>
              </a:rPr>
              <a:t>OpenAIRE</a:t>
            </a:r>
            <a:r>
              <a:rPr kumimoji="0" lang="en-US" sz="2000" b="0" i="0" u="none" strike="noStrike" kern="1200" cap="none" spc="0" normalizeH="0" baseline="0" noProof="0" dirty="0">
                <a:ln>
                  <a:noFill/>
                </a:ln>
                <a:solidFill>
                  <a:prstClr val="black"/>
                </a:solidFill>
                <a:effectLst/>
                <a:uLnTx/>
                <a:uFillTx/>
                <a:latin typeface="Calibri" panose="020F0502020204030204"/>
              </a:rPr>
              <a:t> webinar. </a:t>
            </a:r>
            <a:r>
              <a:rPr kumimoji="0" lang="en-US" sz="2000" b="0" i="0" u="none" strike="noStrike" kern="1200" cap="none" spc="0" normalizeH="0" baseline="0" noProof="0" dirty="0" err="1">
                <a:ln>
                  <a:noFill/>
                </a:ln>
                <a:solidFill>
                  <a:prstClr val="black"/>
                </a:solidFill>
                <a:effectLst/>
                <a:uLnTx/>
                <a:uFillTx/>
                <a:latin typeface="Calibri" panose="020F0502020204030204"/>
              </a:rPr>
              <a:t>Zenodo</a:t>
            </a:r>
            <a:r>
              <a:rPr kumimoji="0" lang="en-US" sz="2000" b="0" i="0" u="none" strike="noStrike" kern="1200" cap="none" spc="0" normalizeH="0" baseline="0" noProof="0" dirty="0">
                <a:ln>
                  <a:noFill/>
                </a:ln>
                <a:solidFill>
                  <a:prstClr val="black"/>
                </a:solidFill>
                <a:effectLst/>
                <a:uLnTx/>
                <a:uFillTx/>
                <a:latin typeface="Calibri" panose="020F0502020204030204"/>
              </a:rPr>
              <a:t>. </a:t>
            </a:r>
            <a:r>
              <a:rPr kumimoji="0" lang="en-US" sz="2000" b="0" i="0" u="none" strike="noStrike" kern="1200" cap="none" spc="0" normalizeH="0" baseline="0" noProof="0" dirty="0">
                <a:ln>
                  <a:noFill/>
                </a:ln>
                <a:solidFill>
                  <a:prstClr val="black"/>
                </a:solidFill>
                <a:effectLst/>
                <a:uLnTx/>
                <a:uFillTx/>
                <a:latin typeface="Calibri" panose="020F0502020204030204"/>
                <a:hlinkClick r:id="rId2"/>
              </a:rPr>
              <a:t>https://doi.org/10.5281/zenodo.10810347</a:t>
            </a:r>
            <a:r>
              <a:rPr kumimoji="0" lang="en-US" sz="2000" b="0" i="0" u="none" strike="noStrike" kern="1200" cap="none" spc="0" normalizeH="0" baseline="0" noProof="0" dirty="0">
                <a:ln>
                  <a:noFill/>
                </a:ln>
                <a:solidFill>
                  <a:prstClr val="black"/>
                </a:solidFill>
                <a:effectLst/>
                <a:uLnTx/>
                <a:uFillTx/>
                <a:latin typeface="Calibri" panose="020F0502020204030204"/>
              </a:rPr>
              <a:t> </a:t>
            </a:r>
            <a:endParaRPr kumimoji="0" lang="es-ES" sz="2000" b="0" i="0" u="none" strike="noStrike" kern="1200" cap="none" spc="0" normalizeH="0" baseline="0" noProof="0" dirty="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none" strike="noStrike" kern="1200" cap="none" spc="0" normalizeH="0" baseline="0" noProof="0" dirty="0" smtClean="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smtClean="0">
                <a:ln>
                  <a:noFill/>
                </a:ln>
                <a:solidFill>
                  <a:prstClr val="black"/>
                </a:solidFill>
                <a:effectLst/>
                <a:uLnTx/>
                <a:uFillTx/>
                <a:latin typeface="Calibri" panose="020F0502020204030204"/>
              </a:rPr>
              <a:t>Hernández Villegas, Silvia. </a:t>
            </a:r>
            <a:r>
              <a:rPr kumimoji="0" lang="es-ES" sz="2000" b="1" i="0" u="none" strike="noStrike" kern="1200" cap="none" spc="0" normalizeH="0" baseline="0" noProof="0" dirty="0" smtClean="0">
                <a:ln>
                  <a:noFill/>
                </a:ln>
                <a:solidFill>
                  <a:prstClr val="black"/>
                </a:solidFill>
                <a:effectLst/>
                <a:uLnTx/>
                <a:uFillTx/>
                <a:latin typeface="Calibri" panose="020F0502020204030204"/>
              </a:rPr>
              <a:t>Acceso abierto</a:t>
            </a:r>
            <a:r>
              <a:rPr kumimoji="0" lang="es-ES" sz="2000" b="0" i="0" u="none" strike="noStrike" kern="1200" cap="none" spc="0" normalizeH="0" baseline="0" noProof="0" dirty="0" smtClean="0">
                <a:ln>
                  <a:noFill/>
                </a:ln>
                <a:solidFill>
                  <a:prstClr val="black"/>
                </a:solidFill>
                <a:effectLst/>
                <a:uLnTx/>
                <a:uFillTx/>
                <a:latin typeface="Calibri" panose="020F0502020204030204"/>
              </a:rPr>
              <a:t>. Máster de Salud Pública 2023/2024. Escuela Nacional de Sanidad. </a:t>
            </a:r>
            <a:r>
              <a:rPr kumimoji="0" lang="es-ES" sz="2000" b="0" i="0" u="none" strike="noStrike" kern="1200" cap="none" spc="0" normalizeH="0" baseline="0" noProof="0" dirty="0">
                <a:ln>
                  <a:noFill/>
                </a:ln>
                <a:solidFill>
                  <a:prstClr val="black"/>
                </a:solidFill>
                <a:effectLst/>
                <a:uLnTx/>
                <a:uFillTx/>
                <a:latin typeface="Calibri" panose="020F0502020204030204"/>
              </a:rPr>
              <a:t>Instituto de Salud Carlos III, </a:t>
            </a:r>
            <a:r>
              <a:rPr kumimoji="0" lang="es-ES" sz="2000" b="0" i="0" u="none" strike="noStrike" kern="1200" cap="none" spc="0" normalizeH="0" baseline="0" noProof="0" dirty="0" smtClean="0">
                <a:ln>
                  <a:noFill/>
                </a:ln>
                <a:solidFill>
                  <a:prstClr val="black"/>
                </a:solidFill>
                <a:effectLst/>
                <a:uLnTx/>
                <a:uFillTx/>
                <a:latin typeface="Calibri" panose="020F0502020204030204"/>
              </a:rPr>
              <a:t>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hlinkClick r:id="rId3"/>
              </a:rPr>
              <a:t>http://</a:t>
            </a:r>
            <a:r>
              <a:rPr kumimoji="0" lang="es-ES" sz="2000" b="0" i="0" u="sng"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hlinkClick r:id="rId3"/>
              </a:rPr>
              <a:t>hdl.handle.net/20.500.12105/19272</a:t>
            </a:r>
            <a:endParaRPr kumimoji="0" lang="es-ES" sz="2000" b="0" i="0" u="sng"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smtClean="0">
                <a:ln>
                  <a:noFill/>
                </a:ln>
                <a:solidFill>
                  <a:prstClr val="black"/>
                </a:solidFill>
                <a:effectLst/>
                <a:uLnTx/>
                <a:uFillTx/>
                <a:latin typeface="Calibri" panose="020F0502020204030204"/>
              </a:rPr>
              <a:t>Jiménez-Planet, Virginia; Hernández Villegas, Silvia. </a:t>
            </a:r>
            <a:r>
              <a:rPr kumimoji="0" lang="es-ES" sz="2000" b="1" i="0" u="none" strike="noStrike" kern="1200" cap="none" spc="0" normalizeH="0" baseline="0" noProof="0" dirty="0" smtClean="0">
                <a:ln>
                  <a:noFill/>
                </a:ln>
                <a:solidFill>
                  <a:prstClr val="black"/>
                </a:solidFill>
                <a:effectLst/>
                <a:uLnTx/>
                <a:uFillTx/>
                <a:latin typeface="Calibri" panose="020F0502020204030204"/>
              </a:rPr>
              <a:t>Gestión </a:t>
            </a:r>
            <a:r>
              <a:rPr kumimoji="0" lang="es-ES" sz="2000" b="1" i="0" u="none" strike="noStrike" kern="1200" cap="none" spc="0" normalizeH="0" baseline="0" noProof="0" dirty="0">
                <a:ln>
                  <a:noFill/>
                </a:ln>
                <a:solidFill>
                  <a:prstClr val="black"/>
                </a:solidFill>
                <a:effectLst/>
                <a:uLnTx/>
                <a:uFillTx/>
                <a:latin typeface="Calibri" panose="020F0502020204030204"/>
              </a:rPr>
              <a:t>de datos de investigación y Planes de Gestión de datos</a:t>
            </a:r>
            <a:r>
              <a:rPr kumimoji="0" lang="es-ES" sz="2000" b="0" i="0" u="none" strike="noStrike" kern="1200" cap="none" spc="0" normalizeH="0" baseline="0" noProof="0" dirty="0">
                <a:ln>
                  <a:noFill/>
                </a:ln>
                <a:solidFill>
                  <a:prstClr val="black"/>
                </a:solidFill>
                <a:effectLst/>
                <a:uLnTx/>
                <a:uFillTx/>
                <a:latin typeface="Calibri" panose="020F0502020204030204"/>
              </a:rPr>
              <a:t>. Seminarios Centro Nacional de Epidemiología. 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hlinkClick r:id="rId4"/>
              </a:rPr>
              <a:t>http://hdl.handle.net/20.500.12105/16206</a:t>
            </a:r>
            <a:r>
              <a:rPr kumimoji="0" lang="es-ES" sz="2000" b="0"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endParaRPr kumimoji="0" lang="es-ES" sz="2000" b="0" i="0" u="sng"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prstClr val="black"/>
                </a:solidFill>
                <a:effectLst/>
                <a:uLnTx/>
                <a:uFillTx/>
                <a:latin typeface="Calibri" panose="020F0502020204030204"/>
              </a:rPr>
              <a:t>Jiménez-Planet, </a:t>
            </a:r>
            <a:r>
              <a:rPr kumimoji="0" lang="es-ES" sz="2000" b="0" i="0" u="none" strike="noStrike" kern="1200" cap="none" spc="0" normalizeH="0" baseline="0" noProof="0" dirty="0" smtClean="0">
                <a:ln>
                  <a:noFill/>
                </a:ln>
                <a:solidFill>
                  <a:prstClr val="black"/>
                </a:solidFill>
                <a:effectLst/>
                <a:uLnTx/>
                <a:uFillTx/>
                <a:latin typeface="Calibri" panose="020F0502020204030204"/>
              </a:rPr>
              <a:t>Virginia. </a:t>
            </a:r>
            <a:r>
              <a:rPr kumimoji="0" lang="es-ES" sz="2000" b="1" i="0" u="none" strike="noStrike" kern="1200" cap="none" spc="0" normalizeH="0" baseline="0" noProof="0" dirty="0" smtClean="0">
                <a:ln>
                  <a:noFill/>
                </a:ln>
                <a:solidFill>
                  <a:prstClr val="black"/>
                </a:solidFill>
                <a:effectLst/>
                <a:uLnTx/>
                <a:uFillTx/>
                <a:latin typeface="Calibri" panose="020F0502020204030204"/>
              </a:rPr>
              <a:t>Acceso </a:t>
            </a:r>
            <a:r>
              <a:rPr kumimoji="0" lang="es-ES" sz="2000" b="1" i="0" u="none" strike="noStrike" kern="1200" cap="none" spc="0" normalizeH="0" baseline="0" noProof="0" dirty="0">
                <a:ln>
                  <a:noFill/>
                </a:ln>
                <a:solidFill>
                  <a:prstClr val="black"/>
                </a:solidFill>
                <a:effectLst/>
                <a:uLnTx/>
                <a:uFillTx/>
                <a:latin typeface="Calibri" panose="020F0502020204030204"/>
              </a:rPr>
              <a:t>abierto/ciencia abierta</a:t>
            </a:r>
            <a:r>
              <a:rPr kumimoji="0" lang="es-ES" sz="2000" b="0" i="0" u="none" strike="noStrike" kern="1200" cap="none" spc="0" normalizeH="0" baseline="0" noProof="0" dirty="0">
                <a:ln>
                  <a:noFill/>
                </a:ln>
                <a:solidFill>
                  <a:prstClr val="black"/>
                </a:solidFill>
                <a:effectLst/>
                <a:uLnTx/>
                <a:uFillTx/>
                <a:latin typeface="Calibri" panose="020F0502020204030204"/>
              </a:rPr>
              <a:t>. </a:t>
            </a:r>
            <a:r>
              <a:rPr kumimoji="0" lang="es-ES" sz="2000" b="0" i="0" u="none" strike="noStrike" kern="1200" cap="none" spc="0" normalizeH="0" baseline="0" noProof="0" dirty="0" smtClean="0">
                <a:ln>
                  <a:noFill/>
                </a:ln>
                <a:solidFill>
                  <a:prstClr val="black"/>
                </a:solidFill>
                <a:effectLst/>
                <a:uLnTx/>
                <a:uFillTx/>
                <a:latin typeface="Calibri" panose="020F0502020204030204"/>
              </a:rPr>
              <a:t>Principios </a:t>
            </a:r>
            <a:r>
              <a:rPr kumimoji="0" lang="es-ES" sz="2000" b="0" i="0" u="none" strike="noStrike" kern="1200" cap="none" spc="0" normalizeH="0" baseline="0" noProof="0" dirty="0">
                <a:ln>
                  <a:noFill/>
                </a:ln>
                <a:solidFill>
                  <a:prstClr val="black"/>
                </a:solidFill>
                <a:effectLst/>
                <a:uLnTx/>
                <a:uFillTx/>
                <a:latin typeface="Calibri" panose="020F0502020204030204"/>
              </a:rPr>
              <a:t>de investigación e innovación responsable (RRI</a:t>
            </a:r>
            <a:r>
              <a:rPr kumimoji="0" lang="es-ES" sz="2000" b="0" i="0" u="none" strike="noStrike" kern="1200" cap="none" spc="0" normalizeH="0" baseline="0" noProof="0" dirty="0" smtClean="0">
                <a:ln>
                  <a:noFill/>
                </a:ln>
                <a:solidFill>
                  <a:prstClr val="black"/>
                </a:solidFill>
                <a:effectLst/>
                <a:uLnTx/>
                <a:uFillTx/>
                <a:latin typeface="Calibri" panose="020F0502020204030204"/>
              </a:rPr>
              <a:t>). Instituto de Salud Carlos III, 17 y 20 </a:t>
            </a:r>
            <a:r>
              <a:rPr kumimoji="0" lang="es-ES" sz="2000" b="0" i="0" u="none" strike="noStrike" kern="1200" cap="none" spc="0" normalizeH="0" baseline="0" noProof="0" dirty="0">
                <a:ln>
                  <a:noFill/>
                </a:ln>
                <a:solidFill>
                  <a:prstClr val="black"/>
                </a:solidFill>
                <a:effectLst/>
                <a:uLnTx/>
                <a:uFillTx/>
                <a:latin typeface="Calibri" panose="020F0502020204030204"/>
              </a:rPr>
              <a:t>de </a:t>
            </a:r>
            <a:r>
              <a:rPr kumimoji="0" lang="es-ES" sz="2000" b="0" i="0" u="none" strike="noStrike" kern="1200" cap="none" spc="0" normalizeH="0" baseline="0" noProof="0" dirty="0" smtClean="0">
                <a:ln>
                  <a:noFill/>
                </a:ln>
                <a:solidFill>
                  <a:prstClr val="black"/>
                </a:solidFill>
                <a:effectLst/>
                <a:uLnTx/>
                <a:uFillTx/>
                <a:latin typeface="Calibri" panose="020F0502020204030204"/>
              </a:rPr>
              <a:t>mayo 2024.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0" i="0" u="sng"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hlinkClick r:id="rId5"/>
              </a:rPr>
              <a:t>http://</a:t>
            </a:r>
            <a:r>
              <a:rPr kumimoji="0" lang="es-ES" sz="2000" b="0" i="0" u="sng"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hlinkClick r:id="rId5"/>
              </a:rPr>
              <a:t>hdl.handle.net/20.500.12105/19762</a:t>
            </a:r>
            <a:endParaRPr kumimoji="0" lang="es-ES" sz="2000" b="0" i="0" u="sng" strike="noStrike" kern="1200" cap="none" spc="0" normalizeH="0" baseline="0" noProof="0" dirty="0" smtClean="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2000" u="sng" dirty="0">
              <a:solidFill>
                <a:prstClr val="black"/>
              </a:solidFill>
              <a:latin typeface="Calibri" panose="020F0502020204030204" pitchFamily="34" charset="0"/>
              <a:cs typeface="Calibri" panose="020F0502020204030204" pitchFamily="34" charset="0"/>
            </a:endParaRPr>
          </a:p>
          <a:p>
            <a:pPr lvl="0">
              <a:defRPr/>
            </a:pPr>
            <a:r>
              <a:rPr lang="es-ES" sz="2000" dirty="0">
                <a:solidFill>
                  <a:prstClr val="black"/>
                </a:solidFill>
                <a:latin typeface="Calibri" panose="020F0502020204030204" pitchFamily="34" charset="0"/>
                <a:cs typeface="Calibri" panose="020F0502020204030204" pitchFamily="34" charset="0"/>
              </a:rPr>
              <a:t>Jimenez-Planet, Virginia; Hernandez Villegas, Silvia</a:t>
            </a:r>
            <a:r>
              <a:rPr lang="es-ES" sz="2000" dirty="0" smtClean="0">
                <a:solidFill>
                  <a:prstClr val="black"/>
                </a:solidFill>
                <a:latin typeface="Calibri" panose="020F0502020204030204" pitchFamily="34" charset="0"/>
                <a:cs typeface="Calibri" panose="020F0502020204030204" pitchFamily="34" charset="0"/>
              </a:rPr>
              <a:t>. </a:t>
            </a:r>
            <a:r>
              <a:rPr lang="es-ES" sz="2000" b="1" dirty="0" smtClean="0">
                <a:solidFill>
                  <a:prstClr val="black"/>
                </a:solidFill>
                <a:latin typeface="Calibri" panose="020F0502020204030204" pitchFamily="34" charset="0"/>
                <a:cs typeface="Calibri" panose="020F0502020204030204" pitchFamily="34" charset="0"/>
              </a:rPr>
              <a:t>Acceso </a:t>
            </a:r>
            <a:r>
              <a:rPr lang="es-ES" sz="2000" b="1" dirty="0">
                <a:solidFill>
                  <a:prstClr val="black"/>
                </a:solidFill>
                <a:latin typeface="Calibri" panose="020F0502020204030204" pitchFamily="34" charset="0"/>
                <a:cs typeface="Calibri" panose="020F0502020204030204" pitchFamily="34" charset="0"/>
              </a:rPr>
              <a:t>abierto en el ISCIII: aclarando conceptos</a:t>
            </a:r>
            <a:r>
              <a:rPr lang="es-ES" sz="2000" dirty="0">
                <a:solidFill>
                  <a:prstClr val="black"/>
                </a:solidFill>
                <a:latin typeface="Calibri" panose="020F0502020204030204" pitchFamily="34" charset="0"/>
                <a:cs typeface="Calibri" panose="020F0502020204030204" pitchFamily="34" charset="0"/>
              </a:rPr>
              <a:t>. Instituto de Salud Carlos III. Biblioteca Nacional de Ciencias de la Salud, 2024</a:t>
            </a:r>
            <a:r>
              <a:rPr lang="es-ES" sz="2000" dirty="0" smtClean="0">
                <a:solidFill>
                  <a:prstClr val="black"/>
                </a:solidFill>
                <a:latin typeface="Calibri" panose="020F0502020204030204" pitchFamily="34" charset="0"/>
                <a:cs typeface="Calibri" panose="020F0502020204030204" pitchFamily="34" charset="0"/>
              </a:rPr>
              <a:t>.</a:t>
            </a:r>
          </a:p>
          <a:p>
            <a:pPr lvl="0">
              <a:defRPr/>
            </a:pPr>
            <a:r>
              <a:rPr lang="es-ES" dirty="0">
                <a:hlinkClick r:id="rId6"/>
              </a:rPr>
              <a:t>http://</a:t>
            </a:r>
            <a:r>
              <a:rPr lang="es-ES" dirty="0" smtClean="0">
                <a:hlinkClick r:id="rId6"/>
              </a:rPr>
              <a:t>hdl.handle.net/20.500.12105/19797</a:t>
            </a:r>
            <a:r>
              <a:rPr lang="es-ES" dirty="0" smtClean="0"/>
              <a:t> </a:t>
            </a:r>
            <a:endParaRPr kumimoji="0" lang="es-ES" sz="2000" b="0" i="0"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000" b="0" i="0" strike="noStrike" kern="1200" cap="none" spc="0" normalizeH="0" baseline="0" noProof="0" dirty="0" smtClean="0">
              <a:ln>
                <a:noFill/>
              </a:ln>
              <a:solidFill>
                <a:prstClr val="black"/>
              </a:solidFill>
              <a:effectLst/>
              <a:uLnTx/>
              <a:uFillTx/>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4064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84416" y="686708"/>
            <a:ext cx="10693351" cy="5601533"/>
          </a:xfrm>
          <a:prstGeom prst="rect">
            <a:avLst/>
          </a:prstGeom>
          <a:noFill/>
        </p:spPr>
        <p:txBody>
          <a:bodyPr wrap="square" rtlCol="0">
            <a:spAutoFit/>
          </a:bodyPr>
          <a:lstStyle/>
          <a:p>
            <a:pPr lvl="0">
              <a:defRPr/>
            </a:pPr>
            <a:r>
              <a:rPr lang="es-ES" sz="2000" dirty="0">
                <a:solidFill>
                  <a:prstClr val="black"/>
                </a:solidFill>
              </a:rPr>
              <a:t>Melero, Remedios</a:t>
            </a:r>
            <a:r>
              <a:rPr lang="es-ES" sz="2000" b="1" dirty="0">
                <a:solidFill>
                  <a:prstClr val="black"/>
                </a:solidFill>
              </a:rPr>
              <a:t>. Open </a:t>
            </a:r>
            <a:r>
              <a:rPr lang="es-ES" sz="2000" b="1" dirty="0" err="1">
                <a:solidFill>
                  <a:prstClr val="black"/>
                </a:solidFill>
              </a:rPr>
              <a:t>Science</a:t>
            </a:r>
            <a:r>
              <a:rPr lang="es-ES" sz="2000" b="1" dirty="0">
                <a:solidFill>
                  <a:prstClr val="black"/>
                </a:solidFill>
              </a:rPr>
              <a:t>. Gestión de Datos de Investigación. </a:t>
            </a:r>
            <a:r>
              <a:rPr lang="es-ES" sz="2000" dirty="0">
                <a:solidFill>
                  <a:prstClr val="black"/>
                </a:solidFill>
              </a:rPr>
              <a:t>Plan de Formación Interna. Instituto de Salud Carlos III, 2024.</a:t>
            </a:r>
          </a:p>
          <a:p>
            <a:pPr lvl="0">
              <a:defRPr/>
            </a:pPr>
            <a:r>
              <a:rPr lang="es-ES" sz="2000" u="sng" dirty="0">
                <a:solidFill>
                  <a:srgbClr val="1F497D"/>
                </a:solidFill>
                <a:latin typeface="Calibri" panose="020F0502020204030204" pitchFamily="34" charset="0"/>
                <a:ea typeface="Calibri" panose="020F0502020204030204" pitchFamily="34" charset="0"/>
                <a:hlinkClick r:id="rId2"/>
              </a:rPr>
              <a:t>http://hdl.handle.net/20.500.12105/19761</a:t>
            </a:r>
            <a:endParaRPr lang="es-ES" sz="2000" u="sng" dirty="0">
              <a:solidFill>
                <a:srgbClr val="1F497D"/>
              </a:solidFill>
              <a:latin typeface="Calibri" panose="020F0502020204030204" pitchFamily="34" charset="0"/>
              <a:ea typeface="Calibri" panose="020F0502020204030204" pitchFamily="34" charset="0"/>
            </a:endParaRPr>
          </a:p>
          <a:p>
            <a:pPr lvl="0">
              <a:defRPr/>
            </a:pPr>
            <a:endParaRPr lang="es-ES" sz="2000" dirty="0" smtClean="0">
              <a:solidFill>
                <a:prstClr val="black"/>
              </a:solidFill>
            </a:endParaRPr>
          </a:p>
          <a:p>
            <a:pPr lvl="0">
              <a:defRPr/>
            </a:pPr>
            <a:r>
              <a:rPr lang="es-ES" sz="2000" dirty="0" smtClean="0">
                <a:solidFill>
                  <a:prstClr val="black"/>
                </a:solidFill>
              </a:rPr>
              <a:t>Melero</a:t>
            </a:r>
            <a:r>
              <a:rPr lang="es-ES" sz="2000" dirty="0">
                <a:solidFill>
                  <a:prstClr val="black"/>
                </a:solidFill>
              </a:rPr>
              <a:t>, Remedios</a:t>
            </a:r>
            <a:r>
              <a:rPr lang="es-ES" sz="2000" b="1" dirty="0">
                <a:solidFill>
                  <a:prstClr val="black"/>
                </a:solidFill>
              </a:rPr>
              <a:t>. El significado del acceso abierto a la producción científica y cómo contribuir a su práctica. </a:t>
            </a:r>
            <a:r>
              <a:rPr lang="es-ES" sz="2000" dirty="0">
                <a:solidFill>
                  <a:prstClr val="black"/>
                </a:solidFill>
              </a:rPr>
              <a:t>Máster de Salud Pública 2022/2023. Escuela Nacional de Sanidad. Instituto de Salud Carlos III, 2023.</a:t>
            </a:r>
          </a:p>
          <a:p>
            <a:pPr lvl="0">
              <a:defRPr/>
            </a:pPr>
            <a:r>
              <a:rPr lang="es-ES" sz="2000" dirty="0">
                <a:solidFill>
                  <a:prstClr val="black"/>
                </a:solidFill>
                <a:hlinkClick r:id="rId3"/>
              </a:rPr>
              <a:t>http://hdl.handle.net/20.500.12105/18866</a:t>
            </a:r>
            <a:endParaRPr lang="es-ES" sz="2000" dirty="0">
              <a:solidFill>
                <a:prstClr val="black"/>
              </a:solidFill>
            </a:endParaRPr>
          </a:p>
          <a:p>
            <a:pPr lvl="0">
              <a:defRPr/>
            </a:pPr>
            <a:endParaRPr lang="es-ES" sz="2000" dirty="0">
              <a:solidFill>
                <a:prstClr val="black"/>
              </a:solidFill>
            </a:endParaRPr>
          </a:p>
          <a:p>
            <a:r>
              <a:rPr lang="es-ES" sz="2000" dirty="0"/>
              <a:t>Méndez Rodríguez, Eva. </a:t>
            </a:r>
            <a:r>
              <a:rPr lang="es-ES" sz="2000" b="1" dirty="0" err="1"/>
              <a:t>CoARA</a:t>
            </a:r>
            <a:r>
              <a:rPr lang="es-ES" sz="2000" b="1" dirty="0"/>
              <a:t>, Evaluación de la Ciencia</a:t>
            </a:r>
            <a:r>
              <a:rPr lang="es-ES" sz="2000" dirty="0"/>
              <a:t>. Acto de entrega de los Premios ISCIII de Investigación e Innovación Responsable (RRI) en Salud. Instituto de Salud Carlos III, 7 de noviembre de 2024.</a:t>
            </a:r>
          </a:p>
          <a:p>
            <a:r>
              <a:rPr lang="es-ES" sz="2000" dirty="0">
                <a:hlinkClick r:id="rId4"/>
              </a:rPr>
              <a:t>https://hdl.handle.net/20.500.12105/25476</a:t>
            </a:r>
            <a:r>
              <a:rPr lang="es-ES" sz="2000" dirty="0"/>
              <a:t> </a:t>
            </a:r>
          </a:p>
          <a:p>
            <a:endParaRPr lang="es-ES" sz="2000" dirty="0"/>
          </a:p>
          <a:p>
            <a:pPr lvl="0">
              <a:defRPr/>
            </a:pPr>
            <a:r>
              <a:rPr lang="es-ES" sz="2000" dirty="0">
                <a:solidFill>
                  <a:prstClr val="black"/>
                </a:solidFill>
              </a:rPr>
              <a:t>Rico Castro, Pilar. </a:t>
            </a:r>
            <a:r>
              <a:rPr lang="es-ES" sz="2000" b="1" dirty="0">
                <a:solidFill>
                  <a:prstClr val="black"/>
                </a:solidFill>
              </a:rPr>
              <a:t>Acceso Abierto y Ciencia Abierta</a:t>
            </a:r>
            <a:r>
              <a:rPr lang="es-ES" sz="2000" dirty="0">
                <a:solidFill>
                  <a:prstClr val="black"/>
                </a:solidFill>
              </a:rPr>
              <a:t>. Principios de investigación e innovación responsable (RRI) - 16-24 de octubre 2023.</a:t>
            </a:r>
          </a:p>
          <a:p>
            <a:pPr lvl="0">
              <a:defRPr/>
            </a:pPr>
            <a:r>
              <a:rPr lang="es-ES" sz="2000" dirty="0">
                <a:solidFill>
                  <a:prstClr val="black"/>
                </a:solidFill>
                <a:hlinkClick r:id="rId5"/>
              </a:rPr>
              <a:t>http://hdl.handle.net/20.500.12105/19265</a:t>
            </a:r>
            <a:r>
              <a:rPr lang="es-ES" sz="2000" dirty="0">
                <a:solidFill>
                  <a:prstClr val="black"/>
                </a:solidFill>
              </a:rPr>
              <a:t> </a:t>
            </a:r>
          </a:p>
          <a:p>
            <a:endParaRPr lang="es-ES" dirty="0"/>
          </a:p>
        </p:txBody>
      </p:sp>
    </p:spTree>
    <p:extLst>
      <p:ext uri="{BB962C8B-B14F-4D97-AF65-F5344CB8AC3E}">
        <p14:creationId xmlns:p14="http://schemas.microsoft.com/office/powerpoint/2010/main" val="327338603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5126</TotalTime>
  <Words>3507</Words>
  <Application>Microsoft Office PowerPoint</Application>
  <PresentationFormat>Panorámica</PresentationFormat>
  <Paragraphs>268</Paragraphs>
  <Slides>47</Slides>
  <Notes>9</Notes>
  <HiddenSlides>0</HiddenSlides>
  <MMClips>1</MMClips>
  <ScaleCrop>false</ScaleCrop>
  <HeadingPairs>
    <vt:vector size="8" baseType="variant">
      <vt:variant>
        <vt:lpstr>Fuentes usadas</vt:lpstr>
      </vt:variant>
      <vt:variant>
        <vt:i4>9</vt:i4>
      </vt:variant>
      <vt:variant>
        <vt:lpstr>Tema</vt:lpstr>
      </vt:variant>
      <vt:variant>
        <vt:i4>3</vt:i4>
      </vt:variant>
      <vt:variant>
        <vt:lpstr>Servidores OLE incrustados</vt:lpstr>
      </vt:variant>
      <vt:variant>
        <vt:i4>1</vt:i4>
      </vt:variant>
      <vt:variant>
        <vt:lpstr>Títulos de diapositiva</vt:lpstr>
      </vt:variant>
      <vt:variant>
        <vt:i4>47</vt:i4>
      </vt:variant>
    </vt:vector>
  </HeadingPairs>
  <TitlesOfParts>
    <vt:vector size="60" baseType="lpstr">
      <vt:lpstr>맑은 고딕</vt:lpstr>
      <vt:lpstr>Aptos</vt:lpstr>
      <vt:lpstr>Aptos Display</vt:lpstr>
      <vt:lpstr>Arial</vt:lpstr>
      <vt:lpstr>Arimo</vt:lpstr>
      <vt:lpstr>Calibri</vt:lpstr>
      <vt:lpstr>Calibri Light</vt:lpstr>
      <vt:lpstr>Courier New</vt:lpstr>
      <vt:lpstr>Helvetica Neue</vt:lpstr>
      <vt:lpstr>Tema de Office</vt:lpstr>
      <vt:lpstr>1_Tema de Office</vt:lpstr>
      <vt:lpstr>2_Tema de Office</vt:lpstr>
      <vt:lpstr>Image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Antonio Cantarell Hidalgo</dc:creator>
  <cp:lastModifiedBy>Virginia Jimenez Planet</cp:lastModifiedBy>
  <cp:revision>315</cp:revision>
  <dcterms:created xsi:type="dcterms:W3CDTF">2024-04-29T08:34:49Z</dcterms:created>
  <dcterms:modified xsi:type="dcterms:W3CDTF">2024-11-28T22:07:45Z</dcterms:modified>
</cp:coreProperties>
</file>