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6AE5B-CEE3-4347-86EA-F001A497A68B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BB2B8-6C61-4709-B362-390A20935F38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14335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BB2B8-6C61-4709-B362-390A20935F38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11007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86422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8312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228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814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056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65629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65703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3221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3519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9210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1325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EEE3A-EA2B-4D3E-937C-F56232F78744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9BBFD-2754-465B-BBCC-AD5841E29620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558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-6069" y="332656"/>
            <a:ext cx="2304256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Exiqon</a:t>
            </a:r>
            <a:r>
              <a:rPr lang="sk-SK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v.11.0-hsa, </a:t>
            </a:r>
            <a:r>
              <a:rPr lang="sk-SK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mmu</a:t>
            </a:r>
            <a:r>
              <a:rPr lang="sk-SK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sk-SK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rho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200" b="1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miRNA</a:t>
            </a:r>
            <a:r>
              <a:rPr lang="en-US" sz="1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profiling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N=48</a:t>
            </a:r>
          </a:p>
          <a:p>
            <a:pPr algn="ctr"/>
            <a:r>
              <a:rPr lang="sk-SK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GSE72728</a:t>
            </a:r>
          </a:p>
        </p:txBody>
      </p:sp>
      <p:sp>
        <p:nvSpPr>
          <p:cNvPr id="5" name="Obdélník 4"/>
          <p:cNvSpPr/>
          <p:nvPr/>
        </p:nvSpPr>
        <p:spPr>
          <a:xfrm>
            <a:off x="3419872" y="332656"/>
            <a:ext cx="2304256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sk-SK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sk-SK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Illumina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sk-SK" sz="1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DNA m</a:t>
            </a:r>
            <a:r>
              <a:rPr lang="sk-SK" sz="1200" b="1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eth</a:t>
            </a:r>
            <a:r>
              <a:rPr lang="en-US" sz="1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sk-SK" sz="1200" b="1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lation</a:t>
            </a:r>
            <a:r>
              <a:rPr lang="sk-SK" sz="1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1200" b="1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profiling</a:t>
            </a:r>
            <a:endParaRPr lang="en-US" sz="12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N=48</a:t>
            </a:r>
          </a:p>
          <a:p>
            <a:pPr algn="ctr"/>
            <a:r>
              <a:rPr lang="sk-SK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GSE72729</a:t>
            </a:r>
          </a:p>
        </p:txBody>
      </p:sp>
      <p:sp>
        <p:nvSpPr>
          <p:cNvPr id="6" name="Obdélník 5"/>
          <p:cNvSpPr/>
          <p:nvPr/>
        </p:nvSpPr>
        <p:spPr>
          <a:xfrm>
            <a:off x="6845813" y="332656"/>
            <a:ext cx="2304256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Agilent Expression Array 4x44K:</a:t>
            </a:r>
          </a:p>
          <a:p>
            <a:pPr algn="ctr"/>
            <a:r>
              <a:rPr lang="en-US" sz="1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mRNA profiling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[18]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N=49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GSE32662</a:t>
            </a:r>
            <a:endParaRPr lang="sk-SK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Přímá spojnice se šipkou 2"/>
          <p:cNvCxnSpPr/>
          <p:nvPr/>
        </p:nvCxnSpPr>
        <p:spPr>
          <a:xfrm>
            <a:off x="2411760" y="684402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nice se šipkou 6"/>
          <p:cNvCxnSpPr/>
          <p:nvPr/>
        </p:nvCxnSpPr>
        <p:spPr>
          <a:xfrm>
            <a:off x="5840434" y="692696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2353607" y="69269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31 samples in common</a:t>
            </a:r>
            <a:endParaRPr lang="sk-SK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782281" y="69269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33 samples in common</a:t>
            </a:r>
            <a:endParaRPr lang="sk-SK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Přímá spojnice se šipkou 10"/>
          <p:cNvCxnSpPr>
            <a:stCxn id="4" idx="2"/>
          </p:cNvCxnSpPr>
          <p:nvPr/>
        </p:nvCxnSpPr>
        <p:spPr>
          <a:xfrm>
            <a:off x="1146059" y="1268760"/>
            <a:ext cx="0" cy="9361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1115616" y="1363415"/>
            <a:ext cx="14540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(I) Normalization</a:t>
            </a:r>
          </a:p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(II) Merge by probes</a:t>
            </a:r>
          </a:p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(III) Removal of flat patterns (SD≤0.25)</a:t>
            </a:r>
            <a:endParaRPr lang="sk-SK" sz="11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Přímá spojnice se šipkou 14"/>
          <p:cNvCxnSpPr/>
          <p:nvPr/>
        </p:nvCxnSpPr>
        <p:spPr>
          <a:xfrm>
            <a:off x="4572000" y="1268760"/>
            <a:ext cx="0" cy="9361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4544289" y="1251917"/>
            <a:ext cx="204393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(I) Normalization</a:t>
            </a:r>
          </a:p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(II) Removal of undetected and X&amp;Y probes</a:t>
            </a:r>
          </a:p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(III) Removal of probes with β &lt;0.2 &amp; &gt;0.8 in all samples</a:t>
            </a:r>
            <a:endParaRPr lang="sk-SK" sz="11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Přímá spojnice se šipkou 16"/>
          <p:cNvCxnSpPr/>
          <p:nvPr/>
        </p:nvCxnSpPr>
        <p:spPr>
          <a:xfrm>
            <a:off x="7997941" y="1268760"/>
            <a:ext cx="0" cy="9361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ovéPole 17"/>
          <p:cNvSpPr txBox="1"/>
          <p:nvPr/>
        </p:nvSpPr>
        <p:spPr>
          <a:xfrm>
            <a:off x="7972965" y="1414517"/>
            <a:ext cx="12795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(I) Normalization</a:t>
            </a:r>
          </a:p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(II) Merge by probes</a:t>
            </a:r>
            <a:endParaRPr lang="sk-SK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12430" y="2218719"/>
            <a:ext cx="885884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429 probes</a:t>
            </a:r>
            <a:endParaRPr lang="sk-SK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038904" y="2218719"/>
            <a:ext cx="1081450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14,346 probes</a:t>
            </a:r>
            <a:endParaRPr lang="sk-SK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7493885" y="2218719"/>
            <a:ext cx="1081450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41,000 probes</a:t>
            </a:r>
            <a:endParaRPr lang="sk-SK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67544" y="0"/>
            <a:ext cx="61936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Supplementary Figure S1.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Genomic integration in medullary thyroid carcinoma: WORKFLOW</a:t>
            </a:r>
            <a:endParaRPr lang="sk-SK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712430" y="2204864"/>
            <a:ext cx="885884" cy="290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7" name="Obdélník 26"/>
          <p:cNvSpPr/>
          <p:nvPr/>
        </p:nvSpPr>
        <p:spPr>
          <a:xfrm>
            <a:off x="7502540" y="2204864"/>
            <a:ext cx="1031230" cy="290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8" name="Obdélník 27"/>
          <p:cNvSpPr/>
          <p:nvPr/>
        </p:nvSpPr>
        <p:spPr>
          <a:xfrm>
            <a:off x="4046156" y="2204864"/>
            <a:ext cx="1074198" cy="2908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9" name="Obdélník 28"/>
          <p:cNvSpPr/>
          <p:nvPr/>
        </p:nvSpPr>
        <p:spPr>
          <a:xfrm>
            <a:off x="127635" y="1440486"/>
            <a:ext cx="971600" cy="6203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 processing: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 &amp; </a:t>
            </a:r>
            <a:r>
              <a:rPr lang="en-U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preP</a:t>
            </a:r>
            <a:endParaRPr lang="sk-SK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3556102" y="1412776"/>
            <a:ext cx="971600" cy="6731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 processing: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Genome Studio</a:t>
            </a:r>
            <a:endParaRPr lang="sk-SK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6975974" y="1371211"/>
            <a:ext cx="971600" cy="7146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 processing: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 &amp; </a:t>
            </a:r>
            <a:r>
              <a:rPr lang="en-US" sz="1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Babelomics</a:t>
            </a:r>
            <a:endParaRPr lang="sk-SK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Přímá spojnice se šipkou 32"/>
          <p:cNvCxnSpPr>
            <a:stCxn id="23" idx="2"/>
          </p:cNvCxnSpPr>
          <p:nvPr/>
        </p:nvCxnSpPr>
        <p:spPr>
          <a:xfrm>
            <a:off x="1155372" y="2495718"/>
            <a:ext cx="989279" cy="41673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se šipkou 34"/>
          <p:cNvCxnSpPr>
            <a:stCxn id="28" idx="2"/>
          </p:cNvCxnSpPr>
          <p:nvPr/>
        </p:nvCxnSpPr>
        <p:spPr>
          <a:xfrm flipH="1">
            <a:off x="2170898" y="2495718"/>
            <a:ext cx="2412357" cy="41673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ovéPole 37"/>
          <p:cNvSpPr txBox="1"/>
          <p:nvPr/>
        </p:nvSpPr>
        <p:spPr>
          <a:xfrm>
            <a:off x="1361136" y="2845385"/>
            <a:ext cx="15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Genome-wide integration</a:t>
            </a:r>
          </a:p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72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miRNA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genes with available expression &amp; methylation data</a:t>
            </a:r>
          </a:p>
        </p:txBody>
      </p:sp>
      <p:cxnSp>
        <p:nvCxnSpPr>
          <p:cNvPr id="42" name="Přímá spojnice se šipkou 41"/>
          <p:cNvCxnSpPr>
            <a:endCxn id="48" idx="0"/>
          </p:cNvCxnSpPr>
          <p:nvPr/>
        </p:nvCxnSpPr>
        <p:spPr>
          <a:xfrm flipH="1">
            <a:off x="2144652" y="3818657"/>
            <a:ext cx="1210" cy="7955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ovéPole 42"/>
          <p:cNvSpPr txBox="1"/>
          <p:nvPr/>
        </p:nvSpPr>
        <p:spPr>
          <a:xfrm>
            <a:off x="1593657" y="4614227"/>
            <a:ext cx="11544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genes</a:t>
            </a:r>
          </a:p>
          <a:p>
            <a:pPr algn="ctr"/>
            <a:r>
              <a:rPr lang="en-US" sz="1200" u="sng" dirty="0">
                <a:latin typeface="Times New Roman" pitchFamily="18" charset="0"/>
                <a:cs typeface="Times New Roman" pitchFamily="18" charset="0"/>
              </a:rPr>
              <a:t>VALIDATION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miR-10a</a:t>
            </a:r>
          </a:p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miR-200c</a:t>
            </a:r>
          </a:p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miR-30a</a:t>
            </a:r>
            <a:endParaRPr lang="sk-SK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Přímá spojnice se šipkou 46"/>
          <p:cNvCxnSpPr/>
          <p:nvPr/>
        </p:nvCxnSpPr>
        <p:spPr>
          <a:xfrm>
            <a:off x="4569267" y="2492896"/>
            <a:ext cx="2733" cy="10801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bdélník 47"/>
          <p:cNvSpPr/>
          <p:nvPr/>
        </p:nvSpPr>
        <p:spPr>
          <a:xfrm>
            <a:off x="1583809" y="4614227"/>
            <a:ext cx="1121685" cy="1015663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aphicFrame>
        <p:nvGraphicFramePr>
          <p:cNvPr id="49" name="Tabulka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676786"/>
              </p:ext>
            </p:extLst>
          </p:nvPr>
        </p:nvGraphicFramePr>
        <p:xfrm>
          <a:off x="3275856" y="3573016"/>
          <a:ext cx="2160240" cy="1813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7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223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Comparison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#hypo</a:t>
                      </a:r>
                      <a:endParaRPr lang="sk-SK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#hyper</a:t>
                      </a:r>
                      <a:endParaRPr lang="sk-SK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473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918</a:t>
                      </a:r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 vs.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WT</a:t>
                      </a:r>
                      <a:endParaRPr lang="sk-SK" sz="11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1090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41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634 vs.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WT</a:t>
                      </a:r>
                      <a:endParaRPr lang="sk-SK" sz="11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69">
                <a:tc>
                  <a:txBody>
                    <a:bodyPr/>
                    <a:lstStyle/>
                    <a:p>
                      <a:r>
                        <a:rPr lang="en-US" sz="1100" i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RAS</a:t>
                      </a:r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 vs.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WT</a:t>
                      </a:r>
                      <a:endParaRPr lang="sk-SK" sz="11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313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  <a:r>
                        <a:rPr lang="sk-SK" sz="11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1100" baseline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100" baseline="0" dirty="0">
                          <a:latin typeface="Times New Roman" pitchFamily="18" charset="0"/>
                          <a:cs typeface="Times New Roman" pitchFamily="18" charset="0"/>
                        </a:rPr>
                        <a:t>vs. 634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445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257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918</a:t>
                      </a:r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 vs. </a:t>
                      </a:r>
                      <a:r>
                        <a:rPr lang="en-US" sz="1100" i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RAS</a:t>
                      </a:r>
                      <a:endParaRPr lang="sk-SK" sz="110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209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634 vs. </a:t>
                      </a:r>
                      <a:r>
                        <a:rPr lang="en-US" sz="1100" i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RAS</a:t>
                      </a:r>
                      <a:endParaRPr lang="sk-SK" sz="110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1" name="Obdélník 50"/>
          <p:cNvSpPr/>
          <p:nvPr/>
        </p:nvSpPr>
        <p:spPr>
          <a:xfrm>
            <a:off x="3592063" y="2862641"/>
            <a:ext cx="940691" cy="53864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POMELO II</a:t>
            </a:r>
            <a:endParaRPr lang="sk-SK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Pravá složená závorka 52"/>
          <p:cNvSpPr/>
          <p:nvPr/>
        </p:nvSpPr>
        <p:spPr>
          <a:xfrm>
            <a:off x="5217339" y="3875856"/>
            <a:ext cx="274178" cy="1425352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4" name="TextovéPole 53"/>
          <p:cNvSpPr txBox="1"/>
          <p:nvPr/>
        </p:nvSpPr>
        <p:spPr>
          <a:xfrm>
            <a:off x="5724129" y="2780928"/>
            <a:ext cx="1292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Integration</a:t>
            </a:r>
          </a:p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1220 genes with differential methylation</a:t>
            </a:r>
            <a:r>
              <a:rPr lang="sk-SK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&amp; available expression data</a:t>
            </a:r>
            <a:endParaRPr lang="sk-SK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9" name="Přímá spojnice se šipkou 58"/>
          <p:cNvCxnSpPr/>
          <p:nvPr/>
        </p:nvCxnSpPr>
        <p:spPr>
          <a:xfrm>
            <a:off x="8000209" y="2492896"/>
            <a:ext cx="2733" cy="10801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bdélník 59"/>
          <p:cNvSpPr/>
          <p:nvPr/>
        </p:nvSpPr>
        <p:spPr>
          <a:xfrm>
            <a:off x="7020272" y="2862641"/>
            <a:ext cx="940691" cy="53864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POMELO II</a:t>
            </a:r>
            <a:endParaRPr lang="sk-SK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" name="Tabulka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66886"/>
              </p:ext>
            </p:extLst>
          </p:nvPr>
        </p:nvGraphicFramePr>
        <p:xfrm>
          <a:off x="7236296" y="3573016"/>
          <a:ext cx="1656184" cy="1813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49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223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Comparison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DEG*</a:t>
                      </a:r>
                      <a:endParaRPr lang="sk-SK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473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918</a:t>
                      </a:r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 vs.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WT</a:t>
                      </a:r>
                      <a:endParaRPr lang="sk-SK" sz="11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360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417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634 vs.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WT</a:t>
                      </a:r>
                      <a:endParaRPr lang="sk-SK" sz="11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69">
                <a:tc>
                  <a:txBody>
                    <a:bodyPr/>
                    <a:lstStyle/>
                    <a:p>
                      <a:r>
                        <a:rPr lang="en-US" sz="1100" i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RAS</a:t>
                      </a:r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 vs.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WT</a:t>
                      </a:r>
                      <a:endParaRPr lang="sk-SK" sz="11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313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  <a:r>
                        <a:rPr lang="sk-SK" sz="11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1100" baseline="0" dirty="0">
                          <a:latin typeface="Times New Roman" pitchFamily="18" charset="0"/>
                          <a:cs typeface="Times New Roman" pitchFamily="18" charset="0"/>
                        </a:rPr>
                        <a:t> vs. 634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257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918</a:t>
                      </a:r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 vs. </a:t>
                      </a:r>
                      <a:r>
                        <a:rPr lang="en-US" sz="1100" i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RAS</a:t>
                      </a:r>
                      <a:endParaRPr lang="sk-SK" sz="110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209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634 vs. </a:t>
                      </a:r>
                      <a:r>
                        <a:rPr lang="en-US" sz="1100" i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RAS</a:t>
                      </a:r>
                      <a:endParaRPr lang="sk-SK" sz="110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sk-SK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" name="TextovéPole 61"/>
          <p:cNvSpPr txBox="1"/>
          <p:nvPr/>
        </p:nvSpPr>
        <p:spPr>
          <a:xfrm>
            <a:off x="6941704" y="6580379"/>
            <a:ext cx="23691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*DEG=differentially expressed genes</a:t>
            </a:r>
            <a:endParaRPr lang="sk-SK" sz="1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4" name="Přímá spojnice se šipkou 63"/>
          <p:cNvCxnSpPr>
            <a:stCxn id="53" idx="1"/>
            <a:endCxn id="54" idx="1"/>
          </p:cNvCxnSpPr>
          <p:nvPr/>
        </p:nvCxnSpPr>
        <p:spPr>
          <a:xfrm flipV="1">
            <a:off x="5491517" y="3381093"/>
            <a:ext cx="232612" cy="120743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Přímá spojnice se šipkou 65"/>
          <p:cNvCxnSpPr>
            <a:stCxn id="21" idx="2"/>
          </p:cNvCxnSpPr>
          <p:nvPr/>
        </p:nvCxnSpPr>
        <p:spPr>
          <a:xfrm flipH="1">
            <a:off x="6704530" y="2495718"/>
            <a:ext cx="1330080" cy="3439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Přímá spojnice se šipkou 69"/>
          <p:cNvCxnSpPr>
            <a:stCxn id="54" idx="2"/>
            <a:endCxn id="72" idx="0"/>
          </p:cNvCxnSpPr>
          <p:nvPr/>
        </p:nvCxnSpPr>
        <p:spPr>
          <a:xfrm flipH="1">
            <a:off x="6357828" y="3981257"/>
            <a:ext cx="12362" cy="6329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ovéPole 70"/>
          <p:cNvSpPr txBox="1"/>
          <p:nvPr/>
        </p:nvSpPr>
        <p:spPr>
          <a:xfrm>
            <a:off x="5810841" y="4614227"/>
            <a:ext cx="11464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61 genes</a:t>
            </a:r>
          </a:p>
          <a:p>
            <a:pPr algn="ctr"/>
            <a:r>
              <a:rPr lang="en-US" sz="1200" u="sng" dirty="0">
                <a:latin typeface="Times New Roman" pitchFamily="18" charset="0"/>
                <a:cs typeface="Times New Roman" pitchFamily="18" charset="0"/>
              </a:rPr>
              <a:t>VALIDATION:</a:t>
            </a:r>
          </a:p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DKK4</a:t>
            </a:r>
          </a:p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MMP20</a:t>
            </a:r>
          </a:p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PLCB2</a:t>
            </a:r>
            <a:endParaRPr lang="sk-SK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Obdélník 71"/>
          <p:cNvSpPr/>
          <p:nvPr/>
        </p:nvSpPr>
        <p:spPr>
          <a:xfrm>
            <a:off x="5796985" y="4614227"/>
            <a:ext cx="1121685" cy="1015663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5" name="Obdélník 54"/>
          <p:cNvSpPr/>
          <p:nvPr/>
        </p:nvSpPr>
        <p:spPr>
          <a:xfrm>
            <a:off x="5818071" y="4077072"/>
            <a:ext cx="1130193" cy="397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R: Spearman correlation</a:t>
            </a:r>
            <a:endParaRPr lang="sk-SK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Obdélník 36"/>
          <p:cNvSpPr/>
          <p:nvPr/>
        </p:nvSpPr>
        <p:spPr>
          <a:xfrm>
            <a:off x="4297616" y="3848560"/>
            <a:ext cx="432048" cy="20121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3" name="Obdélník 62"/>
          <p:cNvSpPr/>
          <p:nvPr/>
        </p:nvSpPr>
        <p:spPr>
          <a:xfrm>
            <a:off x="8346380" y="3848560"/>
            <a:ext cx="432048" cy="20121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41" name="Přímá spojnice 40"/>
          <p:cNvCxnSpPr/>
          <p:nvPr/>
        </p:nvCxnSpPr>
        <p:spPr>
          <a:xfrm>
            <a:off x="4297616" y="4049776"/>
            <a:ext cx="0" cy="22322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Přímá spojnice 64"/>
          <p:cNvCxnSpPr/>
          <p:nvPr/>
        </p:nvCxnSpPr>
        <p:spPr>
          <a:xfrm>
            <a:off x="8773767" y="4049776"/>
            <a:ext cx="0" cy="22322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se šipkou 44"/>
          <p:cNvCxnSpPr/>
          <p:nvPr/>
        </p:nvCxnSpPr>
        <p:spPr>
          <a:xfrm>
            <a:off x="4297616" y="6282024"/>
            <a:ext cx="1193901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ovéPole 45"/>
          <p:cNvSpPr txBox="1"/>
          <p:nvPr/>
        </p:nvSpPr>
        <p:spPr>
          <a:xfrm>
            <a:off x="5508104" y="6165304"/>
            <a:ext cx="2123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JAK/Stat related to </a:t>
            </a:r>
            <a:r>
              <a:rPr lang="en-US" sz="1200" b="1" i="1" dirty="0">
                <a:latin typeface="Times New Roman" pitchFamily="18" charset="0"/>
                <a:cs typeface="Times New Roman" pitchFamily="18" charset="0"/>
              </a:rPr>
              <a:t>RET</a:t>
            </a:r>
            <a:r>
              <a:rPr lang="en-US" sz="1200" b="1" baseline="30000" dirty="0">
                <a:latin typeface="Times New Roman" pitchFamily="18" charset="0"/>
                <a:cs typeface="Times New Roman" pitchFamily="18" charset="0"/>
              </a:rPr>
              <a:t>M918T</a:t>
            </a:r>
            <a:endParaRPr lang="sk-SK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3" name="Přímá spojnice se šipkou 72"/>
          <p:cNvCxnSpPr/>
          <p:nvPr/>
        </p:nvCxnSpPr>
        <p:spPr>
          <a:xfrm flipH="1">
            <a:off x="7585627" y="6278256"/>
            <a:ext cx="1193901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bdélník 55"/>
          <p:cNvSpPr/>
          <p:nvPr/>
        </p:nvSpPr>
        <p:spPr>
          <a:xfrm>
            <a:off x="5560956" y="6165304"/>
            <a:ext cx="1994436" cy="276999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4" name="Obdélník 73"/>
          <p:cNvSpPr/>
          <p:nvPr/>
        </p:nvSpPr>
        <p:spPr>
          <a:xfrm>
            <a:off x="3140127" y="5572654"/>
            <a:ext cx="1130193" cy="6076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Pathway enrichment analysis</a:t>
            </a:r>
            <a:endParaRPr lang="sk-SK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Obdélník 74"/>
          <p:cNvSpPr/>
          <p:nvPr/>
        </p:nvSpPr>
        <p:spPr>
          <a:xfrm>
            <a:off x="7618271" y="5575592"/>
            <a:ext cx="1130193" cy="6076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Pathway enrichment analysis</a:t>
            </a:r>
            <a:endParaRPr lang="sk-SK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4613152" y="2912457"/>
            <a:ext cx="9478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>
                <a:latin typeface="Times New Roman" pitchFamily="18" charset="0"/>
                <a:cs typeface="Times New Roman" pitchFamily="18" charset="0"/>
              </a:rPr>
              <a:t>FDR&lt;0.0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5 &amp;</a:t>
            </a:r>
            <a:r>
              <a:rPr lang="sk-SK" sz="1100" dirty="0"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el-GR" sz="1100" dirty="0">
                <a:latin typeface="Times New Roman" pitchFamily="18" charset="0"/>
                <a:cs typeface="Times New Roman" pitchFamily="18" charset="0"/>
              </a:rPr>
              <a:t>Δβ</a:t>
            </a:r>
            <a:r>
              <a:rPr lang="sk-SK" sz="1100" dirty="0">
                <a:latin typeface="Times New Roman" pitchFamily="18" charset="0"/>
                <a:cs typeface="Times New Roman" pitchFamily="18" charset="0"/>
              </a:rPr>
              <a:t>|≥ 0.2</a:t>
            </a:r>
          </a:p>
        </p:txBody>
      </p:sp>
      <p:sp>
        <p:nvSpPr>
          <p:cNvPr id="76" name="TextovéPole 75"/>
          <p:cNvSpPr txBox="1"/>
          <p:nvPr/>
        </p:nvSpPr>
        <p:spPr>
          <a:xfrm>
            <a:off x="8042240" y="2912457"/>
            <a:ext cx="12686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>
                <a:latin typeface="Times New Roman" pitchFamily="18" charset="0"/>
                <a:cs typeface="Times New Roman" pitchFamily="18" charset="0"/>
              </a:rPr>
              <a:t>FDR&lt;0.05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&amp;</a:t>
            </a:r>
          </a:p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fold change&gt;</a:t>
            </a:r>
            <a:r>
              <a:rPr lang="sk-SK" sz="11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9" name="Obdélník 38"/>
          <p:cNvSpPr/>
          <p:nvPr/>
        </p:nvSpPr>
        <p:spPr>
          <a:xfrm>
            <a:off x="1588608" y="4005064"/>
            <a:ext cx="1130193" cy="397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R: Spearman correlation</a:t>
            </a:r>
            <a:endParaRPr lang="sk-SK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12202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311</Words>
  <Application>Microsoft Office PowerPoint</Application>
  <PresentationFormat>Presentación en pantalla (4:3)</PresentationFormat>
  <Paragraphs>92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Motiv systému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Veron</dc:creator>
  <cp:lastModifiedBy>Lopez.Victoria</cp:lastModifiedBy>
  <cp:revision>35</cp:revision>
  <dcterms:created xsi:type="dcterms:W3CDTF">2016-05-26T12:06:29Z</dcterms:created>
  <dcterms:modified xsi:type="dcterms:W3CDTF">2026-02-06T17:26:42Z</dcterms:modified>
</cp:coreProperties>
</file>