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  <p:sldMasterId id="2147483662" r:id="rId2"/>
    <p:sldMasterId id="2147483678" r:id="rId3"/>
  </p:sldMasterIdLst>
  <p:notesMasterIdLst>
    <p:notesMasterId r:id="rId15"/>
  </p:notesMasterIdLst>
  <p:sldIdLst>
    <p:sldId id="256" r:id="rId4"/>
    <p:sldId id="272" r:id="rId5"/>
    <p:sldId id="262" r:id="rId6"/>
    <p:sldId id="263" r:id="rId7"/>
    <p:sldId id="275" r:id="rId8"/>
    <p:sldId id="281" r:id="rId9"/>
    <p:sldId id="277" r:id="rId10"/>
    <p:sldId id="278" r:id="rId11"/>
    <p:sldId id="282" r:id="rId12"/>
    <p:sldId id="269" r:id="rId13"/>
    <p:sldId id="271" r:id="rId14"/>
  </p:sldIdLst>
  <p:sldSz cx="12192000" cy="6858000"/>
  <p:notesSz cx="6858000" cy="9144000"/>
  <p:embeddedFontLst>
    <p:embeddedFont>
      <p:font typeface="Roboto" panose="020B0604020202020204" charset="0"/>
      <p:regular r:id="rId16"/>
      <p:bold r:id="rId17"/>
      <p:italic r:id="rId18"/>
      <p:boldItalic r:id="rId19"/>
    </p:embeddedFont>
    <p:embeddedFont>
      <p:font typeface="Source Code Pro" panose="020B0604020202020204" charset="0"/>
      <p:regular r:id="rId20"/>
      <p:bold r:id="rId21"/>
      <p:italic r:id="rId22"/>
      <p:boldItalic r:id="rId23"/>
    </p:embeddedFont>
    <p:embeddedFont>
      <p:font typeface="Oswald ExtraLight" panose="020B0604020202020204" charset="0"/>
      <p:regular r:id="rId24"/>
      <p:bold r:id="rId25"/>
    </p:embeddedFont>
    <p:embeddedFont>
      <p:font typeface="Oswald" panose="020B0604020202020204" charset="0"/>
      <p:regular r:id="rId26"/>
      <p:bold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Oswald Light" panose="020B0604020202020204" charset="0"/>
      <p:regular r:id="rId32"/>
      <p:bold r:id="rId33"/>
    </p:embeddedFont>
    <p:embeddedFont>
      <p:font typeface="Oswald Medium" panose="020B0604020202020204" charset="0"/>
      <p:regular r:id="rId34"/>
      <p:bold r:id="rId35"/>
    </p:embeddedFont>
    <p:embeddedFont>
      <p:font typeface="Consolas" panose="020B0609020204030204" pitchFamily="49" charset="0"/>
      <p:regular r:id="rId36"/>
      <p:bold r:id="rId37"/>
      <p:italic r:id="rId38"/>
      <p:boldItalic r:id="rId39"/>
    </p:embeddedFont>
    <p:embeddedFont>
      <p:font typeface="Play" panose="020B0604020202020204" charset="0"/>
      <p:regular r:id="rId40"/>
      <p:bold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6" roundtripDataSignature="AMtx7mjPnShFoQwmk/MXDQ1CzfBoGnjj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233" autoAdjust="0"/>
  </p:normalViewPr>
  <p:slideViewPr>
    <p:cSldViewPr snapToGrid="0" showGuides="1">
      <p:cViewPr>
        <p:scale>
          <a:sx n="75" d="100"/>
          <a:sy n="75" d="100"/>
        </p:scale>
        <p:origin x="1914" y="32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9" Type="http://schemas.openxmlformats.org/officeDocument/2006/relationships/font" Target="fonts/font24.fntdata"/><Relationship Id="rId21" Type="http://schemas.openxmlformats.org/officeDocument/2006/relationships/font" Target="fonts/font6.fntdata"/><Relationship Id="rId34" Type="http://schemas.openxmlformats.org/officeDocument/2006/relationships/font" Target="fonts/font19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font" Target="fonts/font22.fntdata"/><Relationship Id="rId40" Type="http://schemas.openxmlformats.org/officeDocument/2006/relationships/font" Target="fonts/font25.fntdata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font" Target="fonts/font21.fntdata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font" Target="fonts/font20.fntdata"/><Relationship Id="rId48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font" Target="fonts/font18.fntdata"/><Relationship Id="rId38" Type="http://schemas.openxmlformats.org/officeDocument/2006/relationships/font" Target="fonts/font23.fntdata"/><Relationship Id="rId46" Type="http://customschemas.google.com/relationships/presentationmetadata" Target="metadata"/><Relationship Id="rId20" Type="http://schemas.openxmlformats.org/officeDocument/2006/relationships/font" Target="fonts/font5.fntdata"/><Relationship Id="rId41" Type="http://schemas.openxmlformats.org/officeDocument/2006/relationships/font" Target="fonts/font2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4" name="Google Shape;21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49186ddb49_0_9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49186ddb49_0_9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49186ddb49_0_1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349186ddb49_0_1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9157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49186ddb49_0_8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349186ddb49_0_8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b="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488637ca11_0_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3488637ca11_0_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s-ES" sz="1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488637ca11_0_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3488637ca11_0_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s-ES" sz="1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23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3810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4770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90934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6927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9e24931039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9e24931039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8920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hyperlink" Target="https://pathogendatanetwork.org" TargetMode="External"/><Relationship Id="rId4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mailto:pdn-eb@sib.swis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hyperlink" Target="https://pathogendatanetwork.org" TargetMode="External"/><Relationship Id="rId4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>
  <p:cSld name="Diapositiva de título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45323" y="71640"/>
            <a:ext cx="1676106" cy="78813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59" y="201409"/>
            <a:ext cx="2615184" cy="6583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 1">
  <p:cSld name="CAPTION_ONLY_1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49186ddb49_0_1133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86" name="Google Shape;86;g349186ddb49_0_1133"/>
          <p:cNvSpPr txBox="1"/>
          <p:nvPr/>
        </p:nvSpPr>
        <p:spPr>
          <a:xfrm>
            <a:off x="1579633" y="2419100"/>
            <a:ext cx="6495300" cy="8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Questions &amp; Answers</a:t>
            </a:r>
            <a:endParaRPr sz="45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7" name="Google Shape;87;g349186ddb49_0_1133"/>
          <p:cNvSpPr txBox="1"/>
          <p:nvPr/>
        </p:nvSpPr>
        <p:spPr>
          <a:xfrm>
            <a:off x="7051500" y="3309300"/>
            <a:ext cx="4305900" cy="21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?</a:t>
            </a:r>
            <a:endParaRPr sz="12500" b="1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8" name="Google Shape;88;g349186ddb49_0_1133"/>
          <p:cNvSpPr txBox="1"/>
          <p:nvPr/>
        </p:nvSpPr>
        <p:spPr>
          <a:xfrm>
            <a:off x="8899667" y="2769167"/>
            <a:ext cx="4305900" cy="28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700" b="1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rPr>
              <a:t>?</a:t>
            </a:r>
            <a:endParaRPr sz="16700" b="1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9" name="Google Shape;89;g349186ddb49_0_1133"/>
          <p:cNvSpPr txBox="1"/>
          <p:nvPr/>
        </p:nvSpPr>
        <p:spPr>
          <a:xfrm>
            <a:off x="8040867" y="4021367"/>
            <a:ext cx="4305900" cy="17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500" b="1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?</a:t>
            </a:r>
            <a:endParaRPr sz="9500" b="1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0" name="Google Shape;90;g349186ddb49_0_1133"/>
          <p:cNvSpPr txBox="1"/>
          <p:nvPr/>
        </p:nvSpPr>
        <p:spPr>
          <a:xfrm>
            <a:off x="0" y="6528800"/>
            <a:ext cx="120468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Supported by the NIH/NIAID under Award Number U24AI183840</a:t>
            </a:r>
            <a:endParaRPr sz="11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g349186ddb49_0_1133"/>
          <p:cNvSpPr txBox="1">
            <a:spLocks noGrp="1"/>
          </p:cNvSpPr>
          <p:nvPr>
            <p:ph type="subTitle" idx="1"/>
          </p:nvPr>
        </p:nvSpPr>
        <p:spPr>
          <a:xfrm>
            <a:off x="1759300" y="3343167"/>
            <a:ext cx="4305900" cy="1479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100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3pPr>
            <a:lvl4pPr lvl="3" algn="ctr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pic>
        <p:nvPicPr>
          <p:cNvPr id="92" name="Google Shape;92;g349186ddb49_0_11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6420833"/>
            <a:ext cx="433756" cy="41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" type="title">
  <p:cSld name="TIT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488637ca11_0_168"/>
          <p:cNvSpPr/>
          <p:nvPr/>
        </p:nvSpPr>
        <p:spPr>
          <a:xfrm rot="10800000">
            <a:off x="5634700" y="3911300"/>
            <a:ext cx="922500" cy="518100"/>
          </a:xfrm>
          <a:prstGeom prst="triangle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3488637ca11_0_168"/>
          <p:cNvSpPr/>
          <p:nvPr/>
        </p:nvSpPr>
        <p:spPr>
          <a:xfrm>
            <a:off x="-33" y="0"/>
            <a:ext cx="12192000" cy="4165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3488637ca11_0_168"/>
          <p:cNvSpPr txBox="1">
            <a:spLocks noGrp="1"/>
          </p:cNvSpPr>
          <p:nvPr>
            <p:ph type="ctrTitle"/>
          </p:nvPr>
        </p:nvSpPr>
        <p:spPr>
          <a:xfrm>
            <a:off x="548233" y="859067"/>
            <a:ext cx="11043300" cy="2811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g3488637ca11_0_168"/>
          <p:cNvSpPr txBox="1">
            <a:spLocks noGrp="1"/>
          </p:cNvSpPr>
          <p:nvPr>
            <p:ph type="subTitle" idx="1"/>
          </p:nvPr>
        </p:nvSpPr>
        <p:spPr>
          <a:xfrm>
            <a:off x="548233" y="4531000"/>
            <a:ext cx="11043300" cy="1680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02" name="Google Shape;102;g3488637ca11_0_168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pic>
        <p:nvPicPr>
          <p:cNvPr id="103" name="Google Shape;103;g3488637ca11_0_16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5475" y="6313250"/>
            <a:ext cx="1603998" cy="4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1">
  <p:cSld name="TITLE_1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488637ca11_0_176"/>
          <p:cNvSpPr/>
          <p:nvPr/>
        </p:nvSpPr>
        <p:spPr>
          <a:xfrm rot="10800000">
            <a:off x="5634700" y="3911300"/>
            <a:ext cx="922500" cy="518100"/>
          </a:xfrm>
          <a:prstGeom prst="triangle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3488637ca11_0_176"/>
          <p:cNvSpPr/>
          <p:nvPr/>
        </p:nvSpPr>
        <p:spPr>
          <a:xfrm>
            <a:off x="-33" y="0"/>
            <a:ext cx="12192000" cy="4165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3488637ca11_0_176"/>
          <p:cNvSpPr txBox="1">
            <a:spLocks noGrp="1"/>
          </p:cNvSpPr>
          <p:nvPr>
            <p:ph type="ctrTitle"/>
          </p:nvPr>
        </p:nvSpPr>
        <p:spPr>
          <a:xfrm>
            <a:off x="548233" y="859067"/>
            <a:ext cx="11043300" cy="2811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g3488637ca11_0_176"/>
          <p:cNvSpPr txBox="1">
            <a:spLocks noGrp="1"/>
          </p:cNvSpPr>
          <p:nvPr>
            <p:ph type="subTitle" idx="1"/>
          </p:nvPr>
        </p:nvSpPr>
        <p:spPr>
          <a:xfrm>
            <a:off x="548233" y="4531000"/>
            <a:ext cx="11043300" cy="1680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09" name="Google Shape;109;g3488637ca11_0_176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10" name="Google Shape;110;g3488637ca11_0_176"/>
          <p:cNvSpPr txBox="1"/>
          <p:nvPr/>
        </p:nvSpPr>
        <p:spPr>
          <a:xfrm>
            <a:off x="0" y="6528800"/>
            <a:ext cx="12046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SOMOS  ISCIII 09/04/2025</a:t>
            </a:r>
            <a:endParaRPr sz="11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3488637ca11_0_176"/>
          <p:cNvSpPr/>
          <p:nvPr/>
        </p:nvSpPr>
        <p:spPr>
          <a:xfrm>
            <a:off x="200" y="786200"/>
            <a:ext cx="12192000" cy="524700"/>
          </a:xfrm>
          <a:prstGeom prst="rect">
            <a:avLst/>
          </a:prstGeom>
          <a:solidFill>
            <a:schemeClr val="accent6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g3488637ca11_0_176"/>
          <p:cNvSpPr txBox="1">
            <a:spLocks noGrp="1"/>
          </p:cNvSpPr>
          <p:nvPr>
            <p:ph type="subTitle" idx="2"/>
          </p:nvPr>
        </p:nvSpPr>
        <p:spPr>
          <a:xfrm>
            <a:off x="0" y="786200"/>
            <a:ext cx="12192000" cy="537900"/>
          </a:xfrm>
          <a:prstGeom prst="rect">
            <a:avLst/>
          </a:prstGeom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Font typeface="Oswald Light"/>
              <a:buNone/>
              <a:defRPr sz="2100"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pic>
        <p:nvPicPr>
          <p:cNvPr id="113" name="Google Shape;113;g3488637ca11_0_17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5475" y="6313250"/>
            <a:ext cx="1603998" cy="4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1 1">
  <p:cSld name="TITLE_1_1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488637ca11_0_186"/>
          <p:cNvSpPr/>
          <p:nvPr/>
        </p:nvSpPr>
        <p:spPr>
          <a:xfrm rot="10800000">
            <a:off x="5634700" y="2895300"/>
            <a:ext cx="922500" cy="518100"/>
          </a:xfrm>
          <a:prstGeom prst="triangle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g3488637ca11_0_186"/>
          <p:cNvSpPr/>
          <p:nvPr/>
        </p:nvSpPr>
        <p:spPr>
          <a:xfrm>
            <a:off x="-33" y="0"/>
            <a:ext cx="12192000" cy="3156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g3488637ca11_0_186"/>
          <p:cNvSpPr txBox="1">
            <a:spLocks noGrp="1"/>
          </p:cNvSpPr>
          <p:nvPr>
            <p:ph type="ctrTitle"/>
          </p:nvPr>
        </p:nvSpPr>
        <p:spPr>
          <a:xfrm>
            <a:off x="548233" y="46267"/>
            <a:ext cx="11043300" cy="2811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g3488637ca11_0_186"/>
          <p:cNvSpPr txBox="1">
            <a:spLocks noGrp="1"/>
          </p:cNvSpPr>
          <p:nvPr>
            <p:ph type="subTitle" idx="1"/>
          </p:nvPr>
        </p:nvSpPr>
        <p:spPr>
          <a:xfrm>
            <a:off x="548233" y="3515000"/>
            <a:ext cx="11043300" cy="1680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19" name="Google Shape;119;g3488637ca11_0_186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20" name="Google Shape;120;g3488637ca11_0_186"/>
          <p:cNvSpPr txBox="1">
            <a:spLocks noGrp="1"/>
          </p:cNvSpPr>
          <p:nvPr>
            <p:ph type="subTitle" idx="2"/>
          </p:nvPr>
        </p:nvSpPr>
        <p:spPr>
          <a:xfrm>
            <a:off x="548233" y="5043700"/>
            <a:ext cx="11043300" cy="979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Font typeface="Oswald Light"/>
              <a:buNone/>
              <a:defRPr>
                <a:latin typeface="Oswald Light"/>
                <a:ea typeface="Oswald Light"/>
                <a:cs typeface="Oswald Light"/>
                <a:sym typeface="Oswald 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900"/>
              <a:buFont typeface="Oswald Light"/>
              <a:buNone/>
              <a:defRPr>
                <a:latin typeface="Oswald Light"/>
                <a:ea typeface="Oswald Light"/>
                <a:cs typeface="Oswald Light"/>
                <a:sym typeface="Oswald Ligh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900"/>
              <a:buFont typeface="Oswald Light"/>
              <a:buNone/>
              <a:defRPr>
                <a:latin typeface="Oswald Light"/>
                <a:ea typeface="Oswald Light"/>
                <a:cs typeface="Oswald Light"/>
                <a:sym typeface="Oswald Ligh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900"/>
              <a:buFont typeface="Oswald Light"/>
              <a:buNone/>
              <a:defRPr>
                <a:latin typeface="Oswald Light"/>
                <a:ea typeface="Oswald Light"/>
                <a:cs typeface="Oswald Light"/>
                <a:sym typeface="Oswald Ligh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900"/>
              <a:buFont typeface="Oswald Light"/>
              <a:buNone/>
              <a:defRPr>
                <a:latin typeface="Oswald Light"/>
                <a:ea typeface="Oswald Light"/>
                <a:cs typeface="Oswald Light"/>
                <a:sym typeface="Oswald Ligh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900"/>
              <a:buFont typeface="Oswald Light"/>
              <a:buNone/>
              <a:defRPr>
                <a:latin typeface="Oswald Light"/>
                <a:ea typeface="Oswald Light"/>
                <a:cs typeface="Oswald Light"/>
                <a:sym typeface="Oswald Ligh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900"/>
              <a:buFont typeface="Oswald Light"/>
              <a:buNone/>
              <a:defRPr>
                <a:latin typeface="Oswald Light"/>
                <a:ea typeface="Oswald Light"/>
                <a:cs typeface="Oswald Light"/>
                <a:sym typeface="Oswald Ligh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900"/>
              <a:buFont typeface="Oswald Light"/>
              <a:buNone/>
              <a:defRPr>
                <a:latin typeface="Oswald Light"/>
                <a:ea typeface="Oswald Light"/>
                <a:cs typeface="Oswald Light"/>
                <a:sym typeface="Oswald Ligh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900"/>
              <a:buFont typeface="Oswald Light"/>
              <a:buNone/>
              <a:defRPr>
                <a:latin typeface="Oswald Light"/>
                <a:ea typeface="Oswald Light"/>
                <a:cs typeface="Oswald Light"/>
                <a:sym typeface="Oswald Light"/>
              </a:defRPr>
            </a:lvl9pPr>
          </a:lstStyle>
          <a:p>
            <a:endParaRPr/>
          </a:p>
        </p:txBody>
      </p:sp>
      <p:pic>
        <p:nvPicPr>
          <p:cNvPr id="121" name="Google Shape;121;g3488637ca11_0_18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5475" y="6313250"/>
            <a:ext cx="1603998" cy="4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488637ca11_0_195"/>
          <p:cNvSpPr/>
          <p:nvPr/>
        </p:nvSpPr>
        <p:spPr>
          <a:xfrm>
            <a:off x="0" y="2089800"/>
            <a:ext cx="12192000" cy="267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3488637ca11_0_195"/>
          <p:cNvSpPr txBox="1">
            <a:spLocks noGrp="1"/>
          </p:cNvSpPr>
          <p:nvPr>
            <p:ph type="title"/>
          </p:nvPr>
        </p:nvSpPr>
        <p:spPr>
          <a:xfrm>
            <a:off x="574400" y="2519600"/>
            <a:ext cx="11043300" cy="2022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3488637ca11_0_195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pic>
        <p:nvPicPr>
          <p:cNvPr id="126" name="Google Shape;126;g3488637ca11_0_19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5475" y="6313250"/>
            <a:ext cx="1603998" cy="4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Google Shape;128;g3488637ca11_0_201"/>
          <p:cNvCxnSpPr/>
          <p:nvPr/>
        </p:nvCxnSpPr>
        <p:spPr>
          <a:xfrm>
            <a:off x="572267" y="1497569"/>
            <a:ext cx="818700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129" name="Google Shape;129;g3488637ca11_0_201"/>
          <p:cNvSpPr txBox="1">
            <a:spLocks noGrp="1"/>
          </p:cNvSpPr>
          <p:nvPr>
            <p:ph type="title"/>
          </p:nvPr>
        </p:nvSpPr>
        <p:spPr>
          <a:xfrm>
            <a:off x="415600" y="496667"/>
            <a:ext cx="11360700" cy="9780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3488637ca11_0_201"/>
          <p:cNvSpPr txBox="1">
            <a:spLocks noGrp="1"/>
          </p:cNvSpPr>
          <p:nvPr>
            <p:ph type="body" idx="1"/>
          </p:nvPr>
        </p:nvSpPr>
        <p:spPr>
          <a:xfrm>
            <a:off x="415600" y="1772766"/>
            <a:ext cx="11360700" cy="4521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31" name="Google Shape;131;g3488637ca11_0_201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pic>
        <p:nvPicPr>
          <p:cNvPr id="132" name="Google Shape;132;g3488637ca11_0_20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5475" y="6313250"/>
            <a:ext cx="1603998" cy="4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4" name="Google Shape;134;g3488637ca11_0_208"/>
          <p:cNvCxnSpPr/>
          <p:nvPr/>
        </p:nvCxnSpPr>
        <p:spPr>
          <a:xfrm>
            <a:off x="572267" y="1497569"/>
            <a:ext cx="818700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135" name="Google Shape;135;g3488637ca11_0_208"/>
          <p:cNvSpPr txBox="1">
            <a:spLocks noGrp="1"/>
          </p:cNvSpPr>
          <p:nvPr>
            <p:ph type="title"/>
          </p:nvPr>
        </p:nvSpPr>
        <p:spPr>
          <a:xfrm>
            <a:off x="415600" y="496667"/>
            <a:ext cx="11360700" cy="9780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3488637ca11_0_208"/>
          <p:cNvSpPr txBox="1">
            <a:spLocks noGrp="1"/>
          </p:cNvSpPr>
          <p:nvPr>
            <p:ph type="body" idx="1"/>
          </p:nvPr>
        </p:nvSpPr>
        <p:spPr>
          <a:xfrm>
            <a:off x="415600" y="1820533"/>
            <a:ext cx="5333100" cy="4271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37" name="Google Shape;137;g3488637ca11_0_208"/>
          <p:cNvSpPr txBox="1">
            <a:spLocks noGrp="1"/>
          </p:cNvSpPr>
          <p:nvPr>
            <p:ph type="body" idx="2"/>
          </p:nvPr>
        </p:nvSpPr>
        <p:spPr>
          <a:xfrm>
            <a:off x="6443200" y="1820533"/>
            <a:ext cx="5333100" cy="4271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38" name="Google Shape;138;g3488637ca11_0_208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pic>
        <p:nvPicPr>
          <p:cNvPr id="139" name="Google Shape;139;g3488637ca11_0_20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5475" y="6313250"/>
            <a:ext cx="1603998" cy="4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g3488637ca11_0_336"/>
          <p:cNvCxnSpPr/>
          <p:nvPr/>
        </p:nvCxnSpPr>
        <p:spPr>
          <a:xfrm>
            <a:off x="558233" y="1943716"/>
            <a:ext cx="818700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17" name="Google Shape;17;g3488637ca11_0_336"/>
          <p:cNvSpPr txBox="1">
            <a:spLocks noGrp="1"/>
          </p:cNvSpPr>
          <p:nvPr>
            <p:ph type="title"/>
          </p:nvPr>
        </p:nvSpPr>
        <p:spPr>
          <a:xfrm>
            <a:off x="415600" y="842400"/>
            <a:ext cx="3744000" cy="1007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8" name="Google Shape;18;g3488637ca11_0_336"/>
          <p:cNvSpPr txBox="1">
            <a:spLocks noGrp="1"/>
          </p:cNvSpPr>
          <p:nvPr>
            <p:ph type="body" idx="1"/>
          </p:nvPr>
        </p:nvSpPr>
        <p:spPr>
          <a:xfrm>
            <a:off x="415600" y="2157605"/>
            <a:ext cx="3744000" cy="3934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1pPr>
            <a:lvl2pPr marL="914400" lvl="1" indent="-33020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2pPr>
            <a:lvl3pPr marL="1371600" lvl="2" indent="-33020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3pPr>
            <a:lvl4pPr marL="1828800" lvl="3" indent="-33020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" name="Google Shape;19;g3488637ca11_0_336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pic>
        <p:nvPicPr>
          <p:cNvPr id="20" name="Google Shape;20;g3488637ca11_0_3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5475" y="6313250"/>
            <a:ext cx="1603998" cy="4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488637ca11_0_216"/>
          <p:cNvSpPr txBox="1">
            <a:spLocks noGrp="1"/>
          </p:cNvSpPr>
          <p:nvPr>
            <p:ph type="title"/>
          </p:nvPr>
        </p:nvSpPr>
        <p:spPr>
          <a:xfrm>
            <a:off x="415600" y="496667"/>
            <a:ext cx="11360700" cy="9780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3488637ca11_0_216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pic>
        <p:nvPicPr>
          <p:cNvPr id="143" name="Google Shape;143;g3488637ca11_0_2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5475" y="6313250"/>
            <a:ext cx="1603998" cy="4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5" name="Google Shape;145;g3488637ca11_0_221"/>
          <p:cNvCxnSpPr/>
          <p:nvPr/>
        </p:nvCxnSpPr>
        <p:spPr>
          <a:xfrm>
            <a:off x="558233" y="1943716"/>
            <a:ext cx="818700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146" name="Google Shape;146;g3488637ca11_0_221"/>
          <p:cNvSpPr txBox="1">
            <a:spLocks noGrp="1"/>
          </p:cNvSpPr>
          <p:nvPr>
            <p:ph type="title"/>
          </p:nvPr>
        </p:nvSpPr>
        <p:spPr>
          <a:xfrm>
            <a:off x="415600" y="8424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47" name="Google Shape;147;g3488637ca11_0_221"/>
          <p:cNvSpPr txBox="1">
            <a:spLocks noGrp="1"/>
          </p:cNvSpPr>
          <p:nvPr>
            <p:ph type="body" idx="1"/>
          </p:nvPr>
        </p:nvSpPr>
        <p:spPr>
          <a:xfrm>
            <a:off x="415600" y="2157605"/>
            <a:ext cx="3744000" cy="3934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48" name="Google Shape;148;g3488637ca11_0_221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pic>
        <p:nvPicPr>
          <p:cNvPr id="149" name="Google Shape;149;g3488637ca11_0_2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5475" y="6313250"/>
            <a:ext cx="1603998" cy="4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MAIN_POI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g3488637ca11_0_2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451417" y="192267"/>
            <a:ext cx="1606099" cy="1547801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g3488637ca11_0_228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53" name="Google Shape;153;g3488637ca11_0_228"/>
          <p:cNvSpPr txBox="1"/>
          <p:nvPr/>
        </p:nvSpPr>
        <p:spPr>
          <a:xfrm>
            <a:off x="302267" y="361267"/>
            <a:ext cx="8106900" cy="137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4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Pathogen Data Network</a:t>
            </a:r>
            <a:endParaRPr sz="64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4" name="Google Shape;154;g3488637ca11_0_228"/>
          <p:cNvPicPr preferRelativeResize="0"/>
          <p:nvPr/>
        </p:nvPicPr>
        <p:blipFill rotWithShape="1">
          <a:blip r:embed="rId3">
            <a:alphaModFix/>
          </a:blip>
          <a:srcRect l="6663" t="32037" r="1551" b="7042"/>
          <a:stretch/>
        </p:blipFill>
        <p:spPr>
          <a:xfrm>
            <a:off x="0" y="1977767"/>
            <a:ext cx="12192000" cy="4282734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g3488637ca11_0_228"/>
          <p:cNvSpPr txBox="1">
            <a:spLocks noGrp="1"/>
          </p:cNvSpPr>
          <p:nvPr>
            <p:ph type="subTitle" idx="1"/>
          </p:nvPr>
        </p:nvSpPr>
        <p:spPr>
          <a:xfrm>
            <a:off x="304800" y="4005967"/>
            <a:ext cx="5660400" cy="798300"/>
          </a:xfrm>
          <a:prstGeom prst="rect">
            <a:avLst/>
          </a:prstGeom>
          <a:solidFill>
            <a:srgbClr val="000000">
              <a:alpha val="20390"/>
            </a:srgbClr>
          </a:solidFill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Oswald"/>
              <a:buNone/>
              <a:defRPr sz="29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"/>
              <a:buNone/>
              <a:defRPr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"/>
              <a:buNone/>
              <a:defRPr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"/>
              <a:buNone/>
              <a:defRPr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"/>
              <a:buNone/>
              <a:defRPr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"/>
              <a:buNone/>
              <a:defRPr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"/>
              <a:buNone/>
              <a:defRPr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"/>
              <a:buNone/>
              <a:defRPr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"/>
              <a:buNone/>
              <a:defRPr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56" name="Google Shape;156;g3488637ca11_0_228"/>
          <p:cNvSpPr txBox="1">
            <a:spLocks noGrp="1"/>
          </p:cNvSpPr>
          <p:nvPr>
            <p:ph type="subTitle" idx="2"/>
          </p:nvPr>
        </p:nvSpPr>
        <p:spPr>
          <a:xfrm>
            <a:off x="304800" y="4934867"/>
            <a:ext cx="3807600" cy="798300"/>
          </a:xfrm>
          <a:prstGeom prst="rect">
            <a:avLst/>
          </a:prstGeom>
          <a:solidFill>
            <a:srgbClr val="000000">
              <a:alpha val="36360"/>
            </a:srgbClr>
          </a:solidFill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9pPr>
          </a:lstStyle>
          <a:p>
            <a:endParaRPr/>
          </a:p>
        </p:txBody>
      </p:sp>
      <p:sp>
        <p:nvSpPr>
          <p:cNvPr id="157" name="Google Shape;157;g3488637ca11_0_228"/>
          <p:cNvSpPr txBox="1"/>
          <p:nvPr/>
        </p:nvSpPr>
        <p:spPr>
          <a:xfrm>
            <a:off x="304800" y="6420833"/>
            <a:ext cx="46503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rgbClr val="424242"/>
                </a:solidFill>
                <a:latin typeface="Calibri"/>
                <a:ea typeface="Calibri"/>
                <a:cs typeface="Calibri"/>
                <a:sym typeface="Calibri"/>
              </a:rPr>
              <a:t>Supported by the NIH/NIAID under Award Number U24AI183840</a:t>
            </a:r>
            <a:endParaRPr sz="1100">
              <a:solidFill>
                <a:srgbClr val="42424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8" name="Google Shape;158;g3488637ca11_0_228"/>
          <p:cNvGrpSpPr/>
          <p:nvPr/>
        </p:nvGrpSpPr>
        <p:grpSpPr>
          <a:xfrm>
            <a:off x="9184858" y="6420674"/>
            <a:ext cx="3249552" cy="430789"/>
            <a:chOff x="3268925" y="4778425"/>
            <a:chExt cx="2437225" cy="323100"/>
          </a:xfrm>
        </p:grpSpPr>
        <p:sp>
          <p:nvSpPr>
            <p:cNvPr id="159" name="Google Shape;159;g3488637ca11_0_228"/>
            <p:cNvSpPr txBox="1"/>
            <p:nvPr/>
          </p:nvSpPr>
          <p:spPr>
            <a:xfrm>
              <a:off x="3402450" y="4778425"/>
              <a:ext cx="2303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marL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>
                  <a:solidFill>
                    <a:srgbClr val="424242"/>
                  </a:solidFill>
                  <a:latin typeface="Calibri"/>
                  <a:ea typeface="Calibri"/>
                  <a:cs typeface="Calibri"/>
                  <a:sym typeface="Calibri"/>
                </a:rPr>
                <a:t>/showcase/pathogen-data-network-pdn/</a:t>
              </a:r>
              <a:endParaRPr sz="1200">
                <a:solidFill>
                  <a:srgbClr val="42424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60" name="Google Shape;160;g3488637ca11_0_2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268925" y="4851125"/>
              <a:ext cx="172547" cy="1624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1" name="Google Shape;161;g3488637ca11_0_228"/>
          <p:cNvGrpSpPr/>
          <p:nvPr/>
        </p:nvGrpSpPr>
        <p:grpSpPr>
          <a:xfrm>
            <a:off x="7086177" y="6420674"/>
            <a:ext cx="1982701" cy="430789"/>
            <a:chOff x="5191813" y="4778425"/>
            <a:chExt cx="1487063" cy="323100"/>
          </a:xfrm>
        </p:grpSpPr>
        <p:sp>
          <p:nvSpPr>
            <p:cNvPr id="162" name="Google Shape;162;g3488637ca11_0_228"/>
            <p:cNvSpPr/>
            <p:nvPr/>
          </p:nvSpPr>
          <p:spPr>
            <a:xfrm>
              <a:off x="5191813" y="4873649"/>
              <a:ext cx="109321" cy="128137"/>
            </a:xfrm>
            <a:custGeom>
              <a:avLst/>
              <a:gdLst/>
              <a:ahLst/>
              <a:cxnLst/>
              <a:rect l="l" t="t" r="r" b="b"/>
              <a:pathLst>
                <a:path w="28731" h="34353" extrusionOk="0">
                  <a:moveTo>
                    <a:pt x="5933" y="34353"/>
                  </a:moveTo>
                  <a:lnTo>
                    <a:pt x="0" y="29981"/>
                  </a:lnTo>
                  <a:lnTo>
                    <a:pt x="9369" y="18426"/>
                  </a:lnTo>
                  <a:lnTo>
                    <a:pt x="937" y="13741"/>
                  </a:lnTo>
                  <a:lnTo>
                    <a:pt x="28731" y="0"/>
                  </a:lnTo>
                  <a:lnTo>
                    <a:pt x="20611" y="29356"/>
                  </a:lnTo>
                  <a:lnTo>
                    <a:pt x="14678" y="22486"/>
                  </a:lnTo>
                  <a:close/>
                </a:path>
              </a:pathLst>
            </a:custGeom>
            <a:solidFill>
              <a:srgbClr val="2676C3"/>
            </a:solidFill>
            <a:ln>
              <a:noFill/>
            </a:ln>
          </p:spPr>
        </p:sp>
        <p:sp>
          <p:nvSpPr>
            <p:cNvPr id="163" name="Google Shape;163;g3488637ca11_0_228"/>
            <p:cNvSpPr txBox="1"/>
            <p:nvPr/>
          </p:nvSpPr>
          <p:spPr>
            <a:xfrm>
              <a:off x="5242775" y="4778425"/>
              <a:ext cx="14361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marL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>
                  <a:solidFill>
                    <a:srgbClr val="424242"/>
                  </a:solidFill>
                  <a:uFill>
                    <a:noFill/>
                  </a:uFill>
                  <a:latin typeface="Calibri"/>
                  <a:ea typeface="Calibri"/>
                  <a:cs typeface="Calibri"/>
                  <a:sym typeface="Calibri"/>
                  <a:hlinkClick r:id="rId5">
                    <a:extLst>
                      <a:ext uri="{A12FA001-AC4F-418D-AE19-62706E023703}">
  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  </a:ext>
                    </a:extLst>
                  </a:hlinkClick>
                </a:rPr>
                <a:t>pathogendatanetwork.org</a:t>
              </a:r>
              <a:r>
                <a:rPr lang="es-ES" sz="1200">
                  <a:solidFill>
                    <a:srgbClr val="424242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200">
                <a:solidFill>
                  <a:srgbClr val="42424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accent4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488637ca11_0_242"/>
          <p:cNvSpPr/>
          <p:nvPr/>
        </p:nvSpPr>
        <p:spPr>
          <a:xfrm>
            <a:off x="6096000" y="233"/>
            <a:ext cx="6096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66" name="Google Shape;166;g3488637ca11_0_242"/>
          <p:cNvCxnSpPr/>
          <p:nvPr/>
        </p:nvCxnSpPr>
        <p:spPr>
          <a:xfrm>
            <a:off x="6706233" y="5994000"/>
            <a:ext cx="769500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167" name="Google Shape;167;g3488637ca11_0_242"/>
          <p:cNvSpPr txBox="1">
            <a:spLocks noGrp="1"/>
          </p:cNvSpPr>
          <p:nvPr>
            <p:ph type="title"/>
          </p:nvPr>
        </p:nvSpPr>
        <p:spPr>
          <a:xfrm>
            <a:off x="354000" y="1438333"/>
            <a:ext cx="5393700" cy="238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00"/>
              <a:buNone/>
              <a:defRPr sz="6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3488637ca11_0_242"/>
          <p:cNvSpPr txBox="1">
            <a:spLocks noGrp="1"/>
          </p:cNvSpPr>
          <p:nvPr>
            <p:ph type="subTitle" idx="1"/>
          </p:nvPr>
        </p:nvSpPr>
        <p:spPr>
          <a:xfrm>
            <a:off x="354000" y="3895201"/>
            <a:ext cx="5393700" cy="179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g3488637ca11_0_242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70" name="Google Shape;170;g3488637ca11_0_242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g3488637ca11_0_25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3200" y="210333"/>
            <a:ext cx="4771033" cy="2239467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3488637ca11_0_251"/>
          <p:cNvSpPr txBox="1">
            <a:spLocks noGrp="1"/>
          </p:cNvSpPr>
          <p:nvPr>
            <p:ph type="body" idx="1"/>
          </p:nvPr>
        </p:nvSpPr>
        <p:spPr>
          <a:xfrm>
            <a:off x="415600" y="4218367"/>
            <a:ext cx="7998300" cy="12765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swald"/>
              <a:buNone/>
              <a:defRPr sz="2800"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175" name="Google Shape;175;g3488637ca11_0_251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76" name="Google Shape;176;g3488637ca11_0_251"/>
          <p:cNvSpPr txBox="1"/>
          <p:nvPr/>
        </p:nvSpPr>
        <p:spPr>
          <a:xfrm>
            <a:off x="0" y="6455867"/>
            <a:ext cx="120468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Supported by the NIH/NIAID under Award Number U24AI183840</a:t>
            </a:r>
            <a:endParaRPr sz="11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3488637ca11_0_251"/>
          <p:cNvSpPr txBox="1"/>
          <p:nvPr/>
        </p:nvSpPr>
        <p:spPr>
          <a:xfrm>
            <a:off x="415600" y="3087900"/>
            <a:ext cx="69669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>
                <a:solidFill>
                  <a:schemeClr val="dk2"/>
                </a:solidFill>
                <a:latin typeface="Oswald Medium"/>
                <a:ea typeface="Oswald Medium"/>
                <a:cs typeface="Oswald Medium"/>
                <a:sym typeface="Oswald Medium"/>
              </a:rPr>
              <a:t>Thank you!</a:t>
            </a:r>
            <a:endParaRPr sz="4000">
              <a:solidFill>
                <a:schemeClr val="dk2"/>
              </a:solidFill>
              <a:latin typeface="Oswald Medium"/>
              <a:ea typeface="Oswald Medium"/>
              <a:cs typeface="Oswald Medium"/>
              <a:sym typeface="Oswald Medium"/>
            </a:endParaRPr>
          </a:p>
        </p:txBody>
      </p:sp>
      <p:sp>
        <p:nvSpPr>
          <p:cNvPr id="178" name="Google Shape;178;g3488637ca11_0_251"/>
          <p:cNvSpPr txBox="1"/>
          <p:nvPr/>
        </p:nvSpPr>
        <p:spPr>
          <a:xfrm>
            <a:off x="2330000" y="1607367"/>
            <a:ext cx="50523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chemeClr val="dk2"/>
                </a:solidFill>
                <a:latin typeface="Oswald ExtraLight"/>
                <a:ea typeface="Oswald ExtraLight"/>
                <a:cs typeface="Oswald ExtraLight"/>
                <a:sym typeface="Oswald ExtraLight"/>
              </a:rPr>
              <a:t>www.pathogendatanetwork.org</a:t>
            </a:r>
            <a:endParaRPr sz="1900">
              <a:solidFill>
                <a:schemeClr val="dk2"/>
              </a:solidFill>
              <a:latin typeface="Oswald ExtraLight"/>
              <a:ea typeface="Oswald ExtraLight"/>
              <a:cs typeface="Oswald ExtraLight"/>
              <a:sym typeface="Oswald ExtraLigh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 2">
  <p:cSld name="CAPTION_ONLY_2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g3488637ca11_0_258"/>
          <p:cNvPicPr preferRelativeResize="0"/>
          <p:nvPr/>
        </p:nvPicPr>
        <p:blipFill rotWithShape="1">
          <a:blip r:embed="rId2">
            <a:alphaModFix/>
          </a:blip>
          <a:srcRect l="13815" t="38138" b="2968"/>
          <a:stretch/>
        </p:blipFill>
        <p:spPr>
          <a:xfrm>
            <a:off x="0" y="2716002"/>
            <a:ext cx="12192000" cy="4141998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3488637ca11_0_258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82" name="Google Shape;182;g3488637ca11_0_258"/>
          <p:cNvSpPr txBox="1"/>
          <p:nvPr/>
        </p:nvSpPr>
        <p:spPr>
          <a:xfrm>
            <a:off x="0" y="6455867"/>
            <a:ext cx="120468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Supported by the NIH/NIAID under Award Number U24AI183840</a:t>
            </a: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g3488637ca11_0_258"/>
          <p:cNvSpPr txBox="1"/>
          <p:nvPr/>
        </p:nvSpPr>
        <p:spPr>
          <a:xfrm>
            <a:off x="6580200" y="584933"/>
            <a:ext cx="4818000" cy="12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rPr>
              <a:t>Please keep in touch, share ideas, feedback!</a:t>
            </a:r>
            <a:endParaRPr sz="2100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latin typeface="Oswald Light"/>
              <a:ea typeface="Oswald Light"/>
              <a:cs typeface="Oswald Light"/>
              <a:sym typeface="Oswald Light"/>
            </a:endParaRPr>
          </a:p>
          <a:p>
            <a:pPr marL="0" lvl="0" indent="0" algn="l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latin typeface="Oswald Light"/>
              <a:ea typeface="Oswald Light"/>
              <a:cs typeface="Oswald Light"/>
              <a:sym typeface="Oswald Light"/>
            </a:endParaRPr>
          </a:p>
          <a:p>
            <a:pPr marL="0" lvl="0" indent="0" algn="l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>
                <a:latin typeface="Oswald Light"/>
                <a:ea typeface="Oswald Light"/>
                <a:cs typeface="Oswald Light"/>
                <a:sym typeface="Oswald Light"/>
              </a:rPr>
              <a:t>Contact Executive Board: </a:t>
            </a:r>
            <a:r>
              <a:rPr lang="es-ES" sz="2100" u="sng">
                <a:solidFill>
                  <a:schemeClr val="accent4"/>
                </a:solidFill>
                <a:latin typeface="Oswald Light"/>
                <a:ea typeface="Oswald Light"/>
                <a:cs typeface="Oswald Light"/>
                <a:sym typeface="Oswald Light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pdn-eb@sib.swiss</a:t>
            </a:r>
            <a:r>
              <a:rPr lang="es-ES" sz="2100">
                <a:solidFill>
                  <a:schemeClr val="accent4"/>
                </a:solidFill>
                <a:latin typeface="Oswald Light"/>
                <a:ea typeface="Oswald Light"/>
                <a:cs typeface="Oswald Light"/>
                <a:sym typeface="Oswald Light"/>
              </a:rPr>
              <a:t> </a:t>
            </a:r>
            <a:endParaRPr sz="2100">
              <a:solidFill>
                <a:schemeClr val="accent4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grpSp>
        <p:nvGrpSpPr>
          <p:cNvPr id="184" name="Google Shape;184;g3488637ca11_0_258"/>
          <p:cNvGrpSpPr/>
          <p:nvPr/>
        </p:nvGrpSpPr>
        <p:grpSpPr>
          <a:xfrm>
            <a:off x="8694441" y="1830007"/>
            <a:ext cx="3063173" cy="430789"/>
            <a:chOff x="3268925" y="4778425"/>
            <a:chExt cx="2297437" cy="323100"/>
          </a:xfrm>
        </p:grpSpPr>
        <p:sp>
          <p:nvSpPr>
            <p:cNvPr id="185" name="Google Shape;185;g3488637ca11_0_258"/>
            <p:cNvSpPr txBox="1"/>
            <p:nvPr/>
          </p:nvSpPr>
          <p:spPr>
            <a:xfrm>
              <a:off x="3402462" y="4778425"/>
              <a:ext cx="21639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marL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/showcase/pathogen-data-network-pdn/</a:t>
              </a:r>
              <a:endPara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6" name="Google Shape;186;g3488637ca11_0_25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268925" y="4851125"/>
              <a:ext cx="172547" cy="1624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7" name="Google Shape;187;g3488637ca11_0_258"/>
          <p:cNvGrpSpPr/>
          <p:nvPr/>
        </p:nvGrpSpPr>
        <p:grpSpPr>
          <a:xfrm>
            <a:off x="6697358" y="1830007"/>
            <a:ext cx="2036281" cy="430789"/>
            <a:chOff x="5268013" y="4778425"/>
            <a:chExt cx="1527249" cy="323100"/>
          </a:xfrm>
        </p:grpSpPr>
        <p:sp>
          <p:nvSpPr>
            <p:cNvPr id="188" name="Google Shape;188;g3488637ca11_0_258"/>
            <p:cNvSpPr/>
            <p:nvPr/>
          </p:nvSpPr>
          <p:spPr>
            <a:xfrm>
              <a:off x="5268013" y="4873649"/>
              <a:ext cx="109321" cy="128137"/>
            </a:xfrm>
            <a:custGeom>
              <a:avLst/>
              <a:gdLst/>
              <a:ahLst/>
              <a:cxnLst/>
              <a:rect l="l" t="t" r="r" b="b"/>
              <a:pathLst>
                <a:path w="28731" h="34353" extrusionOk="0">
                  <a:moveTo>
                    <a:pt x="5933" y="34353"/>
                  </a:moveTo>
                  <a:lnTo>
                    <a:pt x="0" y="29981"/>
                  </a:lnTo>
                  <a:lnTo>
                    <a:pt x="9369" y="18426"/>
                  </a:lnTo>
                  <a:lnTo>
                    <a:pt x="937" y="13741"/>
                  </a:lnTo>
                  <a:lnTo>
                    <a:pt x="28731" y="0"/>
                  </a:lnTo>
                  <a:lnTo>
                    <a:pt x="20611" y="29356"/>
                  </a:lnTo>
                  <a:lnTo>
                    <a:pt x="14678" y="224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</p:sp>
        <p:sp>
          <p:nvSpPr>
            <p:cNvPr id="189" name="Google Shape;189;g3488637ca11_0_258"/>
            <p:cNvSpPr txBox="1"/>
            <p:nvPr/>
          </p:nvSpPr>
          <p:spPr>
            <a:xfrm>
              <a:off x="5318961" y="4778425"/>
              <a:ext cx="14763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marL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>
                  <a:solidFill>
                    <a:schemeClr val="dk2"/>
                  </a:solidFill>
                  <a:uFill>
                    <a:noFill/>
                  </a:uFill>
                  <a:latin typeface="Calibri"/>
                  <a:ea typeface="Calibri"/>
                  <a:cs typeface="Calibri"/>
                  <a:sym typeface="Calibri"/>
                  <a:hlinkClick r:id="rId5">
                    <a:extLst>
                      <a:ext uri="{A12FA001-AC4F-418D-AE19-62706E023703}">
  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  </a:ext>
                    </a:extLst>
                  </a:hlinkClick>
                </a:rPr>
                <a:t>pathogendatanetwork.org</a:t>
              </a:r>
              <a:r>
                <a:rPr lang="es-ES" sz="12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g3488637ca11_0_258"/>
          <p:cNvSpPr txBox="1">
            <a:spLocks noGrp="1"/>
          </p:cNvSpPr>
          <p:nvPr>
            <p:ph type="subTitle" idx="1"/>
          </p:nvPr>
        </p:nvSpPr>
        <p:spPr>
          <a:xfrm>
            <a:off x="315233" y="3498300"/>
            <a:ext cx="3807600" cy="798300"/>
          </a:xfrm>
          <a:prstGeom prst="rect">
            <a:avLst/>
          </a:prstGeom>
          <a:solidFill>
            <a:srgbClr val="000000">
              <a:alpha val="36360"/>
            </a:srgbClr>
          </a:solidFill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Oswald Light"/>
              <a:buNone/>
              <a:defRPr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9pPr>
          </a:lstStyle>
          <a:p>
            <a:endParaRPr/>
          </a:p>
        </p:txBody>
      </p:sp>
      <p:sp>
        <p:nvSpPr>
          <p:cNvPr id="191" name="Google Shape;191;g3488637ca11_0_258"/>
          <p:cNvSpPr txBox="1"/>
          <p:nvPr/>
        </p:nvSpPr>
        <p:spPr>
          <a:xfrm>
            <a:off x="4549200" y="5591867"/>
            <a:ext cx="2948400" cy="864000"/>
          </a:xfrm>
          <a:prstGeom prst="rect">
            <a:avLst/>
          </a:prstGeom>
          <a:solidFill>
            <a:srgbClr val="000000">
              <a:alpha val="32270"/>
            </a:srgbClr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300">
                <a:solidFill>
                  <a:schemeClr val="lt1"/>
                </a:solidFill>
                <a:latin typeface="Oswald Medium"/>
                <a:ea typeface="Oswald Medium"/>
                <a:cs typeface="Oswald Medium"/>
                <a:sym typeface="Oswald Medium"/>
              </a:rPr>
              <a:t>THANK YOU!</a:t>
            </a:r>
            <a:endParaRPr sz="4300">
              <a:solidFill>
                <a:schemeClr val="lt1"/>
              </a:solidFill>
              <a:latin typeface="Oswald Medium"/>
              <a:ea typeface="Oswald Medium"/>
              <a:cs typeface="Oswald Medium"/>
              <a:sym typeface="Oswald Medium"/>
            </a:endParaRPr>
          </a:p>
        </p:txBody>
      </p:sp>
      <p:sp>
        <p:nvSpPr>
          <p:cNvPr id="192" name="Google Shape;192;g3488637ca11_0_258"/>
          <p:cNvSpPr txBox="1">
            <a:spLocks noGrp="1"/>
          </p:cNvSpPr>
          <p:nvPr>
            <p:ph type="body" idx="2"/>
          </p:nvPr>
        </p:nvSpPr>
        <p:spPr>
          <a:xfrm>
            <a:off x="315233" y="4455433"/>
            <a:ext cx="3807600" cy="1353300"/>
          </a:xfrm>
          <a:prstGeom prst="rect">
            <a:avLst/>
          </a:prstGeom>
          <a:solidFill>
            <a:srgbClr val="000000">
              <a:alpha val="36360"/>
            </a:srgbClr>
          </a:solidFill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746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Oswald Light"/>
              <a:buChar char="●"/>
              <a:defRPr sz="2300">
                <a:solidFill>
                  <a:schemeClr val="lt1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○"/>
              <a:defRPr sz="1700">
                <a:solidFill>
                  <a:schemeClr val="lt1"/>
                </a:solidFill>
              </a:defRPr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■"/>
              <a:defRPr sz="1700">
                <a:solidFill>
                  <a:schemeClr val="lt1"/>
                </a:solidFill>
              </a:defRPr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●"/>
              <a:defRPr sz="1700">
                <a:solidFill>
                  <a:schemeClr val="lt1"/>
                </a:solidFill>
              </a:defRPr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○"/>
              <a:defRPr sz="1700">
                <a:solidFill>
                  <a:schemeClr val="lt1"/>
                </a:solidFill>
              </a:defRPr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■"/>
              <a:defRPr sz="1700">
                <a:solidFill>
                  <a:schemeClr val="lt1"/>
                </a:solidFill>
              </a:defRPr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●"/>
              <a:defRPr sz="1700">
                <a:solidFill>
                  <a:schemeClr val="lt1"/>
                </a:solidFill>
              </a:defRPr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○"/>
              <a:defRPr sz="1700">
                <a:solidFill>
                  <a:schemeClr val="lt1"/>
                </a:solidFill>
              </a:defRPr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■"/>
              <a:defRPr sz="17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193" name="Google Shape;193;g3488637ca11_0_25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3200" y="383267"/>
            <a:ext cx="4771033" cy="2239467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3488637ca11_0_258"/>
          <p:cNvSpPr txBox="1"/>
          <p:nvPr/>
        </p:nvSpPr>
        <p:spPr>
          <a:xfrm>
            <a:off x="2330000" y="1780300"/>
            <a:ext cx="3338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chemeClr val="dk2"/>
                </a:solidFill>
                <a:latin typeface="Oswald ExtraLight"/>
                <a:ea typeface="Oswald ExtraLight"/>
                <a:cs typeface="Oswald ExtraLight"/>
                <a:sym typeface="Oswald ExtraLight"/>
              </a:rPr>
              <a:t>www.pathogendatanetwork.org</a:t>
            </a:r>
            <a:endParaRPr sz="1900">
              <a:solidFill>
                <a:schemeClr val="dk2"/>
              </a:solidFill>
              <a:latin typeface="Oswald ExtraLight"/>
              <a:ea typeface="Oswald ExtraLight"/>
              <a:cs typeface="Oswald ExtraLight"/>
              <a:sym typeface="Oswald ExtraLight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 1">
  <p:cSld name="CAPTION_ONLY_1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488637ca11_0_274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97" name="Google Shape;197;g3488637ca11_0_274"/>
          <p:cNvSpPr txBox="1"/>
          <p:nvPr/>
        </p:nvSpPr>
        <p:spPr>
          <a:xfrm>
            <a:off x="1579633" y="2419100"/>
            <a:ext cx="6495300" cy="8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Questions &amp; Answers</a:t>
            </a:r>
            <a:endParaRPr sz="45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8" name="Google Shape;198;g3488637ca11_0_274"/>
          <p:cNvSpPr txBox="1"/>
          <p:nvPr/>
        </p:nvSpPr>
        <p:spPr>
          <a:xfrm>
            <a:off x="7051500" y="3309300"/>
            <a:ext cx="4305900" cy="21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?</a:t>
            </a:r>
            <a:endParaRPr sz="12500" b="1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9" name="Google Shape;199;g3488637ca11_0_274"/>
          <p:cNvSpPr txBox="1"/>
          <p:nvPr/>
        </p:nvSpPr>
        <p:spPr>
          <a:xfrm>
            <a:off x="8899667" y="2769167"/>
            <a:ext cx="4305900" cy="28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700" b="1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rPr>
              <a:t>?</a:t>
            </a:r>
            <a:endParaRPr sz="16700" b="1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0" name="Google Shape;200;g3488637ca11_0_274"/>
          <p:cNvSpPr txBox="1"/>
          <p:nvPr/>
        </p:nvSpPr>
        <p:spPr>
          <a:xfrm>
            <a:off x="8040867" y="4021367"/>
            <a:ext cx="4305900" cy="17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500" b="1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?</a:t>
            </a:r>
            <a:endParaRPr sz="9500" b="1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1" name="Google Shape;201;g3488637ca11_0_274"/>
          <p:cNvSpPr txBox="1">
            <a:spLocks noGrp="1"/>
          </p:cNvSpPr>
          <p:nvPr>
            <p:ph type="subTitle" idx="1"/>
          </p:nvPr>
        </p:nvSpPr>
        <p:spPr>
          <a:xfrm>
            <a:off x="1759300" y="3343167"/>
            <a:ext cx="4305900" cy="1479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pic>
        <p:nvPicPr>
          <p:cNvPr id="202" name="Google Shape;202;g3488637ca11_0_27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5475" y="6313250"/>
            <a:ext cx="1603998" cy="4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4" name="Google Shape;204;g3488637ca11_0_283"/>
          <p:cNvCxnSpPr/>
          <p:nvPr/>
        </p:nvCxnSpPr>
        <p:spPr>
          <a:xfrm>
            <a:off x="551033" y="3984367"/>
            <a:ext cx="1214100" cy="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05" name="Google Shape;205;g3488637ca11_0_283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3835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206" name="Google Shape;206;g3488637ca11_0_283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207" name="Google Shape;207;g3488637ca11_0_283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208" name="Google Shape;208;g3488637ca11_0_283"/>
          <p:cNvSpPr txBox="1"/>
          <p:nvPr/>
        </p:nvSpPr>
        <p:spPr>
          <a:xfrm>
            <a:off x="0" y="6528800"/>
            <a:ext cx="120468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Supported by the NIH/NIAID under Award Number U24AI183840</a:t>
            </a:r>
            <a:endParaRPr sz="11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g3488637ca11_0_28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6420833"/>
            <a:ext cx="433756" cy="41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488637ca11_0_290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499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0255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97448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1898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37998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03257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5876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41" name="Google Shape;41;p9"/>
          <p:cNvGrpSpPr/>
          <p:nvPr/>
        </p:nvGrpSpPr>
        <p:grpSpPr>
          <a:xfrm>
            <a:off x="7572834" y="228267"/>
            <a:ext cx="4440735" cy="598933"/>
            <a:chOff x="393725" y="142575"/>
            <a:chExt cx="3330551" cy="449200"/>
          </a:xfrm>
        </p:grpSpPr>
        <p:pic>
          <p:nvPicPr>
            <p:cNvPr id="42" name="Google Shape;42;p9" title="Logo Ciber+Mepram.jpeg"/>
            <p:cNvPicPr preferRelativeResize="0"/>
            <p:nvPr/>
          </p:nvPicPr>
          <p:blipFill rotWithShape="1">
            <a:blip r:embed="rId2">
              <a:alphaModFix/>
            </a:blip>
            <a:srcRect l="3520" t="15972" r="59232" b="16606"/>
            <a:stretch/>
          </p:blipFill>
          <p:spPr>
            <a:xfrm>
              <a:off x="2553250" y="142575"/>
              <a:ext cx="1171026" cy="449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" name="Google Shape;43;p9" title="Bandera+Ministerio+ISCIII2800x591.jpg"/>
            <p:cNvPicPr preferRelativeResize="0"/>
            <p:nvPr/>
          </p:nvPicPr>
          <p:blipFill rotWithShape="1">
            <a:blip r:embed="rId3">
              <a:alphaModFix/>
            </a:blip>
            <a:srcRect l="2840" r="-2840"/>
            <a:stretch/>
          </p:blipFill>
          <p:spPr>
            <a:xfrm>
              <a:off x="393725" y="142575"/>
              <a:ext cx="2159519" cy="44920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7939137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39387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9" name="Google Shape;49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36883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080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mtClean="0"/>
              <a:t>23/04/2026</a:t>
            </a:r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mtClean="0"/>
              <a:t>40º Aniversario ISCIII</a:t>
            </a: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dern-writer">
    <p:bg>
      <p:bgPr>
        <a:solidFill>
          <a:schemeClr val="l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488637ca11_0_164"/>
          <p:cNvSpPr txBox="1">
            <a:spLocks noGrp="1"/>
          </p:cNvSpPr>
          <p:nvPr>
            <p:ph type="title"/>
          </p:nvPr>
        </p:nvSpPr>
        <p:spPr>
          <a:xfrm>
            <a:off x="415600" y="496667"/>
            <a:ext cx="11360700" cy="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95" name="Google Shape;95;g3488637ca11_0_164"/>
          <p:cNvSpPr txBox="1">
            <a:spLocks noGrp="1"/>
          </p:cNvSpPr>
          <p:nvPr>
            <p:ph type="body" idx="1"/>
          </p:nvPr>
        </p:nvSpPr>
        <p:spPr>
          <a:xfrm>
            <a:off x="415600" y="1958433"/>
            <a:ext cx="11360700" cy="41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Calibri"/>
              <a:buChar char="●"/>
              <a:defRPr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Calibri"/>
              <a:buChar char="○"/>
              <a:defRPr sz="1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Calibri"/>
              <a:buChar char="■"/>
              <a:defRPr sz="1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Calibri"/>
              <a:buChar char="●"/>
              <a:defRPr sz="1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Calibri"/>
              <a:buChar char="○"/>
              <a:defRPr sz="1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Calibri"/>
              <a:buChar char="■"/>
              <a:defRPr sz="1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Calibri"/>
              <a:buChar char="●"/>
              <a:defRPr sz="1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Calibri"/>
              <a:buChar char="○"/>
              <a:defRPr sz="1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Calibri"/>
              <a:buChar char="■"/>
              <a:defRPr sz="19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g3488637ca11_0_164"/>
          <p:cNvSpPr txBox="1">
            <a:spLocks noGrp="1"/>
          </p:cNvSpPr>
          <p:nvPr>
            <p:ph type="sldNum" idx="12"/>
          </p:nvPr>
        </p:nvSpPr>
        <p:spPr>
          <a:xfrm>
            <a:off x="11398210" y="64208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3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3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3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3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3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3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3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3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860198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18" Type="http://schemas.openxmlformats.org/officeDocument/2006/relationships/image" Target="../media/image28.jpg"/><Relationship Id="rId26" Type="http://schemas.openxmlformats.org/officeDocument/2006/relationships/image" Target="../media/image36.jpg"/><Relationship Id="rId3" Type="http://schemas.openxmlformats.org/officeDocument/2006/relationships/hyperlink" Target="https://github.com/BU-ISCIII/relecov-tools" TargetMode="External"/><Relationship Id="rId21" Type="http://schemas.openxmlformats.org/officeDocument/2006/relationships/image" Target="../media/image31.png"/><Relationship Id="rId34" Type="http://schemas.openxmlformats.org/officeDocument/2006/relationships/image" Target="../media/image44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33" Type="http://schemas.openxmlformats.org/officeDocument/2006/relationships/image" Target="../media/image43.jp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29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34.png"/><Relationship Id="rId32" Type="http://schemas.openxmlformats.org/officeDocument/2006/relationships/image" Target="../media/image42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10" Type="http://schemas.openxmlformats.org/officeDocument/2006/relationships/image" Target="../media/image20.png"/><Relationship Id="rId19" Type="http://schemas.openxmlformats.org/officeDocument/2006/relationships/image" Target="../media/image29.jpg"/><Relationship Id="rId31" Type="http://schemas.openxmlformats.org/officeDocument/2006/relationships/image" Target="../media/image41.png"/><Relationship Id="rId4" Type="http://schemas.openxmlformats.org/officeDocument/2006/relationships/hyperlink" Target="https://github.com/BU-ISCIII/relecov-platform" TargetMode="External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Relationship Id="rId30" Type="http://schemas.openxmlformats.org/officeDocument/2006/relationships/image" Target="../media/image40.png"/><Relationship Id="rId8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9.jp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0.png"/><Relationship Id="rId4" Type="http://schemas.openxmlformats.org/officeDocument/2006/relationships/image" Target="../media/image10.jp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"/>
          <p:cNvSpPr txBox="1"/>
          <p:nvPr/>
        </p:nvSpPr>
        <p:spPr>
          <a:xfrm>
            <a:off x="1871875" y="2085875"/>
            <a:ext cx="8282400" cy="21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000" dirty="0">
                <a:solidFill>
                  <a:srgbClr val="0B5394"/>
                </a:solidFill>
                <a:latin typeface="Oswald"/>
                <a:ea typeface="Oswald"/>
                <a:cs typeface="Oswald"/>
                <a:sym typeface="Oswald"/>
              </a:rPr>
              <a:t>PROGRAMA TRANSVERSAL DE CIENCIA DE DATOS</a:t>
            </a:r>
            <a:endParaRPr sz="6000" dirty="0">
              <a:solidFill>
                <a:srgbClr val="0B539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7" name="Google Shape;217;p1"/>
          <p:cNvSpPr txBox="1"/>
          <p:nvPr/>
        </p:nvSpPr>
        <p:spPr>
          <a:xfrm>
            <a:off x="1954800" y="4194875"/>
            <a:ext cx="8282400" cy="12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70000" lnSpcReduction="20000"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dirty="0">
                <a:solidFill>
                  <a:srgbClr val="0B5394"/>
                </a:solidFill>
                <a:latin typeface="Oswald"/>
                <a:ea typeface="Oswald"/>
                <a:cs typeface="Oswald"/>
                <a:sym typeface="Oswald"/>
              </a:rPr>
              <a:t>Isabel Cuesta &amp; Pablo Fernández</a:t>
            </a:r>
            <a:endParaRPr sz="3600" dirty="0">
              <a:solidFill>
                <a:srgbClr val="0B539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dirty="0">
                <a:solidFill>
                  <a:srgbClr val="0B5394"/>
                </a:solidFill>
                <a:latin typeface="Oswald"/>
                <a:ea typeface="Oswald"/>
                <a:cs typeface="Oswald"/>
                <a:sym typeface="Oswald"/>
              </a:rPr>
              <a:t>BU-ISCIII - BIODAMA</a:t>
            </a:r>
            <a:endParaRPr sz="3600" dirty="0">
              <a:solidFill>
                <a:srgbClr val="0B539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8" name="Google Shape;218;p1"/>
          <p:cNvSpPr txBox="1"/>
          <p:nvPr/>
        </p:nvSpPr>
        <p:spPr>
          <a:xfrm>
            <a:off x="1954800" y="5391096"/>
            <a:ext cx="8282400" cy="7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s-ES" sz="1800" dirty="0" smtClean="0">
                <a:solidFill>
                  <a:srgbClr val="0B5394"/>
                </a:solidFill>
                <a:latin typeface="Oswald Light"/>
                <a:ea typeface="Oswald Light"/>
                <a:cs typeface="Oswald Light"/>
                <a:sym typeface="Oswald Light"/>
              </a:rPr>
              <a:t>23/04/2026</a:t>
            </a:r>
            <a:endParaRPr sz="1800" dirty="0">
              <a:solidFill>
                <a:srgbClr val="0B5394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49186ddb49_0_945"/>
          <p:cNvSpPr txBox="1">
            <a:spLocks noGrp="1"/>
          </p:cNvSpPr>
          <p:nvPr>
            <p:ph type="title"/>
          </p:nvPr>
        </p:nvSpPr>
        <p:spPr>
          <a:xfrm>
            <a:off x="418988" y="149493"/>
            <a:ext cx="11251500" cy="1326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500" dirty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Espacio de Datos </a:t>
            </a:r>
            <a:r>
              <a:rPr lang="es-ES" sz="3500" dirty="0" smtClean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ISCIII –</a:t>
            </a:r>
            <a:r>
              <a:rPr lang="es-ES" sz="3500" dirty="0" err="1" smtClean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Ciber</a:t>
            </a:r>
            <a:r>
              <a:rPr lang="es-ES" sz="3500" dirty="0" smtClean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: datahub.isciii.es</a:t>
            </a:r>
            <a:endParaRPr sz="3500" dirty="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342" name="Google Shape;342;g349186ddb49_0_945"/>
          <p:cNvSpPr/>
          <p:nvPr/>
        </p:nvSpPr>
        <p:spPr>
          <a:xfrm>
            <a:off x="2838500" y="2113325"/>
            <a:ext cx="1844100" cy="3945134"/>
          </a:xfrm>
          <a:prstGeom prst="flowChartAlternateProcess">
            <a:avLst/>
          </a:prstGeom>
          <a:noFill/>
          <a:ln w="9525" cap="flat" cmpd="sng">
            <a:solidFill>
              <a:srgbClr val="6D9EEB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g349186ddb49_0_945"/>
          <p:cNvSpPr txBox="1"/>
          <p:nvPr/>
        </p:nvSpPr>
        <p:spPr>
          <a:xfrm>
            <a:off x="2838500" y="1569450"/>
            <a:ext cx="21651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Ecosistema de datos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344" name="Google Shape;344;g349186ddb49_0_945"/>
          <p:cNvSpPr txBox="1"/>
          <p:nvPr/>
        </p:nvSpPr>
        <p:spPr>
          <a:xfrm>
            <a:off x="3656100" y="5114150"/>
            <a:ext cx="9339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Wearebles</a:t>
            </a:r>
            <a:endParaRPr sz="15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45" name="Google Shape;345;g349186ddb49_0_9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4150" y="2148425"/>
            <a:ext cx="550400" cy="5504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g349186ddb49_0_945"/>
          <p:cNvSpPr txBox="1"/>
          <p:nvPr/>
        </p:nvSpPr>
        <p:spPr>
          <a:xfrm>
            <a:off x="3511875" y="2326050"/>
            <a:ext cx="10359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Genómicos</a:t>
            </a:r>
            <a:endParaRPr/>
          </a:p>
        </p:txBody>
      </p:sp>
      <p:pic>
        <p:nvPicPr>
          <p:cNvPr id="347" name="Google Shape;347;g349186ddb49_0_9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8325" y="2729825"/>
            <a:ext cx="593550" cy="59355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g349186ddb49_0_945"/>
          <p:cNvSpPr txBox="1"/>
          <p:nvPr/>
        </p:nvSpPr>
        <p:spPr>
          <a:xfrm>
            <a:off x="3621375" y="2789900"/>
            <a:ext cx="8169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Clínicos</a:t>
            </a:r>
            <a:endParaRPr/>
          </a:p>
        </p:txBody>
      </p:sp>
      <p:pic>
        <p:nvPicPr>
          <p:cNvPr id="349" name="Google Shape;349;g349186ddb49_0_9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18700" y="3387850"/>
            <a:ext cx="657800" cy="65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g349186ddb49_0_945"/>
          <p:cNvSpPr txBox="1"/>
          <p:nvPr/>
        </p:nvSpPr>
        <p:spPr>
          <a:xfrm>
            <a:off x="3750150" y="3387850"/>
            <a:ext cx="7458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Imagen</a:t>
            </a:r>
            <a:endParaRPr/>
          </a:p>
        </p:txBody>
      </p:sp>
      <p:pic>
        <p:nvPicPr>
          <p:cNvPr id="351" name="Google Shape;351;g349186ddb49_0_9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18325" y="4110125"/>
            <a:ext cx="593550" cy="59355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g349186ddb49_0_945"/>
          <p:cNvSpPr txBox="1"/>
          <p:nvPr/>
        </p:nvSpPr>
        <p:spPr>
          <a:xfrm>
            <a:off x="2918325" y="4602050"/>
            <a:ext cx="13704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Epidemiológicos</a:t>
            </a:r>
            <a:endParaRPr/>
          </a:p>
        </p:txBody>
      </p:sp>
      <p:pic>
        <p:nvPicPr>
          <p:cNvPr id="353" name="Google Shape;353;g349186ddb49_0_94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13300" y="3880650"/>
            <a:ext cx="415500" cy="41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g349186ddb49_0_945"/>
          <p:cNvSpPr txBox="1"/>
          <p:nvPr/>
        </p:nvSpPr>
        <p:spPr>
          <a:xfrm>
            <a:off x="4075700" y="4122950"/>
            <a:ext cx="6069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Voz</a:t>
            </a:r>
            <a:endParaRPr/>
          </a:p>
        </p:txBody>
      </p:sp>
      <p:pic>
        <p:nvPicPr>
          <p:cNvPr id="355" name="Google Shape;355;g349186ddb49_0_94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072388" y="5017550"/>
            <a:ext cx="550425" cy="550425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g349186ddb49_0_945"/>
          <p:cNvSpPr/>
          <p:nvPr/>
        </p:nvSpPr>
        <p:spPr>
          <a:xfrm>
            <a:off x="404125" y="2113325"/>
            <a:ext cx="1844100" cy="3945134"/>
          </a:xfrm>
          <a:prstGeom prst="flowChartAlternateProcess">
            <a:avLst/>
          </a:prstGeom>
          <a:noFill/>
          <a:ln w="9525" cap="flat" cmpd="sng">
            <a:solidFill>
              <a:srgbClr val="6D9EEB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g349186ddb49_0_945"/>
          <p:cNvSpPr txBox="1"/>
          <p:nvPr/>
        </p:nvSpPr>
        <p:spPr>
          <a:xfrm>
            <a:off x="668800" y="1588850"/>
            <a:ext cx="15156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Casos de uso</a:t>
            </a:r>
            <a:endParaRPr sz="1100" dirty="0">
              <a:solidFill>
                <a:schemeClr val="dk1"/>
              </a:solidFill>
            </a:endParaRPr>
          </a:p>
        </p:txBody>
      </p:sp>
      <p:sp>
        <p:nvSpPr>
          <p:cNvPr id="358" name="Google Shape;358;g349186ddb49_0_945"/>
          <p:cNvSpPr txBox="1"/>
          <p:nvPr/>
        </p:nvSpPr>
        <p:spPr>
          <a:xfrm>
            <a:off x="643650" y="2272838"/>
            <a:ext cx="1619100" cy="3785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IMPaCT Cohorte</a:t>
            </a:r>
            <a:endParaRPr sz="1800" dirty="0">
              <a:solidFill>
                <a:srgbClr val="A4C2F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A4C2F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 smtClean="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Infraestructura datos clínicos, genómicos, </a:t>
            </a:r>
            <a:r>
              <a:rPr lang="es-ES" sz="1800" dirty="0" err="1" smtClean="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epidemiológicosMePRAM</a:t>
            </a:r>
            <a:endParaRPr lang="es-ES" sz="1800" dirty="0" smtClean="0">
              <a:solidFill>
                <a:srgbClr val="A4C2F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800" dirty="0">
              <a:solidFill>
                <a:srgbClr val="A4C2F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 smtClean="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Infraestructura Vigilanci</a:t>
            </a:r>
            <a:r>
              <a:rPr lang="es-ES" sz="1800" dirty="0" smtClean="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a Genómica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800" dirty="0">
              <a:solidFill>
                <a:srgbClr val="A4C2F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 smtClean="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………</a:t>
            </a:r>
            <a:endParaRPr sz="1800" dirty="0">
              <a:solidFill>
                <a:srgbClr val="A4C2F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359" name="Google Shape;359;g349186ddb49_0_945"/>
          <p:cNvSpPr txBox="1"/>
          <p:nvPr/>
        </p:nvSpPr>
        <p:spPr>
          <a:xfrm>
            <a:off x="5424675" y="2424200"/>
            <a:ext cx="2165100" cy="11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Ingesta y Normalización</a:t>
            </a:r>
            <a:endParaRPr sz="18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Seguridad de los datos</a:t>
            </a:r>
            <a:endParaRPr sz="18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360" name="Google Shape;360;g349186ddb49_0_945"/>
          <p:cNvSpPr/>
          <p:nvPr/>
        </p:nvSpPr>
        <p:spPr>
          <a:xfrm>
            <a:off x="8878575" y="2077050"/>
            <a:ext cx="2555700" cy="3981408"/>
          </a:xfrm>
          <a:prstGeom prst="flowChartAlternateProcess">
            <a:avLst/>
          </a:prstGeom>
          <a:noFill/>
          <a:ln w="9525" cap="flat" cmpd="sng">
            <a:solidFill>
              <a:srgbClr val="6D9EEB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c</a:t>
            </a:r>
            <a:endParaRPr/>
          </a:p>
        </p:txBody>
      </p:sp>
      <p:sp>
        <p:nvSpPr>
          <p:cNvPr id="361" name="Google Shape;361;g349186ddb49_0_945"/>
          <p:cNvSpPr txBox="1"/>
          <p:nvPr/>
        </p:nvSpPr>
        <p:spPr>
          <a:xfrm>
            <a:off x="5145113" y="4032850"/>
            <a:ext cx="8169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OMOP 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362" name="Google Shape;362;g349186ddb49_0_94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008838" y="4493750"/>
            <a:ext cx="1035900" cy="1035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3" name="Google Shape;363;g349186ddb49_0_945"/>
          <p:cNvCxnSpPr>
            <a:stCxn id="343" idx="3"/>
          </p:cNvCxnSpPr>
          <p:nvPr/>
        </p:nvCxnSpPr>
        <p:spPr>
          <a:xfrm rot="10800000" flipH="1">
            <a:off x="5003600" y="1792350"/>
            <a:ext cx="1233000" cy="30900"/>
          </a:xfrm>
          <a:prstGeom prst="bentConnector3">
            <a:avLst>
              <a:gd name="adj1" fmla="val 99986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4" name="Google Shape;364;g349186ddb49_0_945"/>
          <p:cNvSpPr txBox="1"/>
          <p:nvPr/>
        </p:nvSpPr>
        <p:spPr>
          <a:xfrm>
            <a:off x="8789150" y="1522813"/>
            <a:ext cx="29406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Uso secundario (Investigación)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365" name="Google Shape;365;g349186ddb49_0_945"/>
          <p:cNvSpPr txBox="1"/>
          <p:nvPr/>
        </p:nvSpPr>
        <p:spPr>
          <a:xfrm>
            <a:off x="9059250" y="2283325"/>
            <a:ext cx="2064300" cy="29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1155C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500"/>
              <a:buFont typeface="Oswald"/>
              <a:buChar char="●"/>
            </a:pPr>
            <a:r>
              <a:rPr lang="es-ES" sz="1500">
                <a:solidFill>
                  <a:srgbClr val="1155CC"/>
                </a:solidFill>
                <a:latin typeface="Oswald"/>
                <a:ea typeface="Oswald"/>
                <a:cs typeface="Oswald"/>
                <a:sym typeface="Oswald"/>
              </a:rPr>
              <a:t>Catálogo datos</a:t>
            </a:r>
            <a:endParaRPr sz="1500">
              <a:solidFill>
                <a:srgbClr val="1155C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1155C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500"/>
              <a:buFont typeface="Oswald"/>
              <a:buChar char="●"/>
            </a:pPr>
            <a:r>
              <a:rPr lang="es-ES" sz="1500">
                <a:solidFill>
                  <a:srgbClr val="1155CC"/>
                </a:solidFill>
                <a:latin typeface="Oswald"/>
                <a:ea typeface="Oswald"/>
                <a:cs typeface="Oswald"/>
                <a:sym typeface="Oswald"/>
              </a:rPr>
              <a:t>Entornos seguros de computo</a:t>
            </a:r>
            <a:endParaRPr sz="1500">
              <a:solidFill>
                <a:srgbClr val="1155C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1155C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500"/>
              <a:buFont typeface="Oswald"/>
              <a:buChar char="●"/>
            </a:pPr>
            <a:r>
              <a:rPr lang="es-ES" sz="1500">
                <a:solidFill>
                  <a:srgbClr val="1155CC"/>
                </a:solidFill>
                <a:latin typeface="Oswald"/>
                <a:ea typeface="Oswald"/>
                <a:cs typeface="Oswald"/>
                <a:sym typeface="Oswald"/>
              </a:rPr>
              <a:t>Aprendizaje federado</a:t>
            </a:r>
            <a:endParaRPr sz="1500">
              <a:solidFill>
                <a:srgbClr val="1155C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1155C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500"/>
              <a:buFont typeface="Oswald"/>
              <a:buChar char="●"/>
            </a:pPr>
            <a:r>
              <a:rPr lang="es-ES" sz="1500">
                <a:solidFill>
                  <a:srgbClr val="1155CC"/>
                </a:solidFill>
                <a:latin typeface="Oswald"/>
                <a:ea typeface="Oswald"/>
                <a:cs typeface="Oswald"/>
                <a:sym typeface="Oswald"/>
              </a:rPr>
              <a:t>Herramientas de ayuda a la decisión clínica</a:t>
            </a:r>
            <a:endParaRPr sz="1500">
              <a:solidFill>
                <a:srgbClr val="1155CC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66" name="Google Shape;366;g349186ddb49_0_94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135838" y="4509344"/>
            <a:ext cx="1883135" cy="600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7" name="Google Shape;367;g349186ddb49_0_945"/>
          <p:cNvCxnSpPr>
            <a:stCxn id="359" idx="2"/>
            <a:endCxn id="361" idx="0"/>
          </p:cNvCxnSpPr>
          <p:nvPr/>
        </p:nvCxnSpPr>
        <p:spPr>
          <a:xfrm rot="5400000">
            <a:off x="5800425" y="3326000"/>
            <a:ext cx="459900" cy="953700"/>
          </a:xfrm>
          <a:prstGeom prst="bentConnector3">
            <a:avLst>
              <a:gd name="adj1" fmla="val 5000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68" name="Google Shape;368;g349186ddb49_0_945"/>
          <p:cNvCxnSpPr>
            <a:stCxn id="359" idx="2"/>
            <a:endCxn id="366" idx="0"/>
          </p:cNvCxnSpPr>
          <p:nvPr/>
        </p:nvCxnSpPr>
        <p:spPr>
          <a:xfrm rot="-5400000" flipH="1">
            <a:off x="6324225" y="3755900"/>
            <a:ext cx="936300" cy="570300"/>
          </a:xfrm>
          <a:prstGeom prst="bentConnector3">
            <a:avLst>
              <a:gd name="adj1" fmla="val 5000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9" name="Google Shape;369;g349186ddb49_0_945"/>
          <p:cNvSpPr txBox="1"/>
          <p:nvPr/>
        </p:nvSpPr>
        <p:spPr>
          <a:xfrm rot="-5400000">
            <a:off x="7442425" y="3252950"/>
            <a:ext cx="21651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Gobernanza del dato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370" name="Google Shape;370;g349186ddb49_0_945"/>
          <p:cNvSpPr/>
          <p:nvPr/>
        </p:nvSpPr>
        <p:spPr>
          <a:xfrm>
            <a:off x="8202400" y="2096450"/>
            <a:ext cx="657900" cy="3962008"/>
          </a:xfrm>
          <a:prstGeom prst="flowChartAlternateProcess">
            <a:avLst/>
          </a:prstGeom>
          <a:noFill/>
          <a:ln w="9525" cap="flat" cmpd="sng">
            <a:solidFill>
              <a:srgbClr val="6D9EEB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g349186ddb49_0_945"/>
          <p:cNvSpPr/>
          <p:nvPr/>
        </p:nvSpPr>
        <p:spPr>
          <a:xfrm>
            <a:off x="5043750" y="2073137"/>
            <a:ext cx="3118500" cy="3985321"/>
          </a:xfrm>
          <a:prstGeom prst="flowChartAlternateProcess">
            <a:avLst/>
          </a:prstGeom>
          <a:noFill/>
          <a:ln w="9525" cap="flat" cmpd="sng">
            <a:solidFill>
              <a:srgbClr val="6D9EEB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g349186ddb49_0_945"/>
          <p:cNvSpPr txBox="1"/>
          <p:nvPr/>
        </p:nvSpPr>
        <p:spPr>
          <a:xfrm>
            <a:off x="6251525" y="1555838"/>
            <a:ext cx="1134900" cy="5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Data Lake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683723" y="550883"/>
            <a:ext cx="3046027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</a:rPr>
              <a:t>Oficina del Dato ISCIII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s-ES" smtClean="0"/>
              <a:t>23/04/2026</a:t>
            </a:r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s-ES" smtClean="0"/>
              <a:t>40º Aniversario ISCIII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mtClean="0"/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49186ddb49_0_1142"/>
          <p:cNvSpPr txBox="1">
            <a:spLocks noGrp="1"/>
          </p:cNvSpPr>
          <p:nvPr>
            <p:ph type="body" idx="1"/>
          </p:nvPr>
        </p:nvSpPr>
        <p:spPr>
          <a:xfrm>
            <a:off x="786400" y="1100450"/>
            <a:ext cx="6993600" cy="1282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-ES" sz="61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Gracias por la atención</a:t>
            </a:r>
            <a:endParaRPr sz="61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85" name="Google Shape;385;g349186ddb49_0_1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9900" y="2667150"/>
            <a:ext cx="4706225" cy="266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fecha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s-ES" smtClean="0"/>
              <a:t>23/04/2026</a:t>
            </a:r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s-ES" smtClean="0"/>
              <a:t>40º Aniversario ISCIII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mtClean="0"/>
              <a:t>11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6100" dirty="0">
                <a:solidFill>
                  <a:schemeClr val="accent1"/>
                </a:solidFill>
                <a:latin typeface="Oswald"/>
                <a:ea typeface="Oswald"/>
                <a:cs typeface="Oswald"/>
              </a:rPr>
              <a:t>Programa</a:t>
            </a:r>
            <a:r>
              <a:rPr lang="es-ES" dirty="0" smtClean="0"/>
              <a:t> </a:t>
            </a:r>
            <a:r>
              <a:rPr lang="es-ES" sz="6100" dirty="0">
                <a:solidFill>
                  <a:schemeClr val="accent1"/>
                </a:solidFill>
                <a:latin typeface="Oswald"/>
                <a:ea typeface="Oswald"/>
                <a:cs typeface="Oswald"/>
              </a:rPr>
              <a:t>Transversal  Ciencia de Datos</a:t>
            </a:r>
            <a:endParaRPr lang="es-ES" sz="6100" dirty="0">
              <a:solidFill>
                <a:schemeClr val="accent1"/>
              </a:solidFill>
              <a:latin typeface="Oswald"/>
              <a:ea typeface="Oswald"/>
              <a:cs typeface="Oswald"/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Se encuentra en </a:t>
            </a: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fase de definición y alineamiento 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dada su naturaleza 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transversal</a:t>
            </a:r>
          </a:p>
          <a:p>
            <a:endParaRPr lang="es-E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Hechos que promueven su fundación:</a:t>
            </a:r>
          </a:p>
          <a:p>
            <a:pPr lvl="1"/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La ciencia de datos es </a:t>
            </a: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clave en investigación biomédica y salud pública</a:t>
            </a:r>
            <a:endParaRPr lang="es-E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Alineamiento con </a:t>
            </a:r>
            <a:r>
              <a:rPr 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EHDS, IMPaCT, EDIC</a:t>
            </a:r>
          </a:p>
          <a:p>
            <a:pPr lvl="1"/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Implantación de la </a:t>
            </a:r>
            <a:r>
              <a:rPr lang="es-ES" sz="20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edicina de Precisión 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(Genómica)</a:t>
            </a:r>
          </a:p>
          <a:p>
            <a:endParaRPr lang="es-E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Misión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Impulsar un ecosistema seguro, interoperable y colaborativo de datos biomédicos que genere conocimiento, mejore la 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vigilancia Genomica 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y 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facilite 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es-E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Medicina de Precisión, impulsando la 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formación, innovación y alianzas.</a:t>
            </a: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endParaRPr lang="es-E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s-ES" smtClean="0"/>
              <a:t>23/04/2026</a:t>
            </a:r>
            <a:endParaRPr lang="es-ES"/>
          </a:p>
        </p:txBody>
      </p:sp>
      <p:sp>
        <p:nvSpPr>
          <p:cNvPr id="7" name="Marcador de pie de página 6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s-ES" smtClean="0"/>
              <a:t>40º Aniversario ISCIII</a:t>
            </a:r>
            <a:endParaRPr lang="es-ES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0420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49186ddb49_0_812"/>
          <p:cNvSpPr txBox="1">
            <a:spLocks noGrp="1"/>
          </p:cNvSpPr>
          <p:nvPr>
            <p:ph type="title"/>
          </p:nvPr>
        </p:nvSpPr>
        <p:spPr>
          <a:xfrm>
            <a:off x="627150" y="135450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100" dirty="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Organigrama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266" name="Google Shape;266;g349186ddb49_0_812"/>
          <p:cNvSpPr txBox="1">
            <a:spLocks noGrp="1"/>
          </p:cNvSpPr>
          <p:nvPr>
            <p:ph type="body" idx="1"/>
          </p:nvPr>
        </p:nvSpPr>
        <p:spPr>
          <a:xfrm>
            <a:off x="710025" y="1336850"/>
            <a:ext cx="8029800" cy="778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s-ES" sz="1850">
                <a:solidFill>
                  <a:srgbClr val="424242"/>
                </a:solidFill>
                <a:latin typeface="Calibri"/>
                <a:ea typeface="Calibri"/>
                <a:cs typeface="Calibri"/>
                <a:sym typeface="Calibri"/>
              </a:rPr>
              <a:t>Programa Transversal de Ciencia de Datos - PCD es un </a:t>
            </a:r>
            <a:r>
              <a:rPr lang="es-ES" sz="1850" b="1">
                <a:solidFill>
                  <a:srgbClr val="424242"/>
                </a:solidFill>
                <a:latin typeface="Calibri"/>
                <a:ea typeface="Calibri"/>
                <a:cs typeface="Calibri"/>
                <a:sym typeface="Calibri"/>
              </a:rPr>
              <a:t>Programa Interdisciplinar</a:t>
            </a:r>
            <a:endParaRPr sz="1850" b="1">
              <a:solidFill>
                <a:srgbClr val="4242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SzPts val="852"/>
              <a:buNone/>
            </a:pPr>
            <a:r>
              <a:rPr lang="es-ES" sz="1850">
                <a:solidFill>
                  <a:srgbClr val="424242"/>
                </a:solidFill>
                <a:latin typeface="Calibri"/>
                <a:ea typeface="Calibri"/>
                <a:cs typeface="Calibri"/>
                <a:sym typeface="Calibri"/>
              </a:rPr>
              <a:t>Coordinación: BUISCIII &amp; BIODAMA</a:t>
            </a:r>
            <a:endParaRPr sz="1850">
              <a:solidFill>
                <a:srgbClr val="4242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SzPts val="852"/>
              <a:buNone/>
            </a:pPr>
            <a:endParaRPr sz="1850">
              <a:solidFill>
                <a:srgbClr val="4242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SzPts val="852"/>
              <a:buNone/>
            </a:pPr>
            <a:endParaRPr sz="1850">
              <a:solidFill>
                <a:srgbClr val="4242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95000"/>
              </a:lnSpc>
              <a:spcBef>
                <a:spcPts val="1600"/>
              </a:spcBef>
              <a:spcAft>
                <a:spcPts val="1600"/>
              </a:spcAft>
              <a:buSzPts val="852"/>
              <a:buNone/>
            </a:pPr>
            <a:endParaRPr sz="1850">
              <a:solidFill>
                <a:srgbClr val="42424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67" name="Google Shape;267;g349186ddb49_0_812"/>
          <p:cNvGrpSpPr/>
          <p:nvPr/>
        </p:nvGrpSpPr>
        <p:grpSpPr>
          <a:xfrm>
            <a:off x="4253416" y="2289426"/>
            <a:ext cx="4026510" cy="3904417"/>
            <a:chOff x="2675582" y="676586"/>
            <a:chExt cx="3793942" cy="3790328"/>
          </a:xfrm>
        </p:grpSpPr>
        <p:sp>
          <p:nvSpPr>
            <p:cNvPr id="268" name="Google Shape;268;g349186ddb49_0_812"/>
            <p:cNvSpPr/>
            <p:nvPr/>
          </p:nvSpPr>
          <p:spPr>
            <a:xfrm rot="-7199815">
              <a:off x="3183352" y="1184485"/>
              <a:ext cx="2774659" cy="2774659"/>
            </a:xfrm>
            <a:prstGeom prst="blockArc">
              <a:avLst>
                <a:gd name="adj1" fmla="val 12622480"/>
                <a:gd name="adj2" fmla="val 18176457"/>
                <a:gd name="adj3" fmla="val 20786"/>
              </a:avLst>
            </a:prstGeom>
            <a:solidFill>
              <a:srgbClr val="0D5CD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g349186ddb49_0_812"/>
            <p:cNvSpPr/>
            <p:nvPr/>
          </p:nvSpPr>
          <p:spPr>
            <a:xfrm rot="-1799815">
              <a:off x="3183352" y="1184357"/>
              <a:ext cx="2774659" cy="2774659"/>
            </a:xfrm>
            <a:prstGeom prst="blockArc">
              <a:avLst>
                <a:gd name="adj1" fmla="val 12622480"/>
                <a:gd name="adj2" fmla="val 18176457"/>
                <a:gd name="adj3" fmla="val 20786"/>
              </a:avLst>
            </a:prstGeom>
            <a:solidFill>
              <a:srgbClr val="0E63F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g349186ddb49_0_812"/>
            <p:cNvSpPr/>
            <p:nvPr/>
          </p:nvSpPr>
          <p:spPr>
            <a:xfrm rot="3600185">
              <a:off x="3187094" y="1184439"/>
              <a:ext cx="2774659" cy="2774659"/>
            </a:xfrm>
            <a:prstGeom prst="blockArc">
              <a:avLst>
                <a:gd name="adj1" fmla="val 12564381"/>
                <a:gd name="adj2" fmla="val 18346131"/>
                <a:gd name="adj3" fmla="val 20844"/>
              </a:avLst>
            </a:prstGeom>
            <a:solidFill>
              <a:srgbClr val="0942A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g349186ddb49_0_812"/>
            <p:cNvSpPr/>
            <p:nvPr/>
          </p:nvSpPr>
          <p:spPr>
            <a:xfrm rot="9000185">
              <a:off x="3185977" y="1184485"/>
              <a:ext cx="2774659" cy="2774659"/>
            </a:xfrm>
            <a:prstGeom prst="blockArc">
              <a:avLst>
                <a:gd name="adj1" fmla="val 12622480"/>
                <a:gd name="adj2" fmla="val 18081133"/>
                <a:gd name="adj3" fmla="val 20809"/>
              </a:avLst>
            </a:prstGeom>
            <a:solidFill>
              <a:srgbClr val="0C57D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2" name="Google Shape;272;g349186ddb49_0_812"/>
            <p:cNvGrpSpPr/>
            <p:nvPr/>
          </p:nvGrpSpPr>
          <p:grpSpPr>
            <a:xfrm rot="5400000">
              <a:off x="5379663" y="2278951"/>
              <a:ext cx="585001" cy="585472"/>
              <a:chOff x="1967628" y="812211"/>
              <a:chExt cx="588000" cy="588000"/>
            </a:xfrm>
          </p:grpSpPr>
          <p:sp>
            <p:nvSpPr>
              <p:cNvPr id="273" name="Google Shape;273;g349186ddb49_0_812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0C57D3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g349186ddb49_0_812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0C57D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5" name="Google Shape;275;g349186ddb49_0_812"/>
            <p:cNvGrpSpPr/>
            <p:nvPr/>
          </p:nvGrpSpPr>
          <p:grpSpPr>
            <a:xfrm rot="10800000">
              <a:off x="4280709" y="3378529"/>
              <a:ext cx="585001" cy="585472"/>
              <a:chOff x="1967628" y="812211"/>
              <a:chExt cx="588000" cy="588000"/>
            </a:xfrm>
          </p:grpSpPr>
          <p:sp>
            <p:nvSpPr>
              <p:cNvPr id="276" name="Google Shape;276;g349186ddb49_0_812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0D5CDF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g349186ddb49_0_812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0D5CDF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8" name="Google Shape;278;g349186ddb49_0_812"/>
            <p:cNvGrpSpPr/>
            <p:nvPr/>
          </p:nvGrpSpPr>
          <p:grpSpPr>
            <a:xfrm rot="-5400000">
              <a:off x="3179922" y="2281478"/>
              <a:ext cx="585001" cy="585472"/>
              <a:chOff x="1967628" y="812211"/>
              <a:chExt cx="588000" cy="588000"/>
            </a:xfrm>
          </p:grpSpPr>
          <p:sp>
            <p:nvSpPr>
              <p:cNvPr id="279" name="Google Shape;279;g349186ddb49_0_812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0E63F0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g349186ddb49_0_812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0E63F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81" name="Google Shape;281;g349186ddb49_0_812"/>
            <p:cNvSpPr txBox="1"/>
            <p:nvPr/>
          </p:nvSpPr>
          <p:spPr>
            <a:xfrm>
              <a:off x="3214513" y="2360618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1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</a:t>
              </a:r>
              <a:endParaRPr sz="21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2" name="Google Shape;282;g349186ddb49_0_812"/>
            <p:cNvSpPr txBox="1"/>
            <p:nvPr/>
          </p:nvSpPr>
          <p:spPr>
            <a:xfrm>
              <a:off x="4335750" y="346030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1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</a:t>
              </a:r>
              <a:endParaRPr sz="21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3" name="Google Shape;283;g349186ddb49_0_812"/>
            <p:cNvSpPr txBox="1"/>
            <p:nvPr/>
          </p:nvSpPr>
          <p:spPr>
            <a:xfrm>
              <a:off x="5419402" y="2360618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1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</a:t>
              </a:r>
              <a:endParaRPr sz="21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84" name="Google Shape;284;g349186ddb49_0_812"/>
            <p:cNvGrpSpPr/>
            <p:nvPr/>
          </p:nvGrpSpPr>
          <p:grpSpPr>
            <a:xfrm>
              <a:off x="4261689" y="1180926"/>
              <a:ext cx="585001" cy="585530"/>
              <a:chOff x="1967628" y="812211"/>
              <a:chExt cx="588000" cy="588000"/>
            </a:xfrm>
          </p:grpSpPr>
          <p:sp>
            <p:nvSpPr>
              <p:cNvPr id="285" name="Google Shape;285;g349186ddb49_0_812"/>
              <p:cNvSpPr/>
              <p:nvPr/>
            </p:nvSpPr>
            <p:spPr>
              <a:xfrm rot="39023">
                <a:off x="1970909" y="815492"/>
                <a:ext cx="581437" cy="581437"/>
              </a:xfrm>
              <a:prstGeom prst="pie">
                <a:avLst>
                  <a:gd name="adj1" fmla="val 6190354"/>
                  <a:gd name="adj2" fmla="val 14996165"/>
                </a:avLst>
              </a:prstGeom>
              <a:solidFill>
                <a:srgbClr val="0942A1"/>
              </a:solidFill>
              <a:ln>
                <a:noFill/>
              </a:ln>
              <a:effectLst>
                <a:outerShdw blurRad="142875" algn="bl" rotWithShape="0">
                  <a:srgbClr val="000000">
                    <a:alpha val="43000"/>
                  </a:srgbClr>
                </a:outerShdw>
              </a:effectLst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g349186ddb49_0_812"/>
              <p:cNvSpPr/>
              <p:nvPr/>
            </p:nvSpPr>
            <p:spPr>
              <a:xfrm rot="10800000">
                <a:off x="1970875" y="815525"/>
                <a:ext cx="581400" cy="581400"/>
              </a:xfrm>
              <a:prstGeom prst="pie">
                <a:avLst>
                  <a:gd name="adj1" fmla="val 4028252"/>
                  <a:gd name="adj2" fmla="val 17183677"/>
                </a:avLst>
              </a:prstGeom>
              <a:solidFill>
                <a:srgbClr val="0942A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87" name="Google Shape;287;g349186ddb49_0_812"/>
            <p:cNvSpPr txBox="1"/>
            <p:nvPr/>
          </p:nvSpPr>
          <p:spPr>
            <a:xfrm>
              <a:off x="4335750" y="1254446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1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</a:t>
              </a:r>
              <a:endParaRPr sz="21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88" name="Google Shape;288;g349186ddb49_0_812"/>
          <p:cNvGrpSpPr/>
          <p:nvPr/>
        </p:nvGrpSpPr>
        <p:grpSpPr>
          <a:xfrm>
            <a:off x="1726262" y="2742930"/>
            <a:ext cx="3593058" cy="1334066"/>
            <a:chOff x="323500" y="1170475"/>
            <a:chExt cx="3362713" cy="1289700"/>
          </a:xfrm>
        </p:grpSpPr>
        <p:sp>
          <p:nvSpPr>
            <p:cNvPr id="289" name="Google Shape;289;g349186ddb49_0_812"/>
            <p:cNvSpPr txBox="1"/>
            <p:nvPr/>
          </p:nvSpPr>
          <p:spPr>
            <a:xfrm>
              <a:off x="323500" y="1170475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600" b="1">
                  <a:latin typeface="Roboto"/>
                  <a:ea typeface="Roboto"/>
                  <a:cs typeface="Roboto"/>
                  <a:sym typeface="Roboto"/>
                </a:rPr>
                <a:t>Bioinformática</a:t>
              </a:r>
              <a:endParaRPr sz="16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600" b="1">
                  <a:latin typeface="Roboto"/>
                  <a:ea typeface="Roboto"/>
                  <a:cs typeface="Roboto"/>
                  <a:sym typeface="Roboto"/>
                </a:rPr>
                <a:t>BUISCIII</a:t>
              </a:r>
              <a:endParaRPr sz="16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>
                  <a:latin typeface="Roboto"/>
                  <a:ea typeface="Roboto"/>
                  <a:cs typeface="Roboto"/>
                  <a:sym typeface="Roboto"/>
                </a:rPr>
                <a:t>UCCTs, SGSAFI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90" name="Google Shape;290;g349186ddb49_0_812"/>
            <p:cNvCxnSpPr/>
            <p:nvPr/>
          </p:nvCxnSpPr>
          <p:spPr>
            <a:xfrm rot="10800000">
              <a:off x="2641913" y="1831625"/>
              <a:ext cx="1044300" cy="0"/>
            </a:xfrm>
            <a:prstGeom prst="straightConnector1">
              <a:avLst/>
            </a:prstGeom>
            <a:noFill/>
            <a:ln w="9525" cap="flat" cmpd="sng">
              <a:solidFill>
                <a:srgbClr val="0E63F0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291" name="Google Shape;291;g349186ddb49_0_812"/>
          <p:cNvGrpSpPr/>
          <p:nvPr/>
        </p:nvGrpSpPr>
        <p:grpSpPr>
          <a:xfrm>
            <a:off x="1883195" y="4457758"/>
            <a:ext cx="3721094" cy="1334066"/>
            <a:chOff x="470372" y="2828275"/>
            <a:chExt cx="3482540" cy="1289700"/>
          </a:xfrm>
        </p:grpSpPr>
        <p:sp>
          <p:nvSpPr>
            <p:cNvPr id="292" name="Google Shape;292;g349186ddb49_0_812"/>
            <p:cNvSpPr txBox="1"/>
            <p:nvPr/>
          </p:nvSpPr>
          <p:spPr>
            <a:xfrm>
              <a:off x="470372" y="2828275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00">
                  <a:solidFill>
                    <a:schemeClr val="dk1"/>
                  </a:solidFill>
                </a:rPr>
                <a:t> </a:t>
              </a:r>
              <a:r>
                <a:rPr lang="es-ES" sz="1600" b="1">
                  <a:latin typeface="Roboto"/>
                  <a:ea typeface="Roboto"/>
                  <a:cs typeface="Roboto"/>
                  <a:sym typeface="Roboto"/>
                </a:rPr>
                <a:t>Bioinformatics and Data Management unit</a:t>
              </a:r>
              <a:endParaRPr sz="1000">
                <a:solidFill>
                  <a:schemeClr val="dk1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600" b="1">
                  <a:latin typeface="Roboto"/>
                  <a:ea typeface="Roboto"/>
                  <a:cs typeface="Roboto"/>
                  <a:sym typeface="Roboto"/>
                </a:rPr>
                <a:t>BIODAMA</a:t>
              </a:r>
              <a:endParaRPr sz="16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-ES" sz="1200">
                  <a:latin typeface="Roboto"/>
                  <a:ea typeface="Roboto"/>
                  <a:cs typeface="Roboto"/>
                  <a:sym typeface="Roboto"/>
                </a:rPr>
                <a:t>CNE, SGSAFI</a:t>
              </a:r>
              <a:endParaRPr sz="12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2100"/>
                </a:spcAft>
                <a:buNone/>
              </a:pP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93" name="Google Shape;293;g349186ddb49_0_812"/>
            <p:cNvCxnSpPr/>
            <p:nvPr/>
          </p:nvCxnSpPr>
          <p:spPr>
            <a:xfrm rot="10800000">
              <a:off x="2641913" y="3489425"/>
              <a:ext cx="1311000" cy="0"/>
            </a:xfrm>
            <a:prstGeom prst="straightConnector1">
              <a:avLst/>
            </a:prstGeom>
            <a:noFill/>
            <a:ln w="9525" cap="flat" cmpd="sng">
              <a:solidFill>
                <a:srgbClr val="0D5CDF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294" name="Google Shape;294;g349186ddb49_0_812"/>
          <p:cNvGrpSpPr/>
          <p:nvPr/>
        </p:nvGrpSpPr>
        <p:grpSpPr>
          <a:xfrm>
            <a:off x="6947300" y="2629016"/>
            <a:ext cx="3857980" cy="1334066"/>
            <a:chOff x="5209825" y="1060350"/>
            <a:chExt cx="3610650" cy="1289700"/>
          </a:xfrm>
        </p:grpSpPr>
        <p:sp>
          <p:nvSpPr>
            <p:cNvPr id="295" name="Google Shape;295;g349186ddb49_0_812"/>
            <p:cNvSpPr txBox="1"/>
            <p:nvPr/>
          </p:nvSpPr>
          <p:spPr>
            <a:xfrm>
              <a:off x="6696475" y="1060350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600" b="1">
                  <a:latin typeface="Roboto"/>
                  <a:ea typeface="Roboto"/>
                  <a:cs typeface="Roboto"/>
                  <a:sym typeface="Roboto"/>
                </a:rPr>
                <a:t>Unidad Investigación en Telemedicina y Salud Digital UiTES</a:t>
              </a:r>
              <a:endParaRPr sz="16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>
                  <a:latin typeface="Roboto"/>
                  <a:ea typeface="Roboto"/>
                  <a:cs typeface="Roboto"/>
                  <a:sym typeface="Roboto"/>
                </a:rPr>
                <a:t>SGSAFI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96" name="Google Shape;296;g349186ddb49_0_812"/>
            <p:cNvCxnSpPr/>
            <p:nvPr/>
          </p:nvCxnSpPr>
          <p:spPr>
            <a:xfrm>
              <a:off x="5209825" y="1705200"/>
              <a:ext cx="1286700" cy="0"/>
            </a:xfrm>
            <a:prstGeom prst="straightConnector1">
              <a:avLst/>
            </a:prstGeom>
            <a:noFill/>
            <a:ln w="9525" cap="flat" cmpd="sng">
              <a:solidFill>
                <a:srgbClr val="0942A1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297" name="Google Shape;297;g349186ddb49_0_812"/>
          <p:cNvGrpSpPr/>
          <p:nvPr/>
        </p:nvGrpSpPr>
        <p:grpSpPr>
          <a:xfrm>
            <a:off x="6947300" y="4495794"/>
            <a:ext cx="3857980" cy="1334066"/>
            <a:chOff x="5209825" y="2865046"/>
            <a:chExt cx="3610650" cy="1289700"/>
          </a:xfrm>
        </p:grpSpPr>
        <p:sp>
          <p:nvSpPr>
            <p:cNvPr id="298" name="Google Shape;298;g349186ddb49_0_812"/>
            <p:cNvSpPr txBox="1"/>
            <p:nvPr/>
          </p:nvSpPr>
          <p:spPr>
            <a:xfrm>
              <a:off x="6696475" y="2865046"/>
              <a:ext cx="2124000" cy="128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600" b="1">
                  <a:latin typeface="Roboto"/>
                  <a:ea typeface="Roboto"/>
                  <a:cs typeface="Roboto"/>
                  <a:sym typeface="Roboto"/>
                </a:rPr>
                <a:t>Unidad de Tecnologías de la Información y las Comunicaciones</a:t>
              </a:r>
              <a:br>
                <a:rPr lang="es-ES" sz="1600" b="1">
                  <a:latin typeface="Roboto"/>
                  <a:ea typeface="Roboto"/>
                  <a:cs typeface="Roboto"/>
                  <a:sym typeface="Roboto"/>
                </a:rPr>
              </a:br>
              <a:r>
                <a:rPr lang="es-ES" sz="1600" b="1">
                  <a:latin typeface="Roboto"/>
                  <a:ea typeface="Roboto"/>
                  <a:cs typeface="Roboto"/>
                  <a:sym typeface="Roboto"/>
                </a:rPr>
                <a:t>UTIC</a:t>
              </a:r>
              <a:endParaRPr sz="16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2100"/>
                </a:spcAft>
                <a:buNone/>
              </a:pPr>
              <a:r>
                <a:rPr lang="es-ES" sz="1200">
                  <a:latin typeface="Roboto"/>
                  <a:ea typeface="Roboto"/>
                  <a:cs typeface="Roboto"/>
                  <a:sym typeface="Roboto"/>
                </a:rPr>
                <a:t>Servicio Computación Científica</a:t>
              </a:r>
              <a:endParaRPr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99" name="Google Shape;299;g349186ddb49_0_812"/>
            <p:cNvCxnSpPr/>
            <p:nvPr/>
          </p:nvCxnSpPr>
          <p:spPr>
            <a:xfrm>
              <a:off x="5209825" y="3648300"/>
              <a:ext cx="1286700" cy="0"/>
            </a:xfrm>
            <a:prstGeom prst="straightConnector1">
              <a:avLst/>
            </a:prstGeom>
            <a:noFill/>
            <a:ln w="9525" cap="flat" cmpd="sng">
              <a:solidFill>
                <a:srgbClr val="0C57D3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sp>
        <p:nvSpPr>
          <p:cNvPr id="300" name="Google Shape;300;g349186ddb49_0_812"/>
          <p:cNvSpPr txBox="1"/>
          <p:nvPr/>
        </p:nvSpPr>
        <p:spPr>
          <a:xfrm>
            <a:off x="2845875" y="6036600"/>
            <a:ext cx="7492800" cy="4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s-ES" sz="1850">
                <a:solidFill>
                  <a:srgbClr val="424242"/>
                </a:solidFill>
                <a:latin typeface="Calibri"/>
                <a:ea typeface="Calibri"/>
                <a:cs typeface="Calibri"/>
                <a:sym typeface="Calibri"/>
              </a:rPr>
              <a:t>Colaboración: Oficina Protección de Datos ISCIII, CIBER, otros.. </a:t>
            </a:r>
            <a:endParaRPr/>
          </a:p>
        </p:txBody>
      </p:sp>
      <p:sp>
        <p:nvSpPr>
          <p:cNvPr id="2" name="Marcador de fecha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s-ES" smtClean="0"/>
              <a:t>23/04/2026</a:t>
            </a:r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s-ES" smtClean="0"/>
              <a:t>40º Aniversario ISCIII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488637ca11_0_323"/>
          <p:cNvSpPr txBox="1">
            <a:spLocks noGrp="1"/>
          </p:cNvSpPr>
          <p:nvPr>
            <p:ph type="title"/>
          </p:nvPr>
        </p:nvSpPr>
        <p:spPr>
          <a:xfrm>
            <a:off x="354000" y="122663"/>
            <a:ext cx="5393700" cy="4772722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lvl="0"/>
            <a:r>
              <a:rPr lang="es-E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Avances clave:</a:t>
            </a:r>
            <a:r>
              <a:rPr lang="es-E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es-ES" dirty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s-ES" dirty="0"/>
              <a:t>Gestión y análisis de datos genómicos (SM)</a:t>
            </a:r>
            <a:endParaRPr dirty="0"/>
          </a:p>
        </p:txBody>
      </p:sp>
      <p:sp>
        <p:nvSpPr>
          <p:cNvPr id="306" name="Google Shape;306;g3488637ca11_0_323"/>
          <p:cNvSpPr txBox="1">
            <a:spLocks noGrp="1"/>
          </p:cNvSpPr>
          <p:nvPr>
            <p:ph type="body" idx="2"/>
          </p:nvPr>
        </p:nvSpPr>
        <p:spPr>
          <a:xfrm>
            <a:off x="6700600" y="1797300"/>
            <a:ext cx="5163900" cy="3263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800" dirty="0"/>
              <a:t>Infraestructura de gestión y almacenamiento de datos genómicos</a:t>
            </a:r>
          </a:p>
          <a:p>
            <a:pPr marL="7620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s-ES" sz="1800" dirty="0" smtClean="0"/>
          </a:p>
          <a:p>
            <a:pPr lvl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s-ES" sz="1800" dirty="0" smtClean="0"/>
              <a:t>Cartera de servicios análisis de datos genómicos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Picture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9" b="20399"/>
          <a:stretch>
            <a:fillRect/>
          </a:stretch>
        </p:blipFill>
        <p:spPr bwMode="auto">
          <a:xfrm>
            <a:off x="6700600" y="5268857"/>
            <a:ext cx="2256260" cy="58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9182100" y="5328379"/>
            <a:ext cx="883575" cy="523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UTIC</a:t>
            </a:r>
            <a:endParaRPr lang="es-ES" sz="28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0199950" y="5328379"/>
            <a:ext cx="1851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GENOMICA</a:t>
            </a:r>
            <a:endParaRPr lang="es-ES" sz="28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mtClean="0"/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488637ca11_0_323"/>
          <p:cNvSpPr txBox="1">
            <a:spLocks noGrp="1"/>
          </p:cNvSpPr>
          <p:nvPr>
            <p:ph type="title"/>
          </p:nvPr>
        </p:nvSpPr>
        <p:spPr>
          <a:xfrm>
            <a:off x="354000" y="1438333"/>
            <a:ext cx="5393700" cy="238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Avances clave:</a:t>
            </a:r>
            <a:br>
              <a:rPr lang="es-E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s-ES" dirty="0" smtClean="0"/>
              <a:t>datahub.isciii.es</a:t>
            </a:r>
            <a:endParaRPr dirty="0"/>
          </a:p>
        </p:txBody>
      </p:sp>
      <p:sp>
        <p:nvSpPr>
          <p:cNvPr id="306" name="Google Shape;306;g3488637ca11_0_323"/>
          <p:cNvSpPr txBox="1">
            <a:spLocks noGrp="1"/>
          </p:cNvSpPr>
          <p:nvPr>
            <p:ph type="body" idx="2"/>
          </p:nvPr>
        </p:nvSpPr>
        <p:spPr>
          <a:xfrm>
            <a:off x="6700600" y="1797300"/>
            <a:ext cx="5163900" cy="3263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lvl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s-ES" sz="1800" dirty="0" smtClean="0"/>
              <a:t>Plataforma de vigilancia genómica de virus  respiratorios RELECOV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800" dirty="0" smtClean="0"/>
              <a:t>Plataforma de datos clínicos, genómicos epidemiológicos </a:t>
            </a:r>
            <a:r>
              <a:rPr lang="es-ES" sz="1800" dirty="0" err="1" smtClean="0"/>
              <a:t>MePRAM</a:t>
            </a:r>
            <a:endParaRPr sz="1800" dirty="0"/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800" dirty="0" smtClean="0"/>
              <a:t>FEGA, infraestructura </a:t>
            </a:r>
            <a:r>
              <a:rPr lang="es-ES" sz="1800" dirty="0" err="1" smtClean="0"/>
              <a:t>genomica</a:t>
            </a:r>
            <a:r>
              <a:rPr lang="es-ES" sz="1800" dirty="0" smtClean="0"/>
              <a:t> de IMPaCT Cohorte (</a:t>
            </a:r>
            <a:r>
              <a:rPr lang="es-ES" sz="1800" dirty="0" err="1" smtClean="0"/>
              <a:t>GoE</a:t>
            </a:r>
            <a:r>
              <a:rPr lang="es-ES" sz="1800" dirty="0" smtClean="0"/>
              <a:t>, </a:t>
            </a:r>
            <a:r>
              <a:rPr lang="es-ES" sz="1800" dirty="0" err="1" smtClean="0"/>
              <a:t>Go</a:t>
            </a:r>
            <a:r>
              <a:rPr lang="es-ES" sz="1800" dirty="0" smtClean="0"/>
              <a:t>-IMPaCT)</a:t>
            </a:r>
            <a:endParaRPr sz="1800" dirty="0"/>
          </a:p>
        </p:txBody>
      </p:sp>
      <p:pic>
        <p:nvPicPr>
          <p:cNvPr id="6" name="Picture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9" b="20399"/>
          <a:stretch>
            <a:fillRect/>
          </a:stretch>
        </p:blipFill>
        <p:spPr bwMode="auto">
          <a:xfrm>
            <a:off x="6154970" y="4874678"/>
            <a:ext cx="2256260" cy="58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8433270" y="4934200"/>
            <a:ext cx="883575" cy="523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UTIC</a:t>
            </a:r>
            <a:endParaRPr lang="es-ES" sz="28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9342245" y="4934199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err="1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UiTES</a:t>
            </a:r>
            <a:endParaRPr lang="es-ES" sz="28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0354060" y="4934199"/>
            <a:ext cx="1653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BIODAMA</a:t>
            </a:r>
            <a:endParaRPr lang="es-ES" sz="2800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Google Shape;107;g3d6bb09a556_0_219" title="LOGO-Cohorte-1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88093" y="5565116"/>
            <a:ext cx="1218983" cy="63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62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9760" y="5459863"/>
            <a:ext cx="880215" cy="799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33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468506" y="5687366"/>
            <a:ext cx="1521308" cy="572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24;p17" title="Logo Ciber+Mepram.jpeg"/>
          <p:cNvPicPr preferRelativeResize="0"/>
          <p:nvPr/>
        </p:nvPicPr>
        <p:blipFill rotWithShape="1">
          <a:blip r:embed="rId7">
            <a:alphaModFix/>
          </a:blip>
          <a:srcRect l="3520" t="15972" r="59232" b="16606"/>
          <a:stretch/>
        </p:blipFill>
        <p:spPr>
          <a:xfrm>
            <a:off x="9311984" y="5690427"/>
            <a:ext cx="1153939" cy="50387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957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76;p27"/>
          <p:cNvSpPr txBox="1">
            <a:spLocks/>
          </p:cNvSpPr>
          <p:nvPr/>
        </p:nvSpPr>
        <p:spPr>
          <a:xfrm>
            <a:off x="307571" y="233396"/>
            <a:ext cx="11538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100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  <a:sym typeface="Calibri"/>
              </a:rPr>
              <a:t>RELECOV platform: data management, analysis and sharing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Oswald" panose="020B0604020202020204" charset="0"/>
            </a:endParaRPr>
          </a:p>
        </p:txBody>
      </p:sp>
      <p:sp>
        <p:nvSpPr>
          <p:cNvPr id="11" name="Google Shape;303;p27"/>
          <p:cNvSpPr txBox="1"/>
          <p:nvPr/>
        </p:nvSpPr>
        <p:spPr>
          <a:xfrm>
            <a:off x="830100" y="914400"/>
            <a:ext cx="5559549" cy="581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lnSpc>
                <a:spcPct val="80000"/>
              </a:lnSpc>
              <a:spcBef>
                <a:spcPts val="1333"/>
              </a:spcBef>
            </a:pPr>
            <a:r>
              <a:rPr lang="es" sz="2133" dirty="0">
                <a:latin typeface="Calibri"/>
                <a:ea typeface="Calibri"/>
                <a:cs typeface="Calibri"/>
                <a:sym typeface="Calibri"/>
              </a:rPr>
              <a:t>Relecov-tools workflow:</a:t>
            </a:r>
            <a:endParaRPr sz="2133" dirty="0">
              <a:latin typeface="Calibri"/>
              <a:ea typeface="Calibri"/>
              <a:cs typeface="Calibri"/>
              <a:sym typeface="Calibri"/>
            </a:endParaRPr>
          </a:p>
          <a:p>
            <a:pPr marL="609585" indent="-440256" defTabSz="1219170">
              <a:lnSpc>
                <a:spcPct val="80000"/>
              </a:lnSpc>
              <a:spcBef>
                <a:spcPts val="1333"/>
              </a:spcBef>
              <a:buSzPts val="1600"/>
              <a:buFont typeface="Arial"/>
              <a:buChar char="•"/>
            </a:pPr>
            <a:r>
              <a:rPr lang="es" sz="2133" dirty="0">
                <a:latin typeface="Calibri"/>
                <a:ea typeface="Calibri"/>
                <a:cs typeface="Calibri"/>
                <a:sym typeface="Calibri"/>
              </a:rPr>
              <a:t>1. Data ingestion and metadata standardisation</a:t>
            </a:r>
            <a:endParaRPr sz="2133" dirty="0">
              <a:latin typeface="Calibri"/>
              <a:ea typeface="Calibri"/>
              <a:cs typeface="Calibri"/>
              <a:sym typeface="Calibri"/>
            </a:endParaRPr>
          </a:p>
          <a:p>
            <a:pPr marL="609585" indent="-440256" defTabSz="1219170">
              <a:lnSpc>
                <a:spcPct val="80000"/>
              </a:lnSpc>
              <a:spcBef>
                <a:spcPts val="1333"/>
              </a:spcBef>
              <a:buSzPts val="1600"/>
              <a:buFont typeface="Arial"/>
              <a:buChar char="•"/>
            </a:pPr>
            <a:r>
              <a:rPr lang="es" sz="2133" dirty="0">
                <a:latin typeface="Calibri"/>
                <a:ea typeface="Calibri"/>
                <a:cs typeface="Calibri"/>
                <a:sym typeface="Calibri"/>
              </a:rPr>
              <a:t>2. Data validation, processing and analysis </a:t>
            </a:r>
            <a:endParaRPr sz="2133" dirty="0">
              <a:latin typeface="Calibri"/>
              <a:ea typeface="Calibri"/>
              <a:cs typeface="Calibri"/>
              <a:sym typeface="Calibri"/>
            </a:endParaRPr>
          </a:p>
          <a:p>
            <a:pPr marL="609585" indent="-440256" defTabSz="1219170">
              <a:lnSpc>
                <a:spcPct val="80000"/>
              </a:lnSpc>
              <a:spcBef>
                <a:spcPts val="1333"/>
              </a:spcBef>
              <a:buSzPts val="1600"/>
              <a:buFont typeface="Arial"/>
              <a:buChar char="•"/>
            </a:pPr>
            <a:r>
              <a:rPr lang="es" sz="2133" dirty="0">
                <a:latin typeface="Calibri"/>
                <a:ea typeface="Calibri"/>
                <a:cs typeface="Calibri"/>
                <a:sym typeface="Calibri"/>
              </a:rPr>
              <a:t>3. Data submission to public repositories (GISAID, ENA)</a:t>
            </a:r>
            <a:endParaRPr sz="2133" dirty="0">
              <a:latin typeface="Calibri"/>
              <a:ea typeface="Calibri"/>
              <a:cs typeface="Calibri"/>
              <a:sym typeface="Calibri"/>
            </a:endParaRPr>
          </a:p>
          <a:p>
            <a:pPr defTabSz="1219170">
              <a:lnSpc>
                <a:spcPct val="80000"/>
              </a:lnSpc>
              <a:spcBef>
                <a:spcPts val="1333"/>
              </a:spcBef>
            </a:pPr>
            <a:r>
              <a:rPr lang="es" sz="2133" u="sng" dirty="0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https://github.com/BU-ISCIII/relecov-tools</a:t>
            </a:r>
            <a:endParaRPr sz="2133" dirty="0">
              <a:latin typeface="Calibri"/>
              <a:ea typeface="Calibri"/>
              <a:cs typeface="Calibri"/>
              <a:sym typeface="Calibri"/>
            </a:endParaRPr>
          </a:p>
          <a:p>
            <a:pPr defTabSz="1219170">
              <a:lnSpc>
                <a:spcPct val="80000"/>
              </a:lnSpc>
              <a:spcBef>
                <a:spcPts val="1333"/>
              </a:spcBef>
            </a:pPr>
            <a:endParaRPr sz="2133" dirty="0">
              <a:latin typeface="Calibri"/>
              <a:ea typeface="Calibri"/>
              <a:cs typeface="Calibri"/>
              <a:sym typeface="Calibri"/>
            </a:endParaRPr>
          </a:p>
          <a:p>
            <a:pPr defTabSz="1219170">
              <a:lnSpc>
                <a:spcPct val="80000"/>
              </a:lnSpc>
              <a:spcBef>
                <a:spcPts val="1333"/>
              </a:spcBef>
            </a:pPr>
            <a:r>
              <a:rPr lang="es" sz="2133" dirty="0">
                <a:latin typeface="Calibri"/>
                <a:ea typeface="Calibri"/>
                <a:cs typeface="Calibri"/>
                <a:sym typeface="Calibri"/>
              </a:rPr>
              <a:t>Relecov-platform website and visualization:</a:t>
            </a:r>
            <a:endParaRPr sz="2133" dirty="0">
              <a:latin typeface="Calibri"/>
              <a:ea typeface="Calibri"/>
              <a:cs typeface="Calibri"/>
              <a:sym typeface="Calibri"/>
            </a:endParaRPr>
          </a:p>
          <a:p>
            <a:pPr marL="609585" indent="-440256" defTabSz="1219170">
              <a:lnSpc>
                <a:spcPct val="80000"/>
              </a:lnSpc>
              <a:spcBef>
                <a:spcPts val="1333"/>
              </a:spcBef>
              <a:buSzPts val="1600"/>
              <a:buFont typeface="Arial"/>
              <a:buChar char="•"/>
            </a:pPr>
            <a:r>
              <a:rPr lang="es" sz="2133" dirty="0">
                <a:latin typeface="Calibri"/>
                <a:ea typeface="Calibri"/>
                <a:cs typeface="Calibri"/>
                <a:sym typeface="Calibri"/>
              </a:rPr>
              <a:t>1. Platform website and user access</a:t>
            </a:r>
            <a:endParaRPr sz="2133" dirty="0">
              <a:latin typeface="Calibri"/>
              <a:ea typeface="Calibri"/>
              <a:cs typeface="Calibri"/>
              <a:sym typeface="Calibri"/>
            </a:endParaRPr>
          </a:p>
          <a:p>
            <a:pPr marL="609585" indent="-440256" defTabSz="1219170">
              <a:lnSpc>
                <a:spcPct val="80000"/>
              </a:lnSpc>
              <a:spcBef>
                <a:spcPts val="1333"/>
              </a:spcBef>
              <a:buSzPts val="1600"/>
              <a:buFont typeface="Arial"/>
              <a:buChar char="•"/>
            </a:pPr>
            <a:r>
              <a:rPr lang="es" sz="2133" dirty="0">
                <a:latin typeface="Calibri"/>
                <a:ea typeface="Calibri"/>
                <a:cs typeface="Calibri"/>
                <a:sym typeface="Calibri"/>
              </a:rPr>
              <a:t>2. Data visualisation and analytics</a:t>
            </a:r>
            <a:endParaRPr sz="2133" dirty="0">
              <a:latin typeface="Calibri"/>
              <a:ea typeface="Calibri"/>
              <a:cs typeface="Calibri"/>
              <a:sym typeface="Calibri"/>
            </a:endParaRPr>
          </a:p>
          <a:p>
            <a:pPr defTabSz="1219170">
              <a:lnSpc>
                <a:spcPct val="80000"/>
              </a:lnSpc>
              <a:spcBef>
                <a:spcPts val="1333"/>
              </a:spcBef>
            </a:pPr>
            <a:endParaRPr sz="2133" dirty="0">
              <a:latin typeface="Calibri"/>
              <a:ea typeface="Calibri"/>
              <a:cs typeface="Calibri"/>
              <a:sym typeface="Calibri"/>
            </a:endParaRPr>
          </a:p>
          <a:p>
            <a:pPr defTabSz="1219170">
              <a:lnSpc>
                <a:spcPct val="80000"/>
              </a:lnSpc>
              <a:spcBef>
                <a:spcPts val="1333"/>
              </a:spcBef>
            </a:pPr>
            <a:r>
              <a:rPr lang="es" sz="2133" u="sng" dirty="0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https://github.com/BU-ISCIII/relecov-platform</a:t>
            </a:r>
            <a:r>
              <a:rPr lang="es" sz="1317" dirty="0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s" sz="1317" dirty="0">
                <a:latin typeface="Calibri"/>
                <a:ea typeface="Calibri"/>
                <a:cs typeface="Calibri"/>
                <a:sym typeface="Calibri"/>
              </a:rPr>
            </a:br>
            <a:endParaRPr sz="1867" dirty="0"/>
          </a:p>
        </p:txBody>
      </p:sp>
      <p:grpSp>
        <p:nvGrpSpPr>
          <p:cNvPr id="12" name="Grupo 11"/>
          <p:cNvGrpSpPr/>
          <p:nvPr/>
        </p:nvGrpSpPr>
        <p:grpSpPr>
          <a:xfrm>
            <a:off x="6992673" y="1008534"/>
            <a:ext cx="4935334" cy="5653735"/>
            <a:chOff x="6992673" y="1008534"/>
            <a:chExt cx="4935334" cy="5653735"/>
          </a:xfrm>
        </p:grpSpPr>
        <p:pic>
          <p:nvPicPr>
            <p:cNvPr id="13" name="Google Shape;174;p2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432923" y="4580378"/>
              <a:ext cx="1513644" cy="1029201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4" name="Google Shape;175;p27"/>
            <p:cNvSpPr/>
            <p:nvPr/>
          </p:nvSpPr>
          <p:spPr>
            <a:xfrm>
              <a:off x="11346629" y="2236389"/>
              <a:ext cx="516800" cy="173600"/>
            </a:xfrm>
            <a:prstGeom prst="roundRect">
              <a:avLst>
                <a:gd name="adj" fmla="val 16667"/>
              </a:avLst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ctr" anchorCtr="0">
              <a:noAutofit/>
            </a:bodyPr>
            <a:lstStyle/>
            <a:p>
              <a:pPr algn="ctr" defTabSz="1219170"/>
              <a:endParaRPr sz="292">
                <a:solidFill>
                  <a:srgbClr val="FFFFFF"/>
                </a:solidFill>
              </a:endParaRPr>
            </a:p>
          </p:txBody>
        </p:sp>
        <p:pic>
          <p:nvPicPr>
            <p:cNvPr id="15" name="Google Shape;177;p2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0831384" y="4065541"/>
              <a:ext cx="488608" cy="2556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Google Shape;178;p27"/>
            <p:cNvSpPr/>
            <p:nvPr/>
          </p:nvSpPr>
          <p:spPr>
            <a:xfrm>
              <a:off x="10609509" y="2489887"/>
              <a:ext cx="679200" cy="551600"/>
            </a:xfrm>
            <a:prstGeom prst="roundRect">
              <a:avLst>
                <a:gd name="adj" fmla="val 16667"/>
              </a:avLst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ctr" anchorCtr="0">
              <a:noAutofit/>
            </a:bodyPr>
            <a:lstStyle/>
            <a:p>
              <a:pPr algn="ctr" defTabSz="1219170"/>
              <a:endParaRPr sz="292">
                <a:solidFill>
                  <a:srgbClr val="FFFFFF"/>
                </a:solidFill>
              </a:endParaRPr>
            </a:p>
          </p:txBody>
        </p:sp>
        <p:pic>
          <p:nvPicPr>
            <p:cNvPr id="17" name="Google Shape;179;p27" descr="Icono&#10;&#10;Descripción generada automáticament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458893" y="2571929"/>
              <a:ext cx="93955" cy="1229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80;p27" descr="Imagen en blanco y negro de una señal&#10;&#10;Descripción generada automáticamente con confianza media"/>
            <p:cNvPicPr preferRelativeResize="0"/>
            <p:nvPr/>
          </p:nvPicPr>
          <p:blipFill rotWithShape="1">
            <a:blip r:embed="rId8">
              <a:alphaModFix/>
            </a:blip>
            <a:srcRect l="16321" r="9927"/>
            <a:stretch/>
          </p:blipFill>
          <p:spPr>
            <a:xfrm>
              <a:off x="9393977" y="2507550"/>
              <a:ext cx="200747" cy="2648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81;p27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9712824" y="1270209"/>
              <a:ext cx="149808" cy="1414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Google Shape;182;p27"/>
            <p:cNvSpPr/>
            <p:nvPr/>
          </p:nvSpPr>
          <p:spPr>
            <a:xfrm>
              <a:off x="8079349" y="1198156"/>
              <a:ext cx="793600" cy="532800"/>
            </a:xfrm>
            <a:prstGeom prst="roundRect">
              <a:avLst>
                <a:gd name="adj" fmla="val 16667"/>
              </a:avLst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ctr" anchorCtr="0">
              <a:noAutofit/>
            </a:bodyPr>
            <a:lstStyle/>
            <a:p>
              <a:pPr algn="ctr" defTabSz="1219170"/>
              <a:endParaRPr sz="292">
                <a:solidFill>
                  <a:srgbClr val="4285F4"/>
                </a:solidFill>
                <a:highlight>
                  <a:srgbClr val="FFFF00"/>
                </a:highlight>
              </a:endParaRPr>
            </a:p>
          </p:txBody>
        </p:sp>
        <p:sp>
          <p:nvSpPr>
            <p:cNvPr id="21" name="Google Shape;183;p27"/>
            <p:cNvSpPr/>
            <p:nvPr/>
          </p:nvSpPr>
          <p:spPr>
            <a:xfrm>
              <a:off x="9329257" y="1216133"/>
              <a:ext cx="578800" cy="479200"/>
            </a:xfrm>
            <a:prstGeom prst="roundRect">
              <a:avLst>
                <a:gd name="adj" fmla="val 16667"/>
              </a:avLst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ctr" anchorCtr="0">
              <a:noAutofit/>
            </a:bodyPr>
            <a:lstStyle/>
            <a:p>
              <a:pPr algn="ctr" defTabSz="1219170"/>
              <a:endParaRPr sz="292">
                <a:solidFill>
                  <a:srgbClr val="FFFFFF"/>
                </a:solidFill>
              </a:endParaRPr>
            </a:p>
          </p:txBody>
        </p:sp>
        <p:sp>
          <p:nvSpPr>
            <p:cNvPr id="22" name="Google Shape;184;p27"/>
            <p:cNvSpPr txBox="1"/>
            <p:nvPr/>
          </p:nvSpPr>
          <p:spPr>
            <a:xfrm>
              <a:off x="7317111" y="2899999"/>
              <a:ext cx="659200" cy="24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333" tIns="7133" rIns="14333" bIns="7133" anchor="ctr" anchorCtr="0">
              <a:noAutofit/>
            </a:bodyPr>
            <a:lstStyle/>
            <a:p>
              <a:pPr algn="ctr" defTabSz="1219170">
                <a:lnSpc>
                  <a:spcPct val="90000"/>
                </a:lnSpc>
                <a:buSzPts val="439"/>
              </a:pPr>
              <a:r>
                <a:rPr lang="es" sz="585" b="1"/>
                <a:t>Relecov-platform database</a:t>
              </a:r>
              <a:endParaRPr sz="585" b="1"/>
            </a:p>
          </p:txBody>
        </p:sp>
        <p:pic>
          <p:nvPicPr>
            <p:cNvPr id="23" name="Google Shape;185;p27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7255551" y="3156860"/>
              <a:ext cx="1853112" cy="1147632"/>
            </a:xfrm>
            <a:prstGeom prst="rect">
              <a:avLst/>
            </a:prstGeom>
            <a:noFill/>
            <a:ln w="8975" cap="flat" cmpd="sng">
              <a:solidFill>
                <a:srgbClr val="629FD7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24" name="Google Shape;186;p27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7245041" y="5839647"/>
              <a:ext cx="945576" cy="520021"/>
            </a:xfrm>
            <a:prstGeom prst="rect">
              <a:avLst/>
            </a:prstGeom>
            <a:noFill/>
            <a:ln w="2975" cap="flat" cmpd="sng">
              <a:solidFill>
                <a:srgbClr val="31394D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25" name="Google Shape;187;p27"/>
            <p:cNvSpPr/>
            <p:nvPr/>
          </p:nvSpPr>
          <p:spPr>
            <a:xfrm>
              <a:off x="7635783" y="5279163"/>
              <a:ext cx="554800" cy="312000"/>
            </a:xfrm>
            <a:prstGeom prst="ellipse">
              <a:avLst/>
            </a:prstGeom>
            <a:noFill/>
            <a:ln w="14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19100" rIns="19100" bIns="19100" anchor="ctr" anchorCtr="0">
              <a:noAutofit/>
            </a:bodyPr>
            <a:lstStyle/>
            <a:p>
              <a:pPr algn="ctr" defTabSz="1219170">
                <a:buSzPts val="219"/>
              </a:pPr>
              <a:endParaRPr sz="292">
                <a:latin typeface="Roboto"/>
                <a:ea typeface="Roboto"/>
                <a:cs typeface="Roboto"/>
                <a:sym typeface="Roboto"/>
              </a:endParaRPr>
            </a:p>
          </p:txBody>
        </p:sp>
        <p:pic>
          <p:nvPicPr>
            <p:cNvPr id="26" name="Google Shape;188;p27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257297" y="5839647"/>
              <a:ext cx="972649" cy="520021"/>
            </a:xfrm>
            <a:prstGeom prst="rect">
              <a:avLst/>
            </a:prstGeom>
            <a:noFill/>
            <a:ln w="2975" cap="flat" cmpd="sng">
              <a:solidFill>
                <a:srgbClr val="31394D"/>
              </a:solidFill>
              <a:prstDash val="solid"/>
              <a:round/>
              <a:headEnd type="none" w="sm" len="sm"/>
              <a:tailEnd type="none" w="sm" len="sm"/>
            </a:ln>
          </p:spPr>
        </p:pic>
        <p:cxnSp>
          <p:nvCxnSpPr>
            <p:cNvPr id="27" name="Google Shape;189;p27"/>
            <p:cNvCxnSpPr>
              <a:stCxn id="25" idx="3"/>
              <a:endCxn id="24" idx="0"/>
            </p:cNvCxnSpPr>
            <p:nvPr/>
          </p:nvCxnSpPr>
          <p:spPr>
            <a:xfrm>
              <a:off x="7717031" y="5545472"/>
              <a:ext cx="800" cy="294000"/>
            </a:xfrm>
            <a:prstGeom prst="straightConnector1">
              <a:avLst/>
            </a:prstGeom>
            <a:noFill/>
            <a:ln w="147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" name="Google Shape;190;p27"/>
            <p:cNvCxnSpPr>
              <a:stCxn id="25" idx="5"/>
              <a:endCxn id="26" idx="0"/>
            </p:cNvCxnSpPr>
            <p:nvPr/>
          </p:nvCxnSpPr>
          <p:spPr>
            <a:xfrm>
              <a:off x="8109333" y="5545472"/>
              <a:ext cx="634400" cy="294000"/>
            </a:xfrm>
            <a:prstGeom prst="straightConnector1">
              <a:avLst/>
            </a:prstGeom>
            <a:noFill/>
            <a:ln w="147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29" name="Google Shape;191;p27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7224233" y="1267306"/>
              <a:ext cx="183068" cy="20219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0" name="Google Shape;192;p27"/>
            <p:cNvCxnSpPr>
              <a:stCxn id="29" idx="3"/>
              <a:endCxn id="136" idx="1"/>
            </p:cNvCxnSpPr>
            <p:nvPr/>
          </p:nvCxnSpPr>
          <p:spPr>
            <a:xfrm>
              <a:off x="7407300" y="1368401"/>
              <a:ext cx="136800" cy="94400"/>
            </a:xfrm>
            <a:prstGeom prst="straightConnector1">
              <a:avLst/>
            </a:prstGeom>
            <a:noFill/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1" name="Google Shape;194;p27"/>
            <p:cNvSpPr txBox="1"/>
            <p:nvPr/>
          </p:nvSpPr>
          <p:spPr>
            <a:xfrm>
              <a:off x="6992673" y="2025390"/>
              <a:ext cx="1345600" cy="2958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19100" rIns="19100" bIns="19100" anchor="t" anchorCtr="0">
              <a:spAutoFit/>
            </a:bodyPr>
            <a:lstStyle/>
            <a:p>
              <a:pPr algn="ctr" defTabSz="1219170">
                <a:buSzPts val="627"/>
              </a:pPr>
              <a:r>
                <a:rPr lang="es" sz="836" b="1">
                  <a:solidFill>
                    <a:srgbClr val="009ABD"/>
                  </a:solidFill>
                </a:rPr>
                <a:t>Metadata processing and validation (relecov-tools)</a:t>
              </a:r>
              <a:endParaRPr sz="836" b="1">
                <a:solidFill>
                  <a:srgbClr val="009ABD"/>
                </a:solidFill>
              </a:endParaRPr>
            </a:p>
          </p:txBody>
        </p:sp>
        <p:pic>
          <p:nvPicPr>
            <p:cNvPr id="32" name="Google Shape;195;p27" descr="Folder, remote Icon in Super Flat Remix V1.08 Places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8112191" y="1242944"/>
              <a:ext cx="160544" cy="1562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196;p27" descr="Folder, remote Icon in Super Flat Remix V1.08 Places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8112191" y="1383184"/>
              <a:ext cx="160544" cy="1562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Google Shape;197;p27" descr="Folder, remote Icon in Super Flat Remix V1.08 Places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8112191" y="1523425"/>
              <a:ext cx="160544" cy="1562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Google Shape;198;p27"/>
            <p:cNvSpPr txBox="1"/>
            <p:nvPr/>
          </p:nvSpPr>
          <p:spPr>
            <a:xfrm>
              <a:off x="8535981" y="1299198"/>
              <a:ext cx="334800" cy="963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defTabSz="1219170"/>
              <a:r>
                <a:rPr lang="es" sz="501"/>
                <a:t>Muestras</a:t>
              </a:r>
              <a:endParaRPr sz="419"/>
            </a:p>
          </p:txBody>
        </p:sp>
        <p:sp>
          <p:nvSpPr>
            <p:cNvPr id="36" name="Google Shape;199;p27"/>
            <p:cNvSpPr txBox="1"/>
            <p:nvPr/>
          </p:nvSpPr>
          <p:spPr>
            <a:xfrm>
              <a:off x="8532411" y="1530273"/>
              <a:ext cx="402800" cy="963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defTabSz="1219170"/>
              <a:r>
                <a:rPr lang="es" sz="501"/>
                <a:t>Metadatos</a:t>
              </a:r>
              <a:endParaRPr sz="292"/>
            </a:p>
          </p:txBody>
        </p:sp>
        <p:pic>
          <p:nvPicPr>
            <p:cNvPr id="37" name="Google Shape;200;p27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8352735" y="1244993"/>
              <a:ext cx="195927" cy="1906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Google Shape;201;p27"/>
            <p:cNvSpPr/>
            <p:nvPr/>
          </p:nvSpPr>
          <p:spPr>
            <a:xfrm>
              <a:off x="8281200" y="1357817"/>
              <a:ext cx="91600" cy="230400"/>
            </a:xfrm>
            <a:prstGeom prst="leftBrace">
              <a:avLst>
                <a:gd name="adj1" fmla="val 0"/>
                <a:gd name="adj2" fmla="val 49564"/>
              </a:avLst>
            </a:prstGeom>
            <a:noFill/>
            <a:ln w="4475" cap="flat" cmpd="sng">
              <a:solidFill>
                <a:srgbClr val="3E6EC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ctr" anchorCtr="0">
              <a:noAutofit/>
            </a:bodyPr>
            <a:lstStyle/>
            <a:p>
              <a:pPr algn="ctr" defTabSz="1219170"/>
              <a:endParaRPr sz="292"/>
            </a:p>
          </p:txBody>
        </p:sp>
        <p:pic>
          <p:nvPicPr>
            <p:cNvPr id="39" name="Google Shape;202;p27" descr="Icono&#10;&#10;Descripción generada automáticament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0673393" y="2567738"/>
              <a:ext cx="124753" cy="1631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" name="Google Shape;203;p27" descr="Imagen en blanco y negro de una señal&#10;&#10;Descripción generada automáticamente con confianza media"/>
            <p:cNvPicPr preferRelativeResize="0"/>
            <p:nvPr/>
          </p:nvPicPr>
          <p:blipFill rotWithShape="1">
            <a:blip r:embed="rId8">
              <a:alphaModFix/>
            </a:blip>
            <a:srcRect b="12869"/>
            <a:stretch/>
          </p:blipFill>
          <p:spPr>
            <a:xfrm>
              <a:off x="10530923" y="2486747"/>
              <a:ext cx="354733" cy="3007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Google Shape;204;p27" descr="Icono&#10;&#10;Descripción generada automáticamente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9488159" y="1233842"/>
              <a:ext cx="205860" cy="2003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Google Shape;205;p27" descr="Imagen en blanco y negro de una señal&#10;&#10;Descripción generada automáticamente con confianza media"/>
            <p:cNvPicPr preferRelativeResize="0"/>
            <p:nvPr/>
          </p:nvPicPr>
          <p:blipFill rotWithShape="1">
            <a:blip r:embed="rId8">
              <a:alphaModFix/>
            </a:blip>
            <a:srcRect l="25331" t="8893" r="14287" b="18512"/>
            <a:stretch/>
          </p:blipFill>
          <p:spPr>
            <a:xfrm>
              <a:off x="9354163" y="1434945"/>
              <a:ext cx="205860" cy="2408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" name="Google Shape;206;p27"/>
            <p:cNvSpPr txBox="1"/>
            <p:nvPr/>
          </p:nvSpPr>
          <p:spPr>
            <a:xfrm>
              <a:off x="9564645" y="1435890"/>
              <a:ext cx="354800" cy="2505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defTabSz="1219170"/>
              <a:r>
                <a:rPr lang="es" sz="501"/>
                <a:t>Samples associated files</a:t>
              </a:r>
              <a:endParaRPr sz="292"/>
            </a:p>
          </p:txBody>
        </p:sp>
        <p:pic>
          <p:nvPicPr>
            <p:cNvPr id="44" name="Google Shape;207;p27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9313514" y="1243507"/>
              <a:ext cx="195933" cy="1906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208;p27" descr="nf-core viralrecon"/>
            <p:cNvPicPr preferRelativeResize="0"/>
            <p:nvPr/>
          </p:nvPicPr>
          <p:blipFill rotWithShape="1">
            <a:blip r:embed="rId17">
              <a:alphaModFix/>
            </a:blip>
            <a:srcRect r="5473"/>
            <a:stretch/>
          </p:blipFill>
          <p:spPr>
            <a:xfrm>
              <a:off x="9815642" y="2018440"/>
              <a:ext cx="336389" cy="14960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6" name="Google Shape;209;p27"/>
            <p:cNvCxnSpPr>
              <a:stCxn id="21" idx="3"/>
            </p:cNvCxnSpPr>
            <p:nvPr/>
          </p:nvCxnSpPr>
          <p:spPr>
            <a:xfrm>
              <a:off x="9908057" y="1455733"/>
              <a:ext cx="700800" cy="400"/>
            </a:xfrm>
            <a:prstGeom prst="straightConnector1">
              <a:avLst/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47" name="Google Shape;210;p27"/>
            <p:cNvSpPr txBox="1"/>
            <p:nvPr/>
          </p:nvSpPr>
          <p:spPr>
            <a:xfrm>
              <a:off x="10004739" y="1616878"/>
              <a:ext cx="490400" cy="1734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501" b="1"/>
                <a:t>Bioinformatics analysis</a:t>
              </a:r>
              <a:endParaRPr sz="292"/>
            </a:p>
          </p:txBody>
        </p:sp>
        <p:sp>
          <p:nvSpPr>
            <p:cNvPr id="48" name="Google Shape;211;p27"/>
            <p:cNvSpPr/>
            <p:nvPr/>
          </p:nvSpPr>
          <p:spPr>
            <a:xfrm>
              <a:off x="9784324" y="1797397"/>
              <a:ext cx="963200" cy="405600"/>
            </a:xfrm>
            <a:prstGeom prst="roundRect">
              <a:avLst>
                <a:gd name="adj" fmla="val 16667"/>
              </a:avLst>
            </a:prstGeom>
            <a:noFill/>
            <a:ln w="8975" cap="flat" cmpd="sng">
              <a:solidFill>
                <a:srgbClr val="4285F4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ctr" anchorCtr="0">
              <a:noAutofit/>
            </a:bodyPr>
            <a:lstStyle/>
            <a:p>
              <a:pPr algn="ctr" defTabSz="1219170"/>
              <a:endParaRPr sz="292">
                <a:solidFill>
                  <a:srgbClr val="FFFFFF"/>
                </a:solidFill>
              </a:endParaRPr>
            </a:p>
          </p:txBody>
        </p:sp>
        <p:sp>
          <p:nvSpPr>
            <p:cNvPr id="49" name="Google Shape;212;p27"/>
            <p:cNvSpPr/>
            <p:nvPr/>
          </p:nvSpPr>
          <p:spPr>
            <a:xfrm>
              <a:off x="10609648" y="1193348"/>
              <a:ext cx="679200" cy="551600"/>
            </a:xfrm>
            <a:prstGeom prst="roundRect">
              <a:avLst>
                <a:gd name="adj" fmla="val 16667"/>
              </a:avLst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ctr" anchorCtr="0">
              <a:noAutofit/>
            </a:bodyPr>
            <a:lstStyle/>
            <a:p>
              <a:pPr algn="ctr" defTabSz="1219170"/>
              <a:endParaRPr sz="292">
                <a:solidFill>
                  <a:srgbClr val="FFFFFF"/>
                </a:solidFill>
              </a:endParaRPr>
            </a:p>
          </p:txBody>
        </p:sp>
        <p:pic>
          <p:nvPicPr>
            <p:cNvPr id="50" name="Google Shape;213;p27" descr="Imagen en blanco y negro de una señal&#10;&#10;Descripción generada automáticamente con confianza media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0608520" y="1411566"/>
              <a:ext cx="354813" cy="3452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" name="Google Shape;214;p27" descr="Icono&#10;&#10;Descripción generada automáticamente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10766250" y="1215275"/>
              <a:ext cx="205860" cy="2003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215;p27" descr="Imagen en blanco y negro de una señal&#10;&#10;Descripción generada automáticamente con confianza media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0884926" y="1202384"/>
              <a:ext cx="254573" cy="2477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Google Shape;216;p27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10615512" y="1225432"/>
              <a:ext cx="195933" cy="1906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" name="Google Shape;217;p27"/>
            <p:cNvSpPr txBox="1"/>
            <p:nvPr/>
          </p:nvSpPr>
          <p:spPr>
            <a:xfrm>
              <a:off x="10913800" y="1446114"/>
              <a:ext cx="376800" cy="2505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defTabSz="1219170"/>
              <a:r>
                <a:rPr lang="es" sz="501"/>
                <a:t>Processed input metadata</a:t>
              </a:r>
              <a:endParaRPr sz="292"/>
            </a:p>
          </p:txBody>
        </p:sp>
        <p:cxnSp>
          <p:nvCxnSpPr>
            <p:cNvPr id="55" name="Google Shape;218;p27"/>
            <p:cNvCxnSpPr>
              <a:stCxn id="49" idx="2"/>
              <a:endCxn id="16" idx="0"/>
            </p:cNvCxnSpPr>
            <p:nvPr/>
          </p:nvCxnSpPr>
          <p:spPr>
            <a:xfrm>
              <a:off x="10949248" y="1744948"/>
              <a:ext cx="0" cy="744800"/>
            </a:xfrm>
            <a:prstGeom prst="straightConnector1">
              <a:avLst/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stealth" w="lg" len="lg"/>
            </a:ln>
          </p:spPr>
        </p:cxnSp>
        <p:cxnSp>
          <p:nvCxnSpPr>
            <p:cNvPr id="56" name="Google Shape;219;p27"/>
            <p:cNvCxnSpPr/>
            <p:nvPr/>
          </p:nvCxnSpPr>
          <p:spPr>
            <a:xfrm rot="10800000" flipH="1">
              <a:off x="10747655" y="2025136"/>
              <a:ext cx="201600" cy="800"/>
            </a:xfrm>
            <a:prstGeom prst="straightConnector1">
              <a:avLst/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57" name="Google Shape;220;p27"/>
            <p:cNvSpPr txBox="1"/>
            <p:nvPr/>
          </p:nvSpPr>
          <p:spPr>
            <a:xfrm>
              <a:off x="10633188" y="2242522"/>
              <a:ext cx="632000" cy="77157"/>
            </a:xfrm>
            <a:prstGeom prst="rect">
              <a:avLst/>
            </a:prstGeom>
            <a:solidFill>
              <a:srgbClr val="FFFFFF"/>
            </a:solidFill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 b="1">
                  <a:latin typeface="Consolas"/>
                  <a:ea typeface="Consolas"/>
                  <a:cs typeface="Consolas"/>
                  <a:sym typeface="Consolas"/>
                </a:rPr>
                <a:t>read-bioinfo-metadata*</a:t>
              </a:r>
              <a:endParaRPr sz="376"/>
            </a:p>
          </p:txBody>
        </p:sp>
        <p:sp>
          <p:nvSpPr>
            <p:cNvPr id="58" name="Google Shape;221;p27"/>
            <p:cNvSpPr txBox="1"/>
            <p:nvPr/>
          </p:nvSpPr>
          <p:spPr>
            <a:xfrm>
              <a:off x="10830705" y="2537250"/>
              <a:ext cx="464800" cy="2128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defTabSz="1219170"/>
              <a:r>
                <a:rPr lang="es" sz="419"/>
                <a:t>Integrated metadata and analysis</a:t>
              </a:r>
              <a:endParaRPr sz="292"/>
            </a:p>
          </p:txBody>
        </p:sp>
        <p:cxnSp>
          <p:nvCxnSpPr>
            <p:cNvPr id="59" name="Google Shape;222;p27"/>
            <p:cNvCxnSpPr/>
            <p:nvPr/>
          </p:nvCxnSpPr>
          <p:spPr>
            <a:xfrm flipH="1">
              <a:off x="9892676" y="2641129"/>
              <a:ext cx="717600" cy="800"/>
            </a:xfrm>
            <a:prstGeom prst="straightConnector1">
              <a:avLst/>
            </a:prstGeom>
            <a:noFill/>
            <a:ln w="952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lg" len="lg"/>
            </a:ln>
          </p:spPr>
        </p:cxnSp>
        <p:pic>
          <p:nvPicPr>
            <p:cNvPr id="60" name="Google Shape;223;p27" descr="European Nucleotide Archive (ENA) (@ENASequence) / Twitter"/>
            <p:cNvPicPr preferRelativeResize="0"/>
            <p:nvPr/>
          </p:nvPicPr>
          <p:blipFill rotWithShape="1">
            <a:blip r:embed="rId18">
              <a:alphaModFix/>
            </a:blip>
            <a:srcRect b="12273"/>
            <a:stretch/>
          </p:blipFill>
          <p:spPr>
            <a:xfrm>
              <a:off x="8041349" y="2406766"/>
              <a:ext cx="282147" cy="240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224;p27" descr="The GISAID Initiative | LinkedIn"/>
            <p:cNvPicPr preferRelativeResize="0"/>
            <p:nvPr/>
          </p:nvPicPr>
          <p:blipFill rotWithShape="1">
            <a:blip r:embed="rId19">
              <a:alphaModFix/>
            </a:blip>
            <a:srcRect t="25482" b="30069"/>
            <a:stretch/>
          </p:blipFill>
          <p:spPr>
            <a:xfrm>
              <a:off x="7695233" y="2696140"/>
              <a:ext cx="363617" cy="1572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" name="Google Shape;225;p27"/>
            <p:cNvSpPr txBox="1"/>
            <p:nvPr/>
          </p:nvSpPr>
          <p:spPr>
            <a:xfrm>
              <a:off x="10064744" y="2602049"/>
              <a:ext cx="232800" cy="77157"/>
            </a:xfrm>
            <a:prstGeom prst="rect">
              <a:avLst/>
            </a:prstGeom>
            <a:solidFill>
              <a:srgbClr val="FFFFFF"/>
            </a:solidFill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 b="1">
                  <a:latin typeface="Consolas"/>
                  <a:ea typeface="Consolas"/>
                  <a:cs typeface="Consolas"/>
                  <a:sym typeface="Consolas"/>
                </a:rPr>
                <a:t>map*</a:t>
              </a:r>
              <a:endParaRPr sz="376" b="1"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cxnSp>
          <p:nvCxnSpPr>
            <p:cNvPr id="63" name="Google Shape;226;p27"/>
            <p:cNvCxnSpPr>
              <a:stCxn id="62" idx="1"/>
              <a:endCxn id="18" idx="3"/>
            </p:cNvCxnSpPr>
            <p:nvPr/>
          </p:nvCxnSpPr>
          <p:spPr>
            <a:xfrm rot="10800000">
              <a:off x="9594744" y="2639849"/>
              <a:ext cx="470000" cy="800"/>
            </a:xfrm>
            <a:prstGeom prst="straightConnector1">
              <a:avLst/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stealth" w="lg" len="lg"/>
            </a:ln>
          </p:spPr>
        </p:cxnSp>
        <p:sp>
          <p:nvSpPr>
            <p:cNvPr id="64" name="Google Shape;227;p27"/>
            <p:cNvSpPr txBox="1"/>
            <p:nvPr/>
          </p:nvSpPr>
          <p:spPr>
            <a:xfrm>
              <a:off x="9246456" y="2407123"/>
              <a:ext cx="560000" cy="1349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/>
                <a:t>Metadatos anotados con ontologías estándar</a:t>
              </a:r>
              <a:endParaRPr sz="292"/>
            </a:p>
          </p:txBody>
        </p:sp>
        <p:cxnSp>
          <p:nvCxnSpPr>
            <p:cNvPr id="65" name="Google Shape;228;p27"/>
            <p:cNvCxnSpPr>
              <a:endCxn id="76" idx="3"/>
            </p:cNvCxnSpPr>
            <p:nvPr/>
          </p:nvCxnSpPr>
          <p:spPr>
            <a:xfrm flipH="1">
              <a:off x="8728292" y="2772515"/>
              <a:ext cx="618000" cy="800"/>
            </a:xfrm>
            <a:prstGeom prst="straightConnector1">
              <a:avLst/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66" name="Google Shape;230;p27"/>
            <p:cNvSpPr txBox="1"/>
            <p:nvPr/>
          </p:nvSpPr>
          <p:spPr>
            <a:xfrm>
              <a:off x="9951801" y="1416139"/>
              <a:ext cx="516800" cy="134994"/>
            </a:xfrm>
            <a:prstGeom prst="rect">
              <a:avLst/>
            </a:prstGeom>
            <a:solidFill>
              <a:srgbClr val="FFFFFF"/>
            </a:solidFill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 b="1">
                  <a:latin typeface="Consolas"/>
                  <a:ea typeface="Consolas"/>
                  <a:cs typeface="Consolas"/>
                  <a:sym typeface="Consolas"/>
                </a:rPr>
                <a:t>read-lab-metadata*</a:t>
              </a:r>
              <a:endParaRPr sz="376" b="1"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pic>
          <p:nvPicPr>
            <p:cNvPr id="67" name="Google Shape;231;p27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10658003" y="2810689"/>
              <a:ext cx="195933" cy="1906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232;p27" descr="Icono&#10;&#10;Descripción generada automáticamente con confianza media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10217038" y="1816507"/>
              <a:ext cx="200753" cy="1953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" name="Google Shape;233;p27"/>
            <p:cNvSpPr txBox="1"/>
            <p:nvPr/>
          </p:nvSpPr>
          <p:spPr>
            <a:xfrm>
              <a:off x="10392988" y="1847406"/>
              <a:ext cx="331600" cy="148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defTabSz="1219170"/>
              <a:r>
                <a:rPr lang="es" sz="419"/>
                <a:t>Lineage and variants</a:t>
              </a:r>
              <a:endParaRPr sz="292"/>
            </a:p>
          </p:txBody>
        </p:sp>
        <p:sp>
          <p:nvSpPr>
            <p:cNvPr id="70" name="Google Shape;234;p27"/>
            <p:cNvSpPr txBox="1"/>
            <p:nvPr/>
          </p:nvSpPr>
          <p:spPr>
            <a:xfrm>
              <a:off x="10389852" y="2025548"/>
              <a:ext cx="334800" cy="148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defTabSz="1219170"/>
              <a:r>
                <a:rPr lang="es" sz="419"/>
                <a:t>Pipeline metrics</a:t>
              </a:r>
              <a:endParaRPr sz="292"/>
            </a:p>
          </p:txBody>
        </p:sp>
        <p:pic>
          <p:nvPicPr>
            <p:cNvPr id="71" name="Google Shape;235;p27" descr="Icono&#10;&#10;Descripción generada automáticamente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10217037" y="2000034"/>
              <a:ext cx="191860" cy="186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236;p27" descr="Icono&#10;&#10;Descripción generada automáticamente con confianza media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10838426" y="2800487"/>
              <a:ext cx="205860" cy="2003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237;p27" descr="Icono&#10;&#10;Descripción generada automáticamente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11020075" y="2810578"/>
              <a:ext cx="191860" cy="186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4" name="Google Shape;238;p27"/>
            <p:cNvCxnSpPr>
              <a:endCxn id="86" idx="3"/>
            </p:cNvCxnSpPr>
            <p:nvPr/>
          </p:nvCxnSpPr>
          <p:spPr>
            <a:xfrm flipH="1">
              <a:off x="9598863" y="2905732"/>
              <a:ext cx="1011200" cy="800"/>
            </a:xfrm>
            <a:prstGeom prst="straightConnector1">
              <a:avLst/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stealth" w="lg" len="lg"/>
            </a:ln>
          </p:spPr>
        </p:cxnSp>
        <p:cxnSp>
          <p:nvCxnSpPr>
            <p:cNvPr id="75" name="Google Shape;240;p27"/>
            <p:cNvCxnSpPr>
              <a:stCxn id="18" idx="1"/>
              <a:endCxn id="86" idx="1"/>
            </p:cNvCxnSpPr>
            <p:nvPr/>
          </p:nvCxnSpPr>
          <p:spPr>
            <a:xfrm>
              <a:off x="9393977" y="2639993"/>
              <a:ext cx="4000" cy="266400"/>
            </a:xfrm>
            <a:prstGeom prst="bentConnector3">
              <a:avLst>
                <a:gd name="adj1" fmla="val -1202652"/>
              </a:avLst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6" name="Google Shape;229;p27"/>
            <p:cNvSpPr txBox="1"/>
            <p:nvPr/>
          </p:nvSpPr>
          <p:spPr>
            <a:xfrm>
              <a:off x="8414692" y="2705715"/>
              <a:ext cx="313600" cy="134994"/>
            </a:xfrm>
            <a:prstGeom prst="rect">
              <a:avLst/>
            </a:prstGeom>
            <a:solidFill>
              <a:srgbClr val="FFFFFF"/>
            </a:solidFill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 b="1">
                  <a:latin typeface="Consolas"/>
                  <a:ea typeface="Consolas"/>
                  <a:cs typeface="Consolas"/>
                  <a:sym typeface="Consolas"/>
                </a:rPr>
                <a:t>upload_to database*</a:t>
              </a:r>
              <a:endParaRPr sz="376"/>
            </a:p>
          </p:txBody>
        </p:sp>
        <p:pic>
          <p:nvPicPr>
            <p:cNvPr id="77" name="Google Shape;241;p27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9818422" y="1863587"/>
              <a:ext cx="333609" cy="10105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8" name="Google Shape;242;p27"/>
            <p:cNvCxnSpPr>
              <a:stCxn id="77" idx="3"/>
              <a:endCxn id="71" idx="1"/>
            </p:cNvCxnSpPr>
            <p:nvPr/>
          </p:nvCxnSpPr>
          <p:spPr>
            <a:xfrm>
              <a:off x="10152031" y="1914112"/>
              <a:ext cx="65200" cy="179200"/>
            </a:xfrm>
            <a:prstGeom prst="bentConnector3">
              <a:avLst>
                <a:gd name="adj1" fmla="val 49984"/>
              </a:avLst>
            </a:prstGeom>
            <a:noFill/>
            <a:ln w="4475" cap="flat" cmpd="sng">
              <a:solidFill>
                <a:srgbClr val="3E6E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9" name="Google Shape;243;p27"/>
            <p:cNvCxnSpPr>
              <a:stCxn id="68" idx="1"/>
              <a:endCxn id="45" idx="3"/>
            </p:cNvCxnSpPr>
            <p:nvPr/>
          </p:nvCxnSpPr>
          <p:spPr>
            <a:xfrm flipH="1">
              <a:off x="10151837" y="1914187"/>
              <a:ext cx="65200" cy="179200"/>
            </a:xfrm>
            <a:prstGeom prst="bentConnector3">
              <a:avLst>
                <a:gd name="adj1" fmla="val 49984"/>
              </a:avLst>
            </a:prstGeom>
            <a:noFill/>
            <a:ln w="4475" cap="flat" cmpd="sng">
              <a:solidFill>
                <a:srgbClr val="3E6E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0" name="Google Shape;244;p27"/>
            <p:cNvCxnSpPr>
              <a:stCxn id="76" idx="1"/>
              <a:endCxn id="23" idx="0"/>
            </p:cNvCxnSpPr>
            <p:nvPr/>
          </p:nvCxnSpPr>
          <p:spPr>
            <a:xfrm flipH="1">
              <a:off x="8182292" y="2773315"/>
              <a:ext cx="232400" cy="383600"/>
            </a:xfrm>
            <a:prstGeom prst="bentConnector2">
              <a:avLst/>
            </a:prstGeom>
            <a:noFill/>
            <a:ln w="5975" cap="rnd" cmpd="sng">
              <a:solidFill>
                <a:srgbClr val="4285F4"/>
              </a:solidFill>
              <a:prstDash val="solid"/>
              <a:miter lim="800000"/>
              <a:headEnd type="none" w="sm" len="sm"/>
              <a:tailEnd type="stealth" w="lg" len="lg"/>
            </a:ln>
          </p:spPr>
        </p:cxnSp>
        <p:sp>
          <p:nvSpPr>
            <p:cNvPr id="81" name="Google Shape;245;p27"/>
            <p:cNvSpPr txBox="1"/>
            <p:nvPr/>
          </p:nvSpPr>
          <p:spPr>
            <a:xfrm>
              <a:off x="7216447" y="1622545"/>
              <a:ext cx="799113" cy="3329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defTabSz="1219170"/>
              <a:r>
                <a:rPr lang="es" sz="501"/>
                <a:t>Collection and sequencing of samples from hospitals and hospitals in the RELECOV network</a:t>
              </a:r>
              <a:endParaRPr sz="292"/>
            </a:p>
          </p:txBody>
        </p:sp>
        <p:cxnSp>
          <p:nvCxnSpPr>
            <p:cNvPr id="82" name="Google Shape;246;p27"/>
            <p:cNvCxnSpPr>
              <a:stCxn id="135" idx="3"/>
              <a:endCxn id="20" idx="1"/>
            </p:cNvCxnSpPr>
            <p:nvPr/>
          </p:nvCxnSpPr>
          <p:spPr>
            <a:xfrm>
              <a:off x="7928089" y="1462411"/>
              <a:ext cx="151200" cy="2000"/>
            </a:xfrm>
            <a:prstGeom prst="straightConnector1">
              <a:avLst/>
            </a:prstGeom>
            <a:noFill/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83" name="Google Shape;248;p27"/>
            <p:cNvSpPr txBox="1"/>
            <p:nvPr/>
          </p:nvSpPr>
          <p:spPr>
            <a:xfrm>
              <a:off x="8041347" y="1008534"/>
              <a:ext cx="894000" cy="1734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501"/>
                <a:t>Sequences and metadata are uploaded to sftp repository</a:t>
              </a:r>
              <a:endParaRPr sz="292"/>
            </a:p>
          </p:txBody>
        </p:sp>
        <p:cxnSp>
          <p:nvCxnSpPr>
            <p:cNvPr id="84" name="Google Shape;249;p27"/>
            <p:cNvCxnSpPr>
              <a:stCxn id="23" idx="3"/>
              <a:endCxn id="97" idx="1"/>
            </p:cNvCxnSpPr>
            <p:nvPr/>
          </p:nvCxnSpPr>
          <p:spPr>
            <a:xfrm rot="10800000" flipH="1">
              <a:off x="9108663" y="3418676"/>
              <a:ext cx="1196800" cy="312000"/>
            </a:xfrm>
            <a:prstGeom prst="bentConnector3">
              <a:avLst>
                <a:gd name="adj1" fmla="val 43194"/>
              </a:avLst>
            </a:prstGeom>
            <a:noFill/>
            <a:ln w="5975" cap="flat" cmpd="sng">
              <a:solidFill>
                <a:srgbClr val="5B9BD5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85" name="Google Shape;251;p27"/>
            <p:cNvSpPr txBox="1"/>
            <p:nvPr/>
          </p:nvSpPr>
          <p:spPr>
            <a:xfrm>
              <a:off x="8790516" y="4617071"/>
              <a:ext cx="2115600" cy="28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333" tIns="7133" rIns="14333" bIns="7133" anchor="ctr" anchorCtr="0">
              <a:noAutofit/>
            </a:bodyPr>
            <a:lstStyle/>
            <a:p>
              <a:pPr algn="ctr" defTabSz="1219170">
                <a:lnSpc>
                  <a:spcPct val="90000"/>
                </a:lnSpc>
                <a:buSzPts val="627"/>
              </a:pPr>
              <a:r>
                <a:rPr lang="es" sz="1003" b="1">
                  <a:solidFill>
                    <a:srgbClr val="009ABD"/>
                  </a:solidFill>
                </a:rPr>
                <a:t>Web services</a:t>
              </a:r>
              <a:endParaRPr sz="1003">
                <a:solidFill>
                  <a:srgbClr val="009ABD"/>
                </a:solidFill>
              </a:endParaRPr>
            </a:p>
            <a:p>
              <a:pPr algn="ctr" defTabSz="1219170">
                <a:lnSpc>
                  <a:spcPct val="90000"/>
                </a:lnSpc>
                <a:buSzPts val="627"/>
              </a:pPr>
              <a:r>
                <a:rPr lang="es" sz="1003" b="1">
                  <a:solidFill>
                    <a:srgbClr val="009ABD"/>
                  </a:solidFill>
                </a:rPr>
                <a:t>(relecov-platform)</a:t>
              </a:r>
              <a:endParaRPr sz="1003" b="1">
                <a:solidFill>
                  <a:srgbClr val="009ABD"/>
                </a:solidFill>
              </a:endParaRPr>
            </a:p>
          </p:txBody>
        </p:sp>
        <p:pic>
          <p:nvPicPr>
            <p:cNvPr id="86" name="Google Shape;239;p27"/>
            <p:cNvPicPr preferRelativeResize="0"/>
            <p:nvPr/>
          </p:nvPicPr>
          <p:blipFill rotWithShape="1">
            <a:blip r:embed="rId15">
              <a:alphaModFix/>
            </a:blip>
            <a:srcRect r="8408"/>
            <a:stretch/>
          </p:blipFill>
          <p:spPr>
            <a:xfrm>
              <a:off x="9398116" y="2799886"/>
              <a:ext cx="200747" cy="2132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7" name="Google Shape;252;p27"/>
            <p:cNvSpPr txBox="1"/>
            <p:nvPr/>
          </p:nvSpPr>
          <p:spPr>
            <a:xfrm>
              <a:off x="9242288" y="3001693"/>
              <a:ext cx="560000" cy="771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/>
                <a:t>RAW sequences</a:t>
              </a:r>
              <a:endParaRPr sz="292"/>
            </a:p>
          </p:txBody>
        </p:sp>
        <p:sp>
          <p:nvSpPr>
            <p:cNvPr id="88" name="Google Shape;253;p27"/>
            <p:cNvSpPr txBox="1"/>
            <p:nvPr/>
          </p:nvSpPr>
          <p:spPr>
            <a:xfrm>
              <a:off x="8290248" y="2850759"/>
              <a:ext cx="557600" cy="192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/>
                <a:t>Sequences and metadata are uploaded to european databases</a:t>
              </a:r>
              <a:endParaRPr sz="292"/>
            </a:p>
          </p:txBody>
        </p:sp>
        <p:cxnSp>
          <p:nvCxnSpPr>
            <p:cNvPr id="89" name="Google Shape;254;p27"/>
            <p:cNvCxnSpPr>
              <a:stCxn id="76" idx="1"/>
              <a:endCxn id="61" idx="3"/>
            </p:cNvCxnSpPr>
            <p:nvPr/>
          </p:nvCxnSpPr>
          <p:spPr>
            <a:xfrm flipH="1">
              <a:off x="8058692" y="2773315"/>
              <a:ext cx="356000" cy="1600"/>
            </a:xfrm>
            <a:prstGeom prst="straightConnector1">
              <a:avLst/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lg" len="lg"/>
            </a:ln>
          </p:spPr>
        </p:cxnSp>
        <p:sp>
          <p:nvSpPr>
            <p:cNvPr id="90" name="Google Shape;255;p27"/>
            <p:cNvSpPr txBox="1"/>
            <p:nvPr/>
          </p:nvSpPr>
          <p:spPr>
            <a:xfrm>
              <a:off x="9757045" y="2695779"/>
              <a:ext cx="738400" cy="192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/>
                <a:t>Metadata mapping to the desired public database domain (GISAID/ENA/RELECOV)</a:t>
              </a:r>
              <a:endParaRPr sz="292"/>
            </a:p>
          </p:txBody>
        </p:sp>
        <p:sp>
          <p:nvSpPr>
            <p:cNvPr id="91" name="Google Shape;256;p27"/>
            <p:cNvSpPr txBox="1"/>
            <p:nvPr/>
          </p:nvSpPr>
          <p:spPr>
            <a:xfrm>
              <a:off x="7237181" y="6224269"/>
              <a:ext cx="2116000" cy="43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333" tIns="7133" rIns="14333" bIns="7133" anchor="ctr" anchorCtr="0">
              <a:noAutofit/>
            </a:bodyPr>
            <a:lstStyle/>
            <a:p>
              <a:pPr defTabSz="1219170">
                <a:lnSpc>
                  <a:spcPct val="90000"/>
                </a:lnSpc>
                <a:buSzPts val="439"/>
              </a:pPr>
              <a:r>
                <a:rPr lang="es" sz="585" i="1"/>
                <a:t>Fig 2. Dashboard for database exploration</a:t>
              </a:r>
              <a:endParaRPr sz="585" i="1"/>
            </a:p>
          </p:txBody>
        </p:sp>
        <p:grpSp>
          <p:nvGrpSpPr>
            <p:cNvPr id="92" name="Google Shape;257;p27"/>
            <p:cNvGrpSpPr/>
            <p:nvPr/>
          </p:nvGrpSpPr>
          <p:grpSpPr>
            <a:xfrm>
              <a:off x="9516488" y="5200184"/>
              <a:ext cx="1667547" cy="970845"/>
              <a:chOff x="12862612" y="30321295"/>
              <a:chExt cx="10500923" cy="6098275"/>
            </a:xfrm>
          </p:grpSpPr>
          <p:grpSp>
            <p:nvGrpSpPr>
              <p:cNvPr id="137" name="Google Shape;258;p27"/>
              <p:cNvGrpSpPr/>
              <p:nvPr/>
            </p:nvGrpSpPr>
            <p:grpSpPr>
              <a:xfrm>
                <a:off x="15022400" y="30321295"/>
                <a:ext cx="8341135" cy="6098275"/>
                <a:chOff x="11279757" y="29614820"/>
                <a:chExt cx="9217743" cy="6615616"/>
              </a:xfrm>
            </p:grpSpPr>
            <p:pic>
              <p:nvPicPr>
                <p:cNvPr id="139" name="Google Shape;259;p27"/>
                <p:cNvPicPr preferRelativeResize="0"/>
                <p:nvPr/>
              </p:nvPicPr>
              <p:blipFill rotWithShape="1">
                <a:blip r:embed="rId23">
                  <a:alphaModFix/>
                </a:blip>
                <a:srcRect/>
                <a:stretch/>
              </p:blipFill>
              <p:spPr>
                <a:xfrm>
                  <a:off x="11279757" y="29614820"/>
                  <a:ext cx="9217740" cy="427710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40" name="Google Shape;260;p27"/>
                <p:cNvPicPr preferRelativeResize="0"/>
                <p:nvPr/>
              </p:nvPicPr>
              <p:blipFill rotWithShape="1">
                <a:blip r:embed="rId24">
                  <a:alphaModFix/>
                </a:blip>
                <a:srcRect/>
                <a:stretch/>
              </p:blipFill>
              <p:spPr>
                <a:xfrm>
                  <a:off x="11293739" y="33921535"/>
                  <a:ext cx="9203761" cy="23089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138" name="Google Shape;261;p27"/>
              <p:cNvPicPr preferRelativeResize="0"/>
              <p:nvPr/>
            </p:nvPicPr>
            <p:blipFill rotWithShape="1">
              <a:blip r:embed="rId25">
                <a:alphaModFix/>
              </a:blip>
              <a:srcRect l="3778" t="895" r="564" b="22623"/>
              <a:stretch/>
            </p:blipFill>
            <p:spPr>
              <a:xfrm>
                <a:off x="12862612" y="30322496"/>
                <a:ext cx="2159741" cy="60253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93" name="Google Shape;262;p27"/>
            <p:cNvSpPr/>
            <p:nvPr/>
          </p:nvSpPr>
          <p:spPr>
            <a:xfrm>
              <a:off x="8439435" y="5329921"/>
              <a:ext cx="285200" cy="241600"/>
            </a:xfrm>
            <a:prstGeom prst="ellipse">
              <a:avLst/>
            </a:prstGeom>
            <a:noFill/>
            <a:ln w="14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19100" rIns="19100" bIns="19100" anchor="ctr" anchorCtr="0">
              <a:noAutofit/>
            </a:bodyPr>
            <a:lstStyle/>
            <a:p>
              <a:pPr algn="ctr" defTabSz="1219170">
                <a:buSzPts val="219"/>
              </a:pPr>
              <a:endParaRPr sz="292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94" name="Google Shape;263;p27"/>
            <p:cNvCxnSpPr>
              <a:stCxn id="93" idx="6"/>
              <a:endCxn id="138" idx="1"/>
            </p:cNvCxnSpPr>
            <p:nvPr/>
          </p:nvCxnSpPr>
          <p:spPr>
            <a:xfrm>
              <a:off x="8724635" y="5450721"/>
              <a:ext cx="792000" cy="229200"/>
            </a:xfrm>
            <a:prstGeom prst="straightConnector1">
              <a:avLst/>
            </a:prstGeom>
            <a:noFill/>
            <a:ln w="147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5" name="Google Shape;264;p27"/>
            <p:cNvCxnSpPr>
              <a:stCxn id="23" idx="3"/>
            </p:cNvCxnSpPr>
            <p:nvPr/>
          </p:nvCxnSpPr>
          <p:spPr>
            <a:xfrm>
              <a:off x="9108663" y="3730676"/>
              <a:ext cx="1023600" cy="338000"/>
            </a:xfrm>
            <a:prstGeom prst="bentConnector3">
              <a:avLst>
                <a:gd name="adj1" fmla="val 49956"/>
              </a:avLst>
            </a:prstGeom>
            <a:noFill/>
            <a:ln w="5975" cap="flat" cmpd="sng">
              <a:solidFill>
                <a:srgbClr val="5B9BD5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pic>
          <p:nvPicPr>
            <p:cNvPr id="96" name="Google Shape;265;p27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10495443" y="3217554"/>
              <a:ext cx="396432" cy="384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" name="Google Shape;250;p27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10305435" y="3312795"/>
              <a:ext cx="180176" cy="2120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" name="Google Shape;266;p27"/>
            <p:cNvPicPr preferRelativeResize="0"/>
            <p:nvPr/>
          </p:nvPicPr>
          <p:blipFill rotWithShape="1">
            <a:blip r:embed="rId28">
              <a:alphaModFix/>
            </a:blip>
            <a:srcRect t="9248" r="2229"/>
            <a:stretch/>
          </p:blipFill>
          <p:spPr>
            <a:xfrm>
              <a:off x="10832501" y="3809907"/>
              <a:ext cx="486376" cy="25563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9" name="Google Shape;267;p27"/>
            <p:cNvCxnSpPr/>
            <p:nvPr/>
          </p:nvCxnSpPr>
          <p:spPr>
            <a:xfrm>
              <a:off x="10249821" y="3877908"/>
              <a:ext cx="0" cy="0"/>
            </a:xfrm>
            <a:prstGeom prst="straightConnector1">
              <a:avLst/>
            </a:prstGeom>
            <a:noFill/>
            <a:ln w="147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00" name="Google Shape;268;p27"/>
            <p:cNvSpPr txBox="1"/>
            <p:nvPr/>
          </p:nvSpPr>
          <p:spPr>
            <a:xfrm>
              <a:off x="9705559" y="3444161"/>
              <a:ext cx="486800" cy="22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333" tIns="7133" rIns="14333" bIns="7133" anchor="ctr" anchorCtr="0">
              <a:noAutofit/>
            </a:bodyPr>
            <a:lstStyle/>
            <a:p>
              <a:pPr algn="ctr" defTabSz="1219170">
                <a:lnSpc>
                  <a:spcPct val="90000"/>
                </a:lnSpc>
                <a:buSzPts val="376"/>
              </a:pPr>
              <a:r>
                <a:rPr lang="es" sz="501" b="1"/>
                <a:t>Network labs can access the data</a:t>
              </a:r>
              <a:endParaRPr sz="501" b="1"/>
            </a:p>
          </p:txBody>
        </p:sp>
        <p:sp>
          <p:nvSpPr>
            <p:cNvPr id="101" name="Google Shape;269;p27"/>
            <p:cNvSpPr txBox="1"/>
            <p:nvPr/>
          </p:nvSpPr>
          <p:spPr>
            <a:xfrm>
              <a:off x="9612892" y="3855449"/>
              <a:ext cx="558400" cy="22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333" tIns="7133" rIns="14333" bIns="7133" anchor="ctr" anchorCtr="0">
              <a:noAutofit/>
            </a:bodyPr>
            <a:lstStyle/>
            <a:p>
              <a:pPr algn="ctr" defTabSz="1219170">
                <a:lnSpc>
                  <a:spcPct val="90000"/>
                </a:lnSpc>
                <a:buSzPts val="376"/>
              </a:pPr>
              <a:r>
                <a:rPr lang="es" sz="501" b="1"/>
                <a:t>Public health reports</a:t>
              </a:r>
              <a:endParaRPr sz="501" b="1"/>
            </a:p>
          </p:txBody>
        </p:sp>
        <p:cxnSp>
          <p:nvCxnSpPr>
            <p:cNvPr id="102" name="Google Shape;270;p27"/>
            <p:cNvCxnSpPr>
              <a:stCxn id="108" idx="3"/>
              <a:endCxn id="15" idx="1"/>
            </p:cNvCxnSpPr>
            <p:nvPr/>
          </p:nvCxnSpPr>
          <p:spPr>
            <a:xfrm>
              <a:off x="10690865" y="4064580"/>
              <a:ext cx="140400" cy="128800"/>
            </a:xfrm>
            <a:prstGeom prst="straightConnector1">
              <a:avLst/>
            </a:prstGeom>
            <a:noFill/>
            <a:ln w="4475" cap="flat" cmpd="sng">
              <a:solidFill>
                <a:srgbClr val="5B9BD5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103" name="Google Shape;272;p27"/>
            <p:cNvCxnSpPr>
              <a:stCxn id="108" idx="3"/>
              <a:endCxn id="98" idx="1"/>
            </p:cNvCxnSpPr>
            <p:nvPr/>
          </p:nvCxnSpPr>
          <p:spPr>
            <a:xfrm rot="10800000" flipH="1">
              <a:off x="10690865" y="3937780"/>
              <a:ext cx="141600" cy="126800"/>
            </a:xfrm>
            <a:prstGeom prst="straightConnector1">
              <a:avLst/>
            </a:prstGeom>
            <a:noFill/>
            <a:ln w="4475" cap="flat" cmpd="sng">
              <a:solidFill>
                <a:srgbClr val="5A9BD4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pic>
          <p:nvPicPr>
            <p:cNvPr id="104" name="Google Shape;273;p27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9286367" y="3599601"/>
              <a:ext cx="265831" cy="247736"/>
            </a:xfrm>
            <a:prstGeom prst="rect">
              <a:avLst/>
            </a:prstGeom>
            <a:noFill/>
            <a:ln w="14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pic>
        <p:cxnSp>
          <p:nvCxnSpPr>
            <p:cNvPr id="105" name="Google Shape;274;p27"/>
            <p:cNvCxnSpPr>
              <a:stCxn id="23" idx="2"/>
            </p:cNvCxnSpPr>
            <p:nvPr/>
          </p:nvCxnSpPr>
          <p:spPr>
            <a:xfrm>
              <a:off x="8182107" y="4304492"/>
              <a:ext cx="0" cy="238400"/>
            </a:xfrm>
            <a:prstGeom prst="straightConnector1">
              <a:avLst/>
            </a:prstGeom>
            <a:noFill/>
            <a:ln w="5975" cap="flat" cmpd="sng">
              <a:solidFill>
                <a:srgbClr val="5B9BD5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106" name="Google Shape;276;p27"/>
            <p:cNvSpPr txBox="1"/>
            <p:nvPr/>
          </p:nvSpPr>
          <p:spPr>
            <a:xfrm>
              <a:off x="9516729" y="6094093"/>
              <a:ext cx="1768400" cy="29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333" tIns="7133" rIns="14333" bIns="7133" anchor="ctr" anchorCtr="0">
              <a:noAutofit/>
            </a:bodyPr>
            <a:lstStyle/>
            <a:p>
              <a:pPr defTabSz="1219170">
                <a:lnSpc>
                  <a:spcPct val="90000"/>
                </a:lnSpc>
                <a:buSzPts val="439"/>
              </a:pPr>
              <a:r>
                <a:rPr lang="es" sz="585" i="1"/>
                <a:t>Fig 1. Interactive Nextstrain map of viral spread</a:t>
              </a:r>
              <a:endParaRPr sz="585" i="1"/>
            </a:p>
          </p:txBody>
        </p:sp>
        <p:pic>
          <p:nvPicPr>
            <p:cNvPr id="107" name="Google Shape;277;p27" descr="Instituto de Salud Carlos III | AseBio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10216109" y="3817285"/>
              <a:ext cx="391243" cy="1313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8" name="Google Shape;271;p27"/>
            <p:cNvSpPr txBox="1"/>
            <p:nvPr/>
          </p:nvSpPr>
          <p:spPr>
            <a:xfrm>
              <a:off x="10132465" y="3952380"/>
              <a:ext cx="558400" cy="224400"/>
            </a:xfrm>
            <a:prstGeom prst="rect">
              <a:avLst/>
            </a:prstGeom>
            <a:noFill/>
            <a:ln w="4475" cap="flat" cmpd="sng">
              <a:solidFill>
                <a:srgbClr val="5B9BD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4333" tIns="7133" rIns="14333" bIns="7133" anchor="ctr" anchorCtr="0">
              <a:noAutofit/>
            </a:bodyPr>
            <a:lstStyle/>
            <a:p>
              <a:pPr algn="ctr" defTabSz="1219170">
                <a:lnSpc>
                  <a:spcPct val="90000"/>
                </a:lnSpc>
                <a:buSzPts val="314"/>
              </a:pPr>
              <a:r>
                <a:rPr lang="es" sz="419" b="1">
                  <a:solidFill>
                    <a:srgbClr val="5B9BD5"/>
                  </a:solidFill>
                </a:rPr>
                <a:t>Laboratorio de referencia en virus respiratorios (CNM)</a:t>
              </a:r>
              <a:endParaRPr sz="419" b="1">
                <a:solidFill>
                  <a:srgbClr val="5B9BD5"/>
                </a:solidFill>
              </a:endParaRPr>
            </a:p>
          </p:txBody>
        </p:sp>
        <p:sp>
          <p:nvSpPr>
            <p:cNvPr id="109" name="Google Shape;278;p27"/>
            <p:cNvSpPr/>
            <p:nvPr/>
          </p:nvSpPr>
          <p:spPr>
            <a:xfrm>
              <a:off x="7755533" y="1477671"/>
              <a:ext cx="17688" cy="64903"/>
            </a:xfrm>
            <a:custGeom>
              <a:avLst/>
              <a:gdLst/>
              <a:ahLst/>
              <a:cxnLst/>
              <a:rect l="l" t="t" r="r" b="b"/>
              <a:pathLst>
                <a:path w="85584" h="314047" extrusionOk="0">
                  <a:moveTo>
                    <a:pt x="0" y="0"/>
                  </a:moveTo>
                  <a:cubicBezTo>
                    <a:pt x="34705" y="126748"/>
                    <a:pt x="69410" y="253497"/>
                    <a:pt x="81481" y="298764"/>
                  </a:cubicBezTo>
                  <a:cubicBezTo>
                    <a:pt x="93552" y="344031"/>
                    <a:pt x="75446" y="274622"/>
                    <a:pt x="72428" y="271604"/>
                  </a:cubicBezTo>
                  <a:cubicBezTo>
                    <a:pt x="69410" y="268586"/>
                    <a:pt x="66392" y="274621"/>
                    <a:pt x="63374" y="280657"/>
                  </a:cubicBezTo>
                </a:path>
              </a:pathLst>
            </a:custGeom>
            <a:solidFill>
              <a:srgbClr val="FFFFFF"/>
            </a:solidFill>
            <a:ln w="119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ctr" anchorCtr="0">
              <a:noAutofit/>
            </a:bodyPr>
            <a:lstStyle/>
            <a:p>
              <a:pPr algn="ctr" defTabSz="1219170"/>
              <a:endParaRPr sz="292">
                <a:solidFill>
                  <a:srgbClr val="FFFFFF"/>
                </a:solidFill>
              </a:endParaRPr>
            </a:p>
          </p:txBody>
        </p:sp>
        <p:grpSp>
          <p:nvGrpSpPr>
            <p:cNvPr id="110" name="Google Shape;279;p27"/>
            <p:cNvGrpSpPr/>
            <p:nvPr/>
          </p:nvGrpSpPr>
          <p:grpSpPr>
            <a:xfrm>
              <a:off x="7544116" y="1277619"/>
              <a:ext cx="383973" cy="327955"/>
              <a:chOff x="13555982" y="9461903"/>
              <a:chExt cx="1837778" cy="1569660"/>
            </a:xfrm>
          </p:grpSpPr>
          <p:pic>
            <p:nvPicPr>
              <p:cNvPr id="134" name="Google Shape;280;p27"/>
              <p:cNvPicPr preferRelativeResize="0"/>
              <p:nvPr/>
            </p:nvPicPr>
            <p:blipFill rotWithShape="1">
              <a:blip r:embed="rId26">
                <a:alphaModFix/>
              </a:blip>
              <a:srcRect/>
              <a:stretch/>
            </p:blipFill>
            <p:spPr>
              <a:xfrm>
                <a:off x="13572306" y="9461903"/>
                <a:ext cx="1618662" cy="156966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5" name="Google Shape;247;p27"/>
              <p:cNvPicPr preferRelativeResize="0"/>
              <p:nvPr/>
            </p:nvPicPr>
            <p:blipFill rotWithShape="1">
              <a:blip r:embed="rId31">
                <a:alphaModFix/>
              </a:blip>
              <a:srcRect/>
              <a:stretch/>
            </p:blipFill>
            <p:spPr>
              <a:xfrm>
                <a:off x="14326990" y="9862695"/>
                <a:ext cx="1066770" cy="96732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6" name="Google Shape;193;p27" descr="Icono&#10;&#10;Descripción generada automáticamente"/>
              <p:cNvPicPr preferRelativeResize="0"/>
              <p:nvPr/>
            </p:nvPicPr>
            <p:blipFill rotWithShape="1">
              <a:blip r:embed="rId32">
                <a:alphaModFix/>
              </a:blip>
              <a:srcRect l="28891" t="23041" r="18665" b="4527"/>
              <a:stretch/>
            </p:blipFill>
            <p:spPr>
              <a:xfrm>
                <a:off x="13555982" y="9830952"/>
                <a:ext cx="749286" cy="103489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111" name="Google Shape;281;p27"/>
            <p:cNvCxnSpPr>
              <a:stCxn id="76" idx="1"/>
              <a:endCxn id="60" idx="2"/>
            </p:cNvCxnSpPr>
            <p:nvPr/>
          </p:nvCxnSpPr>
          <p:spPr>
            <a:xfrm rot="10800000">
              <a:off x="8182292" y="2647715"/>
              <a:ext cx="232400" cy="125600"/>
            </a:xfrm>
            <a:prstGeom prst="bentConnector2">
              <a:avLst/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lg" len="lg"/>
            </a:ln>
          </p:spPr>
        </p:cxnSp>
        <p:cxnSp>
          <p:nvCxnSpPr>
            <p:cNvPr id="112" name="Google Shape;282;p27"/>
            <p:cNvCxnSpPr/>
            <p:nvPr/>
          </p:nvCxnSpPr>
          <p:spPr>
            <a:xfrm>
              <a:off x="8869541" y="1455263"/>
              <a:ext cx="460800" cy="800"/>
            </a:xfrm>
            <a:prstGeom prst="straightConnector1">
              <a:avLst/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113" name="Google Shape;283;p27"/>
            <p:cNvSpPr txBox="1"/>
            <p:nvPr/>
          </p:nvSpPr>
          <p:spPr>
            <a:xfrm>
              <a:off x="8907397" y="1417107"/>
              <a:ext cx="282000" cy="77157"/>
            </a:xfrm>
            <a:prstGeom prst="rect">
              <a:avLst/>
            </a:prstGeom>
            <a:solidFill>
              <a:srgbClr val="FFFFFF"/>
            </a:solidFill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 b="1">
                  <a:latin typeface="Consolas"/>
                  <a:ea typeface="Consolas"/>
                  <a:cs typeface="Consolas"/>
                  <a:sym typeface="Consolas"/>
                </a:rPr>
                <a:t>download*</a:t>
              </a:r>
              <a:endParaRPr sz="376"/>
            </a:p>
          </p:txBody>
        </p:sp>
        <p:sp>
          <p:nvSpPr>
            <p:cNvPr id="114" name="Google Shape;284;p27"/>
            <p:cNvSpPr/>
            <p:nvPr/>
          </p:nvSpPr>
          <p:spPr>
            <a:xfrm>
              <a:off x="9516765" y="5201837"/>
              <a:ext cx="1654000" cy="960000"/>
            </a:xfrm>
            <a:prstGeom prst="rect">
              <a:avLst/>
            </a:prstGeom>
            <a:noFill/>
            <a:ln w="29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19100" rIns="19100" bIns="19100" anchor="ctr" anchorCtr="0">
              <a:noAutofit/>
            </a:bodyPr>
            <a:lstStyle/>
            <a:p>
              <a:pPr algn="ctr" defTabSz="1219170"/>
              <a:endParaRPr sz="292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5" name="Google Shape;285;p27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8383758" y="1519116"/>
              <a:ext cx="137892" cy="1301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" name="Google Shape;286;p27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1118236" y="1252953"/>
              <a:ext cx="149808" cy="14144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17" name="Google Shape;287;p27"/>
            <p:cNvCxnSpPr>
              <a:stCxn id="68" idx="1"/>
              <a:endCxn id="77" idx="3"/>
            </p:cNvCxnSpPr>
            <p:nvPr/>
          </p:nvCxnSpPr>
          <p:spPr>
            <a:xfrm rot="10800000">
              <a:off x="10151837" y="1914187"/>
              <a:ext cx="65200" cy="0"/>
            </a:xfrm>
            <a:prstGeom prst="straightConnector1">
              <a:avLst/>
            </a:prstGeom>
            <a:noFill/>
            <a:ln w="4475" cap="flat" cmpd="sng">
              <a:solidFill>
                <a:srgbClr val="4285F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288;p27"/>
            <p:cNvCxnSpPr>
              <a:stCxn id="71" idx="1"/>
            </p:cNvCxnSpPr>
            <p:nvPr/>
          </p:nvCxnSpPr>
          <p:spPr>
            <a:xfrm rot="10800000">
              <a:off x="10151836" y="2092984"/>
              <a:ext cx="65200" cy="400"/>
            </a:xfrm>
            <a:prstGeom prst="straightConnector1">
              <a:avLst/>
            </a:prstGeom>
            <a:noFill/>
            <a:ln w="4475" cap="flat" cmpd="sng">
              <a:solidFill>
                <a:srgbClr val="4285F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289;p27"/>
            <p:cNvCxnSpPr/>
            <p:nvPr/>
          </p:nvCxnSpPr>
          <p:spPr>
            <a:xfrm>
              <a:off x="11100243" y="1856705"/>
              <a:ext cx="270400" cy="3200"/>
            </a:xfrm>
            <a:prstGeom prst="straightConnector1">
              <a:avLst/>
            </a:prstGeom>
            <a:noFill/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120" name="Google Shape;290;p27"/>
            <p:cNvSpPr txBox="1"/>
            <p:nvPr/>
          </p:nvSpPr>
          <p:spPr>
            <a:xfrm>
              <a:off x="10792432" y="1820647"/>
              <a:ext cx="313600" cy="77157"/>
            </a:xfrm>
            <a:prstGeom prst="rect">
              <a:avLst/>
            </a:prstGeom>
            <a:solidFill>
              <a:srgbClr val="FFFFFF"/>
            </a:solidFill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 b="1">
                  <a:latin typeface="Consolas"/>
                  <a:ea typeface="Consolas"/>
                  <a:cs typeface="Consolas"/>
                  <a:sym typeface="Consolas"/>
                </a:rPr>
                <a:t>validate*</a:t>
              </a:r>
              <a:endParaRPr sz="376" b="1"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pic>
          <p:nvPicPr>
            <p:cNvPr id="121" name="Google Shape;291;p27" descr="Premium Vector | Green check mark and red cross symbol vector illustration"/>
            <p:cNvPicPr preferRelativeResize="0"/>
            <p:nvPr/>
          </p:nvPicPr>
          <p:blipFill rotWithShape="1">
            <a:blip r:embed="rId33">
              <a:alphaModFix/>
            </a:blip>
            <a:srcRect l="55253" t="32721" r="6583" b="26713"/>
            <a:stretch/>
          </p:blipFill>
          <p:spPr>
            <a:xfrm>
              <a:off x="11157946" y="1813961"/>
              <a:ext cx="76013" cy="786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292;p27" descr="Premium Vector | Green check mark and red cross symbol vector illustration"/>
            <p:cNvPicPr preferRelativeResize="0"/>
            <p:nvPr/>
          </p:nvPicPr>
          <p:blipFill rotWithShape="1">
            <a:blip r:embed="rId33">
              <a:alphaModFix/>
            </a:blip>
            <a:srcRect l="3913" t="33944" r="50261" b="27977"/>
            <a:stretch/>
          </p:blipFill>
          <p:spPr>
            <a:xfrm>
              <a:off x="10972104" y="1973523"/>
              <a:ext cx="102960" cy="832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3" name="Google Shape;293;p27"/>
            <p:cNvSpPr/>
            <p:nvPr/>
          </p:nvSpPr>
          <p:spPr>
            <a:xfrm>
              <a:off x="11370647" y="1757433"/>
              <a:ext cx="554800" cy="195200"/>
            </a:xfrm>
            <a:prstGeom prst="roundRect">
              <a:avLst>
                <a:gd name="adj" fmla="val 16667"/>
              </a:avLst>
            </a:prstGeom>
            <a:noFill/>
            <a:ln w="59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ctr" anchorCtr="0">
              <a:noAutofit/>
            </a:bodyPr>
            <a:lstStyle/>
            <a:p>
              <a:pPr algn="ctr" defTabSz="1219170"/>
              <a:endParaRPr sz="292">
                <a:solidFill>
                  <a:srgbClr val="FFFFFF"/>
                </a:solidFill>
              </a:endParaRPr>
            </a:p>
          </p:txBody>
        </p:sp>
        <p:sp>
          <p:nvSpPr>
            <p:cNvPr id="124" name="Google Shape;294;p27"/>
            <p:cNvSpPr txBox="1"/>
            <p:nvPr/>
          </p:nvSpPr>
          <p:spPr>
            <a:xfrm>
              <a:off x="11525207" y="1769012"/>
              <a:ext cx="402800" cy="1739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defTabSz="1219170"/>
              <a:r>
                <a:rPr lang="es" sz="335"/>
                <a:t>Samples Metadata and sequence QC  report </a:t>
              </a:r>
              <a:endParaRPr sz="292"/>
            </a:p>
          </p:txBody>
        </p:sp>
        <p:pic>
          <p:nvPicPr>
            <p:cNvPr id="125" name="Google Shape;295;p27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1396737" y="1789911"/>
              <a:ext cx="124752" cy="117783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26" name="Google Shape;296;p27"/>
            <p:cNvCxnSpPr/>
            <p:nvPr/>
          </p:nvCxnSpPr>
          <p:spPr>
            <a:xfrm>
              <a:off x="11629409" y="1950001"/>
              <a:ext cx="2400" cy="286400"/>
            </a:xfrm>
            <a:prstGeom prst="straightConnector1">
              <a:avLst/>
            </a:prstGeom>
            <a:noFill/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pic>
          <p:nvPicPr>
            <p:cNvPr id="127" name="Google Shape;297;p27"/>
            <p:cNvPicPr preferRelativeResize="0"/>
            <p:nvPr/>
          </p:nvPicPr>
          <p:blipFill rotWithShape="1">
            <a:blip r:embed="rId34">
              <a:alphaModFix/>
            </a:blip>
            <a:srcRect l="16577" t="14718" r="17114" b="15596"/>
            <a:stretch/>
          </p:blipFill>
          <p:spPr>
            <a:xfrm>
              <a:off x="11390729" y="2269989"/>
              <a:ext cx="151200" cy="1120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8" name="Google Shape;298;p27"/>
            <p:cNvSpPr txBox="1"/>
            <p:nvPr/>
          </p:nvSpPr>
          <p:spPr>
            <a:xfrm>
              <a:off x="11551384" y="2264805"/>
              <a:ext cx="363200" cy="1224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defTabSz="1219170"/>
              <a:r>
                <a:rPr lang="es" sz="335"/>
                <a:t>Report to the laboratory</a:t>
              </a:r>
              <a:endParaRPr sz="292"/>
            </a:p>
          </p:txBody>
        </p:sp>
        <p:cxnSp>
          <p:nvCxnSpPr>
            <p:cNvPr id="129" name="Google Shape;299;p27"/>
            <p:cNvCxnSpPr/>
            <p:nvPr/>
          </p:nvCxnSpPr>
          <p:spPr>
            <a:xfrm rot="16200000" flipV="1">
              <a:off x="8193349" y="2023601"/>
              <a:ext cx="1029200" cy="463600"/>
            </a:xfrm>
            <a:prstGeom prst="bentConnector3">
              <a:avLst>
                <a:gd name="adj1" fmla="val 50000"/>
              </a:avLst>
            </a:prstGeom>
            <a:noFill/>
            <a:ln w="11400" cap="flat" cmpd="sng">
              <a:solidFill>
                <a:srgbClr val="4285F4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sp>
          <p:nvSpPr>
            <p:cNvPr id="130" name="Google Shape;300;p27"/>
            <p:cNvSpPr txBox="1"/>
            <p:nvPr/>
          </p:nvSpPr>
          <p:spPr>
            <a:xfrm>
              <a:off x="8654876" y="2462203"/>
              <a:ext cx="574400" cy="102397"/>
            </a:xfrm>
            <a:prstGeom prst="rect">
              <a:avLst/>
            </a:prstGeom>
            <a:solidFill>
              <a:srgbClr val="FFFFFF"/>
            </a:solidFill>
            <a:ln w="592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25300" tIns="12667" rIns="25300" bIns="12667" anchor="t" anchorCtr="0">
              <a:spAutoFit/>
            </a:bodyPr>
            <a:lstStyle/>
            <a:p>
              <a:pPr algn="ctr" defTabSz="1219170"/>
              <a:r>
                <a:rPr lang="es" sz="499" b="1">
                  <a:latin typeface="Consolas"/>
                  <a:ea typeface="Consolas"/>
                  <a:cs typeface="Consolas"/>
                  <a:sym typeface="Consolas"/>
                </a:rPr>
                <a:t>Upload_results</a:t>
              </a:r>
              <a:endParaRPr sz="499"/>
            </a:p>
          </p:txBody>
        </p:sp>
        <p:sp>
          <p:nvSpPr>
            <p:cNvPr id="131" name="Google Shape;301;p27"/>
            <p:cNvSpPr txBox="1"/>
            <p:nvPr/>
          </p:nvSpPr>
          <p:spPr>
            <a:xfrm>
              <a:off x="8548647" y="1903101"/>
              <a:ext cx="764800" cy="2274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2300" tIns="21167" rIns="42300" bIns="21167" anchor="t" anchorCtr="0">
              <a:spAutoFit/>
            </a:bodyPr>
            <a:lstStyle/>
            <a:p>
              <a:pPr algn="ctr" defTabSz="1219170"/>
              <a:r>
                <a:rPr lang="es" sz="400"/>
                <a:t>Bioinformatic analysis files (VCFs, consensus…) are uploaded back to the SFTP</a:t>
              </a:r>
              <a:endParaRPr sz="400"/>
            </a:p>
          </p:txBody>
        </p:sp>
        <p:cxnSp>
          <p:nvCxnSpPr>
            <p:cNvPr id="132" name="Google Shape;302;p27"/>
            <p:cNvCxnSpPr>
              <a:stCxn id="120" idx="3"/>
              <a:endCxn id="14" idx="0"/>
            </p:cNvCxnSpPr>
            <p:nvPr/>
          </p:nvCxnSpPr>
          <p:spPr>
            <a:xfrm>
              <a:off x="11106032" y="1859247"/>
              <a:ext cx="498800" cy="377200"/>
            </a:xfrm>
            <a:prstGeom prst="straightConnector1">
              <a:avLst/>
            </a:prstGeom>
            <a:noFill/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133" name="Google Shape;304;p27"/>
            <p:cNvSpPr txBox="1"/>
            <p:nvPr/>
          </p:nvSpPr>
          <p:spPr>
            <a:xfrm>
              <a:off x="11279963" y="2023833"/>
              <a:ext cx="425200" cy="77157"/>
            </a:xfrm>
            <a:prstGeom prst="rect">
              <a:avLst/>
            </a:prstGeom>
            <a:solidFill>
              <a:srgbClr val="FFFFFF"/>
            </a:solidFill>
            <a:ln w="4475" cap="flat" cmpd="sng">
              <a:solidFill>
                <a:srgbClr val="4285F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9100" tIns="9567" rIns="19100" bIns="9567" anchor="t" anchorCtr="0">
              <a:spAutoFit/>
            </a:bodyPr>
            <a:lstStyle/>
            <a:p>
              <a:pPr algn="ctr" defTabSz="1219170"/>
              <a:r>
                <a:rPr lang="es" sz="376" b="1">
                  <a:latin typeface="Consolas"/>
                  <a:ea typeface="Consolas"/>
                  <a:cs typeface="Consolas"/>
                  <a:sym typeface="Consolas"/>
                </a:rPr>
                <a:t>send-mail*</a:t>
              </a:r>
              <a:endParaRPr sz="376" b="1">
                <a:latin typeface="Consolas"/>
                <a:ea typeface="Consolas"/>
                <a:cs typeface="Consolas"/>
                <a:sym typeface="Consolas"/>
              </a:endParaRPr>
            </a:p>
          </p:txBody>
        </p:sp>
      </p:grpSp>
      <p:sp>
        <p:nvSpPr>
          <p:cNvPr id="3" name="Marcador de fecha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s-ES" smtClean="0"/>
              <a:t>23/04/2026</a:t>
            </a:r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s-ES" smtClean="0"/>
              <a:t>40º Aniversario ISCIII</a:t>
            </a:r>
            <a:endParaRPr lang="es-ES"/>
          </a:p>
        </p:txBody>
      </p:sp>
      <p:sp>
        <p:nvSpPr>
          <p:cNvPr id="141" name="Marcador de número de diapositiva 14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7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95921" y="167501"/>
            <a:ext cx="11896079" cy="635620"/>
          </a:xfr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>
              <a:buClr>
                <a:srgbClr val="004F99"/>
              </a:buClr>
              <a:buSzPts val="1100"/>
              <a:buFont typeface="Calibri"/>
            </a:pPr>
            <a:r>
              <a:rPr lang="es-ES" sz="2800" dirty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  <a:sym typeface="Arial"/>
              </a:rPr>
              <a:t>Plataforma</a:t>
            </a:r>
            <a:r>
              <a:rPr lang="es-ES" sz="2800" b="1" dirty="0" smtClean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  <a:ea typeface="Calibri"/>
                <a:cs typeface="Calibri"/>
                <a:sym typeface="Arial"/>
              </a:rPr>
              <a:t> </a:t>
            </a:r>
            <a:r>
              <a:rPr lang="es-ES" sz="2800" dirty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  <a:sym typeface="Arial"/>
              </a:rPr>
              <a:t>de </a:t>
            </a:r>
            <a:r>
              <a:rPr lang="es-ES" sz="2800" dirty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  <a:sym typeface="Arial"/>
              </a:rPr>
              <a:t>Integración de Datos Clínicos</a:t>
            </a:r>
            <a:r>
              <a:rPr lang="es-ES" sz="2800" dirty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  <a:sym typeface="Arial"/>
              </a:rPr>
              <a:t>, </a:t>
            </a:r>
            <a:r>
              <a:rPr lang="es-ES" sz="2800" dirty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  <a:sym typeface="Arial"/>
              </a:rPr>
              <a:t>Genómicos 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  <a:sym typeface="Arial"/>
              </a:rPr>
              <a:t>y  </a:t>
            </a:r>
            <a:r>
              <a:rPr lang="es-ES" sz="2800" dirty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  <a:sym typeface="Arial"/>
              </a:rPr>
              <a:t>E</a:t>
            </a:r>
            <a:r>
              <a:rPr lang="es-ES" sz="2800" dirty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  <a:sym typeface="Arial"/>
              </a:rPr>
              <a:t>pidemiológicos</a:t>
            </a:r>
            <a:endParaRPr lang="es-ES" sz="2800" dirty="0">
              <a:solidFill>
                <a:schemeClr val="accent4">
                  <a:lumMod val="50000"/>
                </a:schemeClr>
              </a:solidFill>
              <a:latin typeface="Oswald" panose="020B0604020202020204" charset="0"/>
              <a:sym typeface="Arial"/>
            </a:endParaRPr>
          </a:p>
        </p:txBody>
      </p:sp>
      <p:pic>
        <p:nvPicPr>
          <p:cNvPr id="7" name="Google Shape;3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8180" y="903133"/>
            <a:ext cx="2812616" cy="804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7;p3"/>
          <p:cNvPicPr preferRelativeResize="0"/>
          <p:nvPr/>
        </p:nvPicPr>
        <p:blipFill rotWithShape="1">
          <a:blip r:embed="rId4">
            <a:alphaModFix/>
          </a:blip>
          <a:srcRect l="109"/>
          <a:stretch/>
        </p:blipFill>
        <p:spPr>
          <a:xfrm>
            <a:off x="1039750" y="1807883"/>
            <a:ext cx="10479459" cy="482709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Marcador de fech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s-ES" smtClean="0"/>
              <a:t>23/04/2026</a:t>
            </a:r>
            <a:endParaRPr lang="es-ES"/>
          </a:p>
        </p:txBody>
      </p:sp>
      <p:sp>
        <p:nvSpPr>
          <p:cNvPr id="9" name="Marcador de pie de página 8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s-ES" smtClean="0"/>
              <a:t>40º Aniversario ISCIII</a:t>
            </a:r>
            <a:endParaRPr lang="es-ES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9357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73561" y="4015"/>
            <a:ext cx="10515600" cy="1200035"/>
          </a:xfrm>
        </p:spPr>
        <p:txBody>
          <a:bodyPr/>
          <a:lstStyle/>
          <a:p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Oswald" panose="020B0604020202020204" charset="0"/>
              </a:rPr>
              <a:t>Nodo FEGA ISCIII-CIBER</a:t>
            </a:r>
            <a:endParaRPr lang="es-ES" dirty="0">
              <a:solidFill>
                <a:schemeClr val="accent4">
                  <a:lumMod val="50000"/>
                </a:schemeClr>
              </a:solidFill>
              <a:latin typeface="Oswald" panose="020B0604020202020204" charset="0"/>
            </a:endParaRPr>
          </a:p>
        </p:txBody>
      </p:sp>
      <p:grpSp>
        <p:nvGrpSpPr>
          <p:cNvPr id="21" name="Grupo 20"/>
          <p:cNvGrpSpPr/>
          <p:nvPr/>
        </p:nvGrpSpPr>
        <p:grpSpPr>
          <a:xfrm>
            <a:off x="838200" y="1111801"/>
            <a:ext cx="10332487" cy="5244549"/>
            <a:chOff x="455125" y="1698475"/>
            <a:chExt cx="15061899" cy="7203675"/>
          </a:xfrm>
        </p:grpSpPr>
        <p:pic>
          <p:nvPicPr>
            <p:cNvPr id="22" name="Google Shape;246;g3d6bb09a556_0_672"/>
            <p:cNvPicPr preferRelativeResize="0"/>
            <p:nvPr/>
          </p:nvPicPr>
          <p:blipFill rotWithShape="1">
            <a:blip r:embed="rId3">
              <a:alphaModFix/>
            </a:blip>
            <a:srcRect t="10881" b="3378"/>
            <a:stretch/>
          </p:blipFill>
          <p:spPr>
            <a:xfrm>
              <a:off x="455125" y="1698475"/>
              <a:ext cx="15061899" cy="7203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247;g3d6bb09a556_0_672"/>
            <p:cNvSpPr/>
            <p:nvPr/>
          </p:nvSpPr>
          <p:spPr>
            <a:xfrm>
              <a:off x="1050925" y="1774875"/>
              <a:ext cx="4095600" cy="1595400"/>
            </a:xfrm>
            <a:prstGeom prst="roundRect">
              <a:avLst>
                <a:gd name="adj" fmla="val 5739"/>
              </a:avLst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143300" tIns="143300" rIns="143300" bIns="1433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15000"/>
                </a:lnSpc>
                <a:spcBef>
                  <a:spcPts val="1900"/>
                </a:spcBef>
                <a:spcAft>
                  <a:spcPts val="0"/>
                </a:spcAft>
                <a:buClrTx/>
                <a:buSzPts val="1700"/>
                <a:buFontTx/>
                <a:buNone/>
                <a:tabLst/>
                <a:defRPr/>
              </a:pPr>
              <a:r>
                <a:rPr kumimoji="0" lang="en-US" sz="21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rPr>
                <a:t>Local Node (ISCIII-CIBER)</a:t>
              </a:r>
              <a:endParaRPr kumimoji="0" sz="21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defTabSz="914400" eaLnBrk="1" fontAlgn="auto" latinLnBrk="0" hangingPunct="1">
                <a:lnSpc>
                  <a:spcPct val="115000"/>
                </a:lnSpc>
                <a:spcBef>
                  <a:spcPts val="300"/>
                </a:spcBef>
                <a:spcAft>
                  <a:spcPts val="19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rPr>
                <a:t>Deploying the </a:t>
              </a:r>
              <a:r>
                <a:rPr kumimoji="0" lang="en-US" sz="17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rPr>
                <a:t>affiliated Federated EGA (FEGA) node &amp; Beacon instance </a:t>
              </a:r>
              <a:r>
                <a:rPr kumimoji="0" 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rPr>
                <a:t>for Go-IMPaCT data</a:t>
              </a:r>
              <a:endParaRPr kumimoji="0" sz="2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" name="Google Shape;248;g3d6bb09a556_0_672"/>
            <p:cNvSpPr/>
            <p:nvPr/>
          </p:nvSpPr>
          <p:spPr>
            <a:xfrm>
              <a:off x="10311625" y="4988600"/>
              <a:ext cx="4095600" cy="1595400"/>
            </a:xfrm>
            <a:prstGeom prst="roundRect">
              <a:avLst>
                <a:gd name="adj" fmla="val 5739"/>
              </a:avLst>
            </a:prstGeom>
            <a:solidFill>
              <a:srgbClr val="3D85C6"/>
            </a:solidFill>
            <a:ln>
              <a:noFill/>
            </a:ln>
          </p:spPr>
          <p:txBody>
            <a:bodyPr spcFirstLastPara="1" wrap="square" lIns="143300" tIns="143300" rIns="143300" bIns="1433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15000"/>
                </a:lnSpc>
                <a:spcBef>
                  <a:spcPts val="1900"/>
                </a:spcBef>
                <a:spcAft>
                  <a:spcPts val="0"/>
                </a:spcAft>
                <a:buClrTx/>
                <a:buSzPts val="1700"/>
                <a:buFontTx/>
                <a:buNone/>
                <a:tabLst/>
                <a:defRPr/>
              </a:pPr>
              <a:r>
                <a:rPr kumimoji="0" lang="en-US" sz="21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rPr>
                <a:t>In collaboration with CRG</a:t>
              </a:r>
              <a:endParaRPr kumimoji="0" sz="21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defTabSz="914400" eaLnBrk="1" fontAlgn="auto" latinLnBrk="0" hangingPunct="1">
                <a:lnSpc>
                  <a:spcPct val="115000"/>
                </a:lnSpc>
                <a:spcBef>
                  <a:spcPts val="300"/>
                </a:spcBef>
                <a:spcAft>
                  <a:spcPts val="19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"/>
                  <a:ea typeface="Roboto"/>
                  <a:cs typeface="Roboto"/>
                  <a:sym typeface="Roboto"/>
                </a:rPr>
                <a:t>Joint development ensuring alignment with ongoing EGA/FEGA ecosystem updates</a:t>
              </a:r>
              <a:endParaRPr kumimoji="0" sz="2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5" name="Google Shape;249;g3d6bb09a556_0_672"/>
            <p:cNvGrpSpPr/>
            <p:nvPr/>
          </p:nvGrpSpPr>
          <p:grpSpPr>
            <a:xfrm>
              <a:off x="6085025" y="6072975"/>
              <a:ext cx="1357200" cy="642151"/>
              <a:chOff x="598475" y="191150"/>
              <a:chExt cx="1357200" cy="642151"/>
            </a:xfrm>
          </p:grpSpPr>
          <p:sp>
            <p:nvSpPr>
              <p:cNvPr id="31" name="Google Shape;250;g3d6bb09a556_0_672"/>
              <p:cNvSpPr/>
              <p:nvPr/>
            </p:nvSpPr>
            <p:spPr>
              <a:xfrm>
                <a:off x="598475" y="191150"/>
                <a:ext cx="1357200" cy="618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2" name="Google Shape;251;g3d6bb09a556_0_672" title="biysc_crg_logo.jpg (4)_0.png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666051" y="214400"/>
                <a:ext cx="1222047" cy="61890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6" name="Google Shape;252;g3d6bb09a556_0_672"/>
            <p:cNvPicPr preferRelativeResize="0"/>
            <p:nvPr/>
          </p:nvPicPr>
          <p:blipFill rotWithShape="1">
            <a:blip r:embed="rId5">
              <a:alphaModFix/>
            </a:blip>
            <a:srcRect t="30144" b="28815"/>
            <a:stretch/>
          </p:blipFill>
          <p:spPr>
            <a:xfrm>
              <a:off x="1354350" y="6715124"/>
              <a:ext cx="1357200" cy="311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253;g3d6bb09a556_0_672" title="proyecto GDN DETALLE.png"/>
            <p:cNvPicPr preferRelativeResize="0"/>
            <p:nvPr/>
          </p:nvPicPr>
          <p:blipFill rotWithShape="1">
            <a:blip r:embed="rId6">
              <a:alphaModFix/>
            </a:blip>
            <a:srcRect t="19826" b="18392"/>
            <a:stretch/>
          </p:blipFill>
          <p:spPr>
            <a:xfrm>
              <a:off x="1806975" y="7775625"/>
              <a:ext cx="1961125" cy="76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254;g3d6bb09a556_0_672" title="Go_E_075dba3bc4.png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3893392" y="7773988"/>
              <a:ext cx="1357200" cy="765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255;g3d6bb09a556_0_672" title="distance-learning.png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3175976" y="5496425"/>
              <a:ext cx="717425" cy="717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256;g3d6bb09a556_0_672" title="distance-learning.png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6085026" y="5355562"/>
              <a:ext cx="717425" cy="717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Marcador de fecha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s-ES" dirty="0" smtClean="0"/>
              <a:t>23/04/2026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s-ES" smtClean="0"/>
              <a:t>40º Aniversario ISCIII</a:t>
            </a:r>
            <a:endParaRPr lang="es-ES"/>
          </a:p>
        </p:txBody>
      </p:sp>
      <p:sp>
        <p:nvSpPr>
          <p:cNvPr id="33" name="Marcador de número de diapositiva 3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0294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7"/>
          <p:cNvGrpSpPr/>
          <p:nvPr/>
        </p:nvGrpSpPr>
        <p:grpSpPr>
          <a:xfrm>
            <a:off x="7572834" y="228267"/>
            <a:ext cx="4440735" cy="598933"/>
            <a:chOff x="393725" y="142575"/>
            <a:chExt cx="3330551" cy="449200"/>
          </a:xfrm>
        </p:grpSpPr>
        <p:pic>
          <p:nvPicPr>
            <p:cNvPr id="124" name="Google Shape;124;p17" title="Logo Ciber+Mepram.jpeg"/>
            <p:cNvPicPr preferRelativeResize="0"/>
            <p:nvPr/>
          </p:nvPicPr>
          <p:blipFill rotWithShape="1">
            <a:blip r:embed="rId3">
              <a:alphaModFix/>
            </a:blip>
            <a:srcRect l="3520" t="15972" r="59232" b="16606"/>
            <a:stretch/>
          </p:blipFill>
          <p:spPr>
            <a:xfrm>
              <a:off x="2553250" y="142575"/>
              <a:ext cx="1171026" cy="449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" name="Google Shape;125;p17" title="Bandera+Ministerio+ISCIII2800x591.jpg"/>
            <p:cNvPicPr preferRelativeResize="0"/>
            <p:nvPr/>
          </p:nvPicPr>
          <p:blipFill rotWithShape="1">
            <a:blip r:embed="rId4">
              <a:alphaModFix/>
            </a:blip>
            <a:srcRect l="2840" r="-2840"/>
            <a:stretch/>
          </p:blipFill>
          <p:spPr>
            <a:xfrm>
              <a:off x="393725" y="142575"/>
              <a:ext cx="2159519" cy="449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6" name="Google Shape;126;p17"/>
          <p:cNvSpPr/>
          <p:nvPr/>
        </p:nvSpPr>
        <p:spPr>
          <a:xfrm>
            <a:off x="572449" y="1375100"/>
            <a:ext cx="2811600" cy="1172800"/>
          </a:xfrm>
          <a:prstGeom prst="foldedCorner">
            <a:avLst>
              <a:gd name="adj" fmla="val 16667"/>
            </a:avLst>
          </a:prstGeom>
          <a:solidFill>
            <a:srgbClr val="D0E0E3"/>
          </a:solidFill>
          <a:ln w="81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4667" tIns="104667" rIns="104667" bIns="104667" anchor="ctr" anchorCtr="0">
            <a:noAutofit/>
          </a:bodyPr>
          <a:lstStyle/>
          <a:p>
            <a:pPr algn="ctr" defTabSz="1219170"/>
            <a:r>
              <a:rPr lang="es" sz="1603" b="1"/>
              <a:t>Sample collection</a:t>
            </a:r>
            <a:endParaRPr sz="1603" b="1"/>
          </a:p>
          <a:p>
            <a:pPr algn="ctr" defTabSz="1219170"/>
            <a:r>
              <a:rPr lang="es" sz="1603" b="1"/>
              <a:t>DNA extraction</a:t>
            </a:r>
            <a:endParaRPr sz="916"/>
          </a:p>
        </p:txBody>
      </p:sp>
      <p:sp>
        <p:nvSpPr>
          <p:cNvPr id="127" name="Google Shape;127;p17"/>
          <p:cNvSpPr/>
          <p:nvPr/>
        </p:nvSpPr>
        <p:spPr>
          <a:xfrm>
            <a:off x="572439" y="4310067"/>
            <a:ext cx="2811600" cy="1172800"/>
          </a:xfrm>
          <a:prstGeom prst="foldedCorner">
            <a:avLst>
              <a:gd name="adj" fmla="val 16667"/>
            </a:avLst>
          </a:prstGeom>
          <a:solidFill>
            <a:srgbClr val="D0E0E3"/>
          </a:solidFill>
          <a:ln w="81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4667" tIns="104667" rIns="104667" bIns="104667" anchor="ctr" anchorCtr="0">
            <a:noAutofit/>
          </a:bodyPr>
          <a:lstStyle/>
          <a:p>
            <a:pPr algn="ctr" defTabSz="1219170"/>
            <a:r>
              <a:rPr lang="es" sz="1603" b="1"/>
              <a:t>Sequencing</a:t>
            </a:r>
            <a:endParaRPr sz="1603" b="1"/>
          </a:p>
          <a:p>
            <a:pPr algn="ctr" defTabSz="1219170"/>
            <a:r>
              <a:rPr lang="es" sz="1603" b="1"/>
              <a:t>(CNAG, CNIO)</a:t>
            </a:r>
            <a:endParaRPr sz="916"/>
          </a:p>
        </p:txBody>
      </p:sp>
      <p:sp>
        <p:nvSpPr>
          <p:cNvPr id="128" name="Google Shape;128;p17"/>
          <p:cNvSpPr/>
          <p:nvPr/>
        </p:nvSpPr>
        <p:spPr>
          <a:xfrm>
            <a:off x="5987133" y="2895951"/>
            <a:ext cx="2536000" cy="1172800"/>
          </a:xfrm>
          <a:prstGeom prst="foldedCorner">
            <a:avLst>
              <a:gd name="adj" fmla="val 16667"/>
            </a:avLst>
          </a:prstGeom>
          <a:solidFill>
            <a:srgbClr val="D0E0E3"/>
          </a:solidFill>
          <a:ln w="81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4667" tIns="104667" rIns="104667" bIns="104667" anchor="ctr" anchorCtr="0">
            <a:noAutofit/>
          </a:bodyPr>
          <a:lstStyle/>
          <a:p>
            <a:pPr algn="ctr" defTabSz="1219170"/>
            <a:r>
              <a:rPr lang="es" sz="1603" b="1"/>
              <a:t>EGA-CIBER-ISCIII Node</a:t>
            </a:r>
            <a:endParaRPr sz="1603" b="1"/>
          </a:p>
          <a:p>
            <a:pPr algn="ctr" defTabSz="1219170"/>
            <a:r>
              <a:rPr lang="es" sz="1203"/>
              <a:t>Secure storage &amp; indexing</a:t>
            </a:r>
            <a:endParaRPr sz="1203"/>
          </a:p>
          <a:p>
            <a:pPr algn="ctr" defTabSz="1219170"/>
            <a:r>
              <a:rPr lang="es" sz="1203"/>
              <a:t>Federated access</a:t>
            </a:r>
            <a:endParaRPr sz="1203"/>
          </a:p>
        </p:txBody>
      </p:sp>
      <p:sp>
        <p:nvSpPr>
          <p:cNvPr id="129" name="Google Shape;129;p17"/>
          <p:cNvSpPr/>
          <p:nvPr/>
        </p:nvSpPr>
        <p:spPr>
          <a:xfrm>
            <a:off x="2983100" y="2895951"/>
            <a:ext cx="2353200" cy="1172800"/>
          </a:xfrm>
          <a:prstGeom prst="foldedCorner">
            <a:avLst>
              <a:gd name="adj" fmla="val 16667"/>
            </a:avLst>
          </a:prstGeom>
          <a:solidFill>
            <a:srgbClr val="D0E0E3"/>
          </a:solidFill>
          <a:ln w="81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4667" tIns="104667" rIns="104667" bIns="104667" anchor="ctr" anchorCtr="0">
            <a:noAutofit/>
          </a:bodyPr>
          <a:lstStyle/>
          <a:p>
            <a:pPr algn="ctr" defTabSz="1219170"/>
            <a:r>
              <a:rPr lang="es" sz="1603" b="1"/>
              <a:t>Temporary storage (ISCIII-CPD)</a:t>
            </a:r>
            <a:endParaRPr sz="916"/>
          </a:p>
        </p:txBody>
      </p:sp>
      <p:cxnSp>
        <p:nvCxnSpPr>
          <p:cNvPr id="130" name="Google Shape;130;p17"/>
          <p:cNvCxnSpPr>
            <a:stCxn id="126" idx="2"/>
            <a:endCxn id="129" idx="1"/>
          </p:cNvCxnSpPr>
          <p:nvPr/>
        </p:nvCxnSpPr>
        <p:spPr>
          <a:xfrm>
            <a:off x="1978249" y="2547900"/>
            <a:ext cx="1004800" cy="934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1" name="Google Shape;131;p17"/>
          <p:cNvCxnSpPr>
            <a:stCxn id="127" idx="0"/>
            <a:endCxn id="129" idx="1"/>
          </p:cNvCxnSpPr>
          <p:nvPr/>
        </p:nvCxnSpPr>
        <p:spPr>
          <a:xfrm rot="10800000" flipH="1">
            <a:off x="1978239" y="3482467"/>
            <a:ext cx="1004800" cy="82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2" name="Google Shape;132;p17"/>
          <p:cNvCxnSpPr>
            <a:stCxn id="129" idx="3"/>
            <a:endCxn id="128" idx="1"/>
          </p:cNvCxnSpPr>
          <p:nvPr/>
        </p:nvCxnSpPr>
        <p:spPr>
          <a:xfrm>
            <a:off x="5336300" y="3482351"/>
            <a:ext cx="650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3" name="Google Shape;133;p17"/>
          <p:cNvSpPr/>
          <p:nvPr/>
        </p:nvSpPr>
        <p:spPr>
          <a:xfrm>
            <a:off x="893400" y="3154151"/>
            <a:ext cx="1530400" cy="280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/>
            <a:r>
              <a:rPr lang="es" sz="1067"/>
              <a:t>Raw data (FASTQ)</a:t>
            </a:r>
            <a:endParaRPr sz="1067"/>
          </a:p>
        </p:txBody>
      </p:sp>
      <p:sp>
        <p:nvSpPr>
          <p:cNvPr id="134" name="Google Shape;134;p17"/>
          <p:cNvSpPr/>
          <p:nvPr/>
        </p:nvSpPr>
        <p:spPr>
          <a:xfrm>
            <a:off x="893400" y="3480951"/>
            <a:ext cx="1530400" cy="3296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/>
            <a:r>
              <a:rPr lang="es" sz="1067"/>
              <a:t>Processed data (VCF, CRAM)</a:t>
            </a:r>
            <a:endParaRPr sz="1067"/>
          </a:p>
        </p:txBody>
      </p:sp>
      <p:sp>
        <p:nvSpPr>
          <p:cNvPr id="135" name="Google Shape;135;p17"/>
          <p:cNvSpPr/>
          <p:nvPr/>
        </p:nvSpPr>
        <p:spPr>
          <a:xfrm>
            <a:off x="9173968" y="2895951"/>
            <a:ext cx="2445600" cy="1172800"/>
          </a:xfrm>
          <a:prstGeom prst="foldedCorner">
            <a:avLst>
              <a:gd name="adj" fmla="val 16667"/>
            </a:avLst>
          </a:prstGeom>
          <a:solidFill>
            <a:srgbClr val="D0E0E3"/>
          </a:solidFill>
          <a:ln w="81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4667" tIns="104667" rIns="104667" bIns="104667" anchor="ctr" anchorCtr="0">
            <a:noAutofit/>
          </a:bodyPr>
          <a:lstStyle/>
          <a:p>
            <a:pPr algn="ctr" defTabSz="1219170"/>
            <a:r>
              <a:rPr lang="es" sz="1603" b="1"/>
              <a:t>Beacon v2 Service </a:t>
            </a:r>
            <a:endParaRPr sz="1603" b="1"/>
          </a:p>
          <a:p>
            <a:pPr algn="ctr" defTabSz="1219170"/>
            <a:r>
              <a:rPr lang="es" sz="1203"/>
              <a:t>Data discovery</a:t>
            </a:r>
            <a:endParaRPr sz="1203"/>
          </a:p>
        </p:txBody>
      </p:sp>
      <p:cxnSp>
        <p:nvCxnSpPr>
          <p:cNvPr id="136" name="Google Shape;136;p17"/>
          <p:cNvCxnSpPr>
            <a:stCxn id="128" idx="3"/>
            <a:endCxn id="135" idx="1"/>
          </p:cNvCxnSpPr>
          <p:nvPr/>
        </p:nvCxnSpPr>
        <p:spPr>
          <a:xfrm>
            <a:off x="8523133" y="3482351"/>
            <a:ext cx="650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37" name="Google Shape;13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3229" y="1375100"/>
            <a:ext cx="280800" cy="28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54419" y="4310067"/>
            <a:ext cx="329605" cy="32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06689" y="2895971"/>
            <a:ext cx="329600" cy="329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42323" y="2874705"/>
            <a:ext cx="280800" cy="280796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7"/>
          <p:cNvSpPr/>
          <p:nvPr/>
        </p:nvSpPr>
        <p:spPr>
          <a:xfrm>
            <a:off x="9173968" y="4813651"/>
            <a:ext cx="2445600" cy="1172800"/>
          </a:xfrm>
          <a:prstGeom prst="foldedCorner">
            <a:avLst>
              <a:gd name="adj" fmla="val 16667"/>
            </a:avLst>
          </a:prstGeom>
          <a:solidFill>
            <a:srgbClr val="D9D2E9"/>
          </a:solidFill>
          <a:ln w="81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4667" tIns="104667" rIns="104667" bIns="104667" anchor="ctr" anchorCtr="0">
            <a:noAutofit/>
          </a:bodyPr>
          <a:lstStyle/>
          <a:p>
            <a:pPr algn="ctr" defTabSz="1219170"/>
            <a:r>
              <a:rPr lang="es" sz="1600" b="1"/>
              <a:t>Web Portal</a:t>
            </a:r>
            <a:endParaRPr sz="1600" b="1"/>
          </a:p>
          <a:p>
            <a:pPr algn="ctr" defTabSz="1219170"/>
            <a:r>
              <a:rPr lang="es" sz="1200"/>
              <a:t>Exploratory data visualization</a:t>
            </a:r>
            <a:endParaRPr sz="1200"/>
          </a:p>
        </p:txBody>
      </p:sp>
      <p:cxnSp>
        <p:nvCxnSpPr>
          <p:cNvPr id="142" name="Google Shape;142;p17"/>
          <p:cNvCxnSpPr>
            <a:stCxn id="135" idx="2"/>
            <a:endCxn id="141" idx="0"/>
          </p:cNvCxnSpPr>
          <p:nvPr/>
        </p:nvCxnSpPr>
        <p:spPr>
          <a:xfrm>
            <a:off x="10396768" y="4068751"/>
            <a:ext cx="0" cy="74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3" name="Google Shape;107;g3d6bb09a556_0_219" title="LOGO-Cohorte-1 (1)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96560" y="1375100"/>
            <a:ext cx="2218249" cy="9903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ítulo 4"/>
          <p:cNvSpPr>
            <a:spLocks noGrp="1"/>
          </p:cNvSpPr>
          <p:nvPr>
            <p:ph type="title"/>
          </p:nvPr>
        </p:nvSpPr>
        <p:spPr>
          <a:xfrm>
            <a:off x="215900" y="281253"/>
            <a:ext cx="10515600" cy="672861"/>
          </a:xfrm>
        </p:spPr>
        <p:txBody>
          <a:bodyPr/>
          <a:lstStyle/>
          <a:p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latin typeface="Oswald" panose="020B0604020202020204" charset="0"/>
              </a:rPr>
              <a:t>Nodo FEGA ISCIII-CIBER, </a:t>
            </a:r>
            <a:r>
              <a:rPr lang="es-ES" dirty="0" err="1" smtClean="0">
                <a:solidFill>
                  <a:schemeClr val="accent1">
                    <a:lumMod val="50000"/>
                  </a:schemeClr>
                </a:solidFill>
                <a:latin typeface="Oswald" panose="020B0604020202020204" charset="0"/>
              </a:rPr>
              <a:t>Go</a:t>
            </a: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latin typeface="Oswald" panose="020B0604020202020204" charset="0"/>
              </a:rPr>
              <a:t>-IMPaCT</a:t>
            </a:r>
            <a:endParaRPr lang="es-ES" dirty="0">
              <a:solidFill>
                <a:schemeClr val="accent1">
                  <a:lumMod val="50000"/>
                </a:schemeClr>
              </a:solidFill>
              <a:latin typeface="Oswald" panose="020B0604020202020204" charset="0"/>
            </a:endParaRPr>
          </a:p>
        </p:txBody>
      </p:sp>
      <p:pic>
        <p:nvPicPr>
          <p:cNvPr id="26" name="Google Shape;254;g3d6bb09a556_0_672" title="Go_E_075dba3bc4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807748" y="1881494"/>
            <a:ext cx="952785" cy="5902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arcador de número de diapositiva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30" name="Marcador de fecha 2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s-ES" sz="1200" b="0" i="0" u="none" strike="noStrike" kern="0" cap="none" spc="0" normalizeH="0" baseline="0" noProof="0" smtClean="0">
                <a:ln>
                  <a:noFill/>
                </a:ln>
                <a:solidFill>
                  <a:srgbClr val="75757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23/04/2026</a:t>
            </a:r>
            <a:endParaRPr kumimoji="0" lang="es-ES" sz="1200" b="0" i="0" u="none" strike="noStrike" kern="0" cap="none" spc="0" normalizeH="0" baseline="0" noProof="0" dirty="0">
              <a:ln>
                <a:noFill/>
              </a:ln>
              <a:solidFill>
                <a:srgbClr val="75757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1" name="Marcador de pie de página 3"/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s-ES" sz="1200" b="0" i="0" u="none" strike="noStrike" kern="0" cap="none" spc="0" normalizeH="0" baseline="0" noProof="0" smtClean="0">
                <a:ln>
                  <a:noFill/>
                </a:ln>
                <a:solidFill>
                  <a:srgbClr val="75757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40º Aniversario ISCIII</a:t>
            </a:r>
            <a:endParaRPr kumimoji="0" lang="es-ES" sz="1200" b="0" i="0" u="none" strike="noStrike" kern="0" cap="none" spc="0" normalizeH="0" baseline="0" noProof="0">
              <a:ln>
                <a:noFill/>
              </a:ln>
              <a:solidFill>
                <a:srgbClr val="75757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74702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rn 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3C47D"/>
      </a:accent3>
      <a:accent4>
        <a:srgbClr val="2676C3"/>
      </a:accent4>
      <a:accent5>
        <a:srgbClr val="C1E5F5"/>
      </a:accent5>
      <a:accent6>
        <a:srgbClr val="F8E71C"/>
      </a:accent6>
      <a:hlink>
        <a:srgbClr val="78AFC9"/>
      </a:hlink>
      <a:folHlink>
        <a:srgbClr val="0083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9418</TotalTime>
  <Words>671</Words>
  <Application>Microsoft Office PowerPoint</Application>
  <PresentationFormat>Panorámica</PresentationFormat>
  <Paragraphs>177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11</vt:i4>
      </vt:variant>
    </vt:vector>
  </HeadingPairs>
  <TitlesOfParts>
    <vt:vector size="24" baseType="lpstr">
      <vt:lpstr>Roboto</vt:lpstr>
      <vt:lpstr>Source Code Pro</vt:lpstr>
      <vt:lpstr>Oswald ExtraLight</vt:lpstr>
      <vt:lpstr>Oswald</vt:lpstr>
      <vt:lpstr>Calibri</vt:lpstr>
      <vt:lpstr>Oswald Light</vt:lpstr>
      <vt:lpstr>Oswald Medium</vt:lpstr>
      <vt:lpstr>Consolas</vt:lpstr>
      <vt:lpstr>Play</vt:lpstr>
      <vt:lpstr>Arial</vt:lpstr>
      <vt:lpstr>Tema de Office</vt:lpstr>
      <vt:lpstr>Modern Writer</vt:lpstr>
      <vt:lpstr>Simple Light</vt:lpstr>
      <vt:lpstr>Presentación de PowerPoint</vt:lpstr>
      <vt:lpstr>Programa Transversal  Ciencia de Datos</vt:lpstr>
      <vt:lpstr>Organigrama</vt:lpstr>
      <vt:lpstr>Avances clave: Gestión y análisis de datos genómicos (SM)</vt:lpstr>
      <vt:lpstr>Avances clave: datahub.isciii.es</vt:lpstr>
      <vt:lpstr>Presentación de PowerPoint</vt:lpstr>
      <vt:lpstr>Plataforma de Integración de Datos Clínicos, Genómicos y  Epidemiológicos</vt:lpstr>
      <vt:lpstr>Nodo FEGA ISCIII-CIBER</vt:lpstr>
      <vt:lpstr>Nodo FEGA ISCIII-CIBER, Go-IMPaCT</vt:lpstr>
      <vt:lpstr>Espacio de Datos ISCIII –Ciber: datahub.isciii.es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Pilar Gayoso Diz</dc:creator>
  <cp:lastModifiedBy>Isabel Cuesta De La Plaza</cp:lastModifiedBy>
  <cp:revision>37</cp:revision>
  <dcterms:created xsi:type="dcterms:W3CDTF">2025-03-26T18:04:59Z</dcterms:created>
  <dcterms:modified xsi:type="dcterms:W3CDTF">2026-04-22T20:28:40Z</dcterms:modified>
</cp:coreProperties>
</file>