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7" r:id="rId2"/>
  </p:sldIdLst>
  <p:sldSz cx="6858000" cy="9144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55" d="100"/>
          <a:sy n="55" d="100"/>
        </p:scale>
        <p:origin x="1992" y="72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s-ES"/>
              <a:t>Haga clic para editar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DA30F-8A7B-4105-9812-FE9C216B3FA6}" type="datetimeFigureOut">
              <a:rPr lang="es-ES" smtClean="0"/>
              <a:t>01/05/2024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68B20B-977E-4210-AAD5-4AF40CF937E8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803258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DA30F-8A7B-4105-9812-FE9C216B3FA6}" type="datetimeFigureOut">
              <a:rPr lang="es-ES" smtClean="0"/>
              <a:t>01/05/2024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68B20B-977E-4210-AAD5-4AF40CF937E8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840104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DA30F-8A7B-4105-9812-FE9C216B3FA6}" type="datetimeFigureOut">
              <a:rPr lang="es-ES" smtClean="0"/>
              <a:t>01/05/2024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68B20B-977E-4210-AAD5-4AF40CF937E8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718316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DA30F-8A7B-4105-9812-FE9C216B3FA6}" type="datetimeFigureOut">
              <a:rPr lang="es-ES" smtClean="0"/>
              <a:t>01/05/2024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68B20B-977E-4210-AAD5-4AF40CF937E8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058466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DA30F-8A7B-4105-9812-FE9C216B3FA6}" type="datetimeFigureOut">
              <a:rPr lang="es-ES" smtClean="0"/>
              <a:t>01/05/2024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68B20B-977E-4210-AAD5-4AF40CF937E8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3097103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DA30F-8A7B-4105-9812-FE9C216B3FA6}" type="datetimeFigureOut">
              <a:rPr lang="es-ES" smtClean="0"/>
              <a:t>01/05/2024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68B20B-977E-4210-AAD5-4AF40CF937E8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995999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DA30F-8A7B-4105-9812-FE9C216B3FA6}" type="datetimeFigureOut">
              <a:rPr lang="es-ES" smtClean="0"/>
              <a:t>01/05/2024</a:t>
            </a:fld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68B20B-977E-4210-AAD5-4AF40CF937E8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937988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DA30F-8A7B-4105-9812-FE9C216B3FA6}" type="datetimeFigureOut">
              <a:rPr lang="es-ES" smtClean="0"/>
              <a:t>01/05/2024</a:t>
            </a:fld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68B20B-977E-4210-AAD5-4AF40CF937E8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00066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DA30F-8A7B-4105-9812-FE9C216B3FA6}" type="datetimeFigureOut">
              <a:rPr lang="es-ES" smtClean="0"/>
              <a:t>01/05/2024</a:t>
            </a:fld>
            <a:endParaRPr lang="es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68B20B-977E-4210-AAD5-4AF40CF937E8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10517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DA30F-8A7B-4105-9812-FE9C216B3FA6}" type="datetimeFigureOut">
              <a:rPr lang="es-ES" smtClean="0"/>
              <a:t>01/05/2024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68B20B-977E-4210-AAD5-4AF40CF937E8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479855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DA30F-8A7B-4105-9812-FE9C216B3FA6}" type="datetimeFigureOut">
              <a:rPr lang="es-ES" smtClean="0"/>
              <a:t>01/05/2024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68B20B-977E-4210-AAD5-4AF40CF937E8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402975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CDA30F-8A7B-4105-9812-FE9C216B3FA6}" type="datetimeFigureOut">
              <a:rPr lang="es-ES" smtClean="0"/>
              <a:t>01/05/2024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68B20B-977E-4210-AAD5-4AF40CF937E8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9464951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oleObject" Target="../embeddings/oleObject1.bin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2">
            <a:extLst>
              <a:ext uri="{FF2B5EF4-FFF2-40B4-BE49-F238E27FC236}">
                <a16:creationId xmlns:a16="http://schemas.microsoft.com/office/drawing/2014/main" id="{BE2B2128-8215-3C64-93FC-7378406D8BBB}"/>
              </a:ext>
            </a:extLst>
          </p:cNvPr>
          <p:cNvSpPr txBox="1"/>
          <p:nvPr/>
        </p:nvSpPr>
        <p:spPr>
          <a:xfrm>
            <a:off x="309880" y="182880"/>
            <a:ext cx="6236971" cy="14441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s-ES" sz="1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Supplemental</a:t>
            </a:r>
            <a:r>
              <a:rPr lang="es-E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Figure 5. </a:t>
            </a:r>
            <a:r>
              <a:rPr lang="es-E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Levels</a:t>
            </a:r>
            <a:r>
              <a:rPr lang="es-E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of</a:t>
            </a:r>
            <a:r>
              <a:rPr lang="es-E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CD4+ T </a:t>
            </a:r>
            <a:r>
              <a:rPr lang="es-E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cells</a:t>
            </a:r>
            <a:r>
              <a:rPr lang="es-E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before</a:t>
            </a:r>
            <a:r>
              <a:rPr lang="es-E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and after </a:t>
            </a:r>
            <a:r>
              <a:rPr lang="es-E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receiving</a:t>
            </a:r>
            <a:r>
              <a:rPr lang="es-E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es-E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full </a:t>
            </a:r>
            <a:r>
              <a:rPr lang="es-E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vaccination</a:t>
            </a:r>
            <a:r>
              <a:rPr lang="es-E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schedule</a:t>
            </a:r>
            <a:r>
              <a:rPr lang="es-E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against</a:t>
            </a:r>
            <a:r>
              <a:rPr lang="es-E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COVID-19, </a:t>
            </a:r>
            <a:r>
              <a:rPr lang="es-E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determined</a:t>
            </a:r>
            <a:r>
              <a:rPr lang="es-E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by</a:t>
            </a:r>
            <a:r>
              <a:rPr lang="es-E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flow</a:t>
            </a:r>
            <a:r>
              <a:rPr lang="es-E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cytometry</a:t>
            </a:r>
            <a:r>
              <a:rPr lang="es-E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as CD3+CD8- in </a:t>
            </a:r>
            <a:r>
              <a:rPr lang="es-E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PBMCs</a:t>
            </a:r>
            <a:r>
              <a:rPr lang="es-E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from</a:t>
            </a:r>
            <a:r>
              <a:rPr lang="es-E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PWH (open </a:t>
            </a:r>
            <a:r>
              <a:rPr lang="es-E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circles</a:t>
            </a:r>
            <a:r>
              <a:rPr lang="es-E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and </a:t>
            </a:r>
            <a:r>
              <a:rPr lang="es-E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healthy</a:t>
            </a:r>
            <a:r>
              <a:rPr lang="es-E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donors</a:t>
            </a:r>
            <a:r>
              <a:rPr lang="es-E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es-E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closed</a:t>
            </a:r>
            <a:r>
              <a:rPr lang="es-E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circles</a:t>
            </a:r>
            <a:r>
              <a:rPr lang="es-E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).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Wilcoxon signed-rank test was applied to calculate the statistical significance within groups. Mann-Whitney U test was applied to calculate the statistical significance between unpaired groups.</a:t>
            </a:r>
            <a:endParaRPr lang="es-E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Objeto 3">
            <a:extLst>
              <a:ext uri="{FF2B5EF4-FFF2-40B4-BE49-F238E27FC236}">
                <a16:creationId xmlns:a16="http://schemas.microsoft.com/office/drawing/2014/main" id="{F8E712C6-264F-2226-B35E-6211C297CFD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6568063"/>
              </p:ext>
            </p:extLst>
          </p:nvPr>
        </p:nvGraphicFramePr>
        <p:xfrm>
          <a:off x="2005013" y="3611563"/>
          <a:ext cx="2849562" cy="1920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ism 8" r:id="rId2" imgW="4076122" imgH="2741468" progId="Prism8.Document">
                  <p:embed/>
                </p:oleObj>
              </mc:Choice>
              <mc:Fallback>
                <p:oleObj name="Prism 8" r:id="rId2" imgW="4076122" imgH="2741468" progId="Prism8.Document">
                  <p:embed/>
                  <p:pic>
                    <p:nvPicPr>
                      <p:cNvPr id="5" name="Objeto 4">
                        <a:extLst>
                          <a:ext uri="{FF2B5EF4-FFF2-40B4-BE49-F238E27FC236}">
                            <a16:creationId xmlns:a16="http://schemas.microsoft.com/office/drawing/2014/main" id="{F8E712C6-264F-2226-B35E-6211C297CFDA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2005013" y="3611563"/>
                        <a:ext cx="2849562" cy="19208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179178789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553</TotalTime>
  <Words>71</Words>
  <Application>Microsoft Office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Calibri</vt:lpstr>
      <vt:lpstr>Calibri Light</vt:lpstr>
      <vt:lpstr>Times New Roman</vt:lpstr>
      <vt:lpstr>Tema de Office</vt:lpstr>
      <vt:lpstr>Prism 8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Casado Fernández Guiomar</dc:creator>
  <cp:lastModifiedBy>Megan Bond</cp:lastModifiedBy>
  <cp:revision>69</cp:revision>
  <dcterms:created xsi:type="dcterms:W3CDTF">2022-01-10T11:03:11Z</dcterms:created>
  <dcterms:modified xsi:type="dcterms:W3CDTF">2024-05-01T12:43:22Z</dcterms:modified>
</cp:coreProperties>
</file>