
<file path=[Content_Types].xml><?xml version="1.0" encoding="utf-8"?>
<Types xmlns="http://schemas.openxmlformats.org/package/2006/content-types">
  <Override PartName="/_rels/.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_rels/presentation.xml.rels" ContentType="application/vnd.openxmlformats-package.relationships+xml"/>
  <Override PartName="/ppt/media/image1.jpeg" ContentType="image/jpeg"/>
  <Override PartName="/ppt/slides/_rels/slide1.xml.rels" ContentType="application/vnd.openxmlformats-package.relationships+xml"/>
  <Override PartName="/ppt/slides/slide1.xml" ContentType="application/vnd.openxmlformats-officedocument.presentationml.slide+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slideMasters/_rels/slideMaster1.xml.rels" ContentType="application/vnd.openxmlformats-package.relationships+xml"/>
  <Override PartName="/ppt/slideMasters/slideMaster1.xml" ContentType="application/vnd.openxmlformats-officedocument.presentationml.slideMaster+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docProps/core.xml" ContentType="application/vnd.openxmlformats-package.core-propertie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Lst>
  <p:sldSz cx="9144000" cy="6858000"/>
  <p:notesSz cx="7772400" cy="100584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sldImg"/>
          </p:nvPr>
        </p:nvSpPr>
        <p:spPr>
          <a:xfrm>
            <a:off x="533520" y="764280"/>
            <a:ext cx="6704640" cy="3771360"/>
          </a:xfrm>
          <a:prstGeom prst="rect">
            <a:avLst/>
          </a:prstGeom>
        </p:spPr>
        <p:txBody>
          <a:bodyPr lIns="0" rIns="0" tIns="0" bIns="0" anchor="ctr"/>
          <a:p>
            <a:pPr algn="ctr"/>
            <a:r>
              <a:rPr b="0" lang="en-US" sz="4400" spc="-1" strike="noStrike">
                <a:latin typeface="Arial"/>
              </a:rPr>
              <a:t>Click to move the slide</a:t>
            </a:r>
            <a:endParaRPr b="0" lang="en-US" sz="4400" spc="-1" strike="noStrike">
              <a:latin typeface="Arial"/>
            </a:endParaRPr>
          </a:p>
        </p:txBody>
      </p:sp>
      <p:sp>
        <p:nvSpPr>
          <p:cNvPr id="39" name="PlaceHolder 2"/>
          <p:cNvSpPr>
            <a:spLocks noGrp="1"/>
          </p:cNvSpPr>
          <p:nvPr>
            <p:ph type="body"/>
          </p:nvPr>
        </p:nvSpPr>
        <p:spPr>
          <a:xfrm>
            <a:off x="777240" y="4777560"/>
            <a:ext cx="6217560" cy="4525920"/>
          </a:xfrm>
          <a:prstGeom prst="rect">
            <a:avLst/>
          </a:prstGeom>
        </p:spPr>
        <p:txBody>
          <a:bodyPr lIns="0" rIns="0" tIns="0" bIns="0"/>
          <a:p>
            <a:r>
              <a:rPr b="0" lang="en-US" sz="2000" spc="-1" strike="noStrike">
                <a:latin typeface="Arial"/>
              </a:rPr>
              <a:t>Click to edit the notes format</a:t>
            </a:r>
            <a:endParaRPr b="0" lang="en-US" sz="2000" spc="-1" strike="noStrike">
              <a:latin typeface="Arial"/>
            </a:endParaRPr>
          </a:p>
        </p:txBody>
      </p:sp>
      <p:sp>
        <p:nvSpPr>
          <p:cNvPr id="40" name="PlaceHolder 3"/>
          <p:cNvSpPr>
            <a:spLocks noGrp="1"/>
          </p:cNvSpPr>
          <p:nvPr>
            <p:ph type="hdr"/>
          </p:nvPr>
        </p:nvSpPr>
        <p:spPr>
          <a:xfrm>
            <a:off x="0" y="0"/>
            <a:ext cx="3372840" cy="502560"/>
          </a:xfrm>
          <a:prstGeom prst="rect">
            <a:avLst/>
          </a:prstGeom>
        </p:spPr>
        <p:txBody>
          <a:bodyPr lIns="0" rIns="0" tIns="0" bIns="0"/>
          <a:p>
            <a:r>
              <a:rPr b="0" lang="en-US" sz="1400" spc="-1" strike="noStrike">
                <a:solidFill>
                  <a:srgbClr val="303d22"/>
                </a:solidFill>
                <a:latin typeface="Arial"/>
              </a:rPr>
              <a:t>&lt;header&gt;</a:t>
            </a:r>
            <a:endParaRPr b="0" lang="en-US" sz="1400" spc="-1" strike="noStrike">
              <a:solidFill>
                <a:srgbClr val="303d22"/>
              </a:solidFill>
              <a:latin typeface="Arial"/>
            </a:endParaRPr>
          </a:p>
        </p:txBody>
      </p:sp>
      <p:sp>
        <p:nvSpPr>
          <p:cNvPr id="41" name="PlaceHolder 4"/>
          <p:cNvSpPr>
            <a:spLocks noGrp="1"/>
          </p:cNvSpPr>
          <p:nvPr>
            <p:ph type="dt"/>
          </p:nvPr>
        </p:nvSpPr>
        <p:spPr>
          <a:xfrm>
            <a:off x="4399200" y="0"/>
            <a:ext cx="3372840" cy="502560"/>
          </a:xfrm>
          <a:prstGeom prst="rect">
            <a:avLst/>
          </a:prstGeom>
        </p:spPr>
        <p:txBody>
          <a:bodyPr lIns="0" rIns="0" tIns="0" bIns="0"/>
          <a:p>
            <a:pPr algn="r"/>
            <a:r>
              <a:rPr b="0" lang="en-US" sz="1400" spc="-1" strike="noStrike">
                <a:solidFill>
                  <a:srgbClr val="303d22"/>
                </a:solidFill>
                <a:latin typeface="Arial"/>
              </a:rPr>
              <a:t>&lt;date/time&gt;</a:t>
            </a:r>
            <a:endParaRPr b="0" lang="en-US" sz="1400" spc="-1" strike="noStrike">
              <a:solidFill>
                <a:srgbClr val="303d22"/>
              </a:solidFill>
              <a:latin typeface="Arial"/>
            </a:endParaRPr>
          </a:p>
        </p:txBody>
      </p:sp>
      <p:sp>
        <p:nvSpPr>
          <p:cNvPr id="42" name="PlaceHolder 5"/>
          <p:cNvSpPr>
            <a:spLocks noGrp="1"/>
          </p:cNvSpPr>
          <p:nvPr>
            <p:ph type="ftr"/>
          </p:nvPr>
        </p:nvSpPr>
        <p:spPr>
          <a:xfrm>
            <a:off x="0" y="9555480"/>
            <a:ext cx="3372840" cy="502560"/>
          </a:xfrm>
          <a:prstGeom prst="rect">
            <a:avLst/>
          </a:prstGeom>
        </p:spPr>
        <p:txBody>
          <a:bodyPr lIns="0" rIns="0" tIns="0" bIns="0" anchor="b"/>
          <a:p>
            <a:r>
              <a:rPr b="0" lang="en-US" sz="1400" spc="-1" strike="noStrike">
                <a:solidFill>
                  <a:srgbClr val="303d22"/>
                </a:solidFill>
                <a:latin typeface="Arial"/>
              </a:rPr>
              <a:t>&lt;footer&gt;</a:t>
            </a:r>
            <a:endParaRPr b="0" lang="en-US" sz="1400" spc="-1" strike="noStrike">
              <a:solidFill>
                <a:srgbClr val="303d22"/>
              </a:solidFill>
              <a:latin typeface="Arial"/>
            </a:endParaRPr>
          </a:p>
        </p:txBody>
      </p:sp>
      <p:sp>
        <p:nvSpPr>
          <p:cNvPr id="43" name="PlaceHolder 6"/>
          <p:cNvSpPr>
            <a:spLocks noGrp="1"/>
          </p:cNvSpPr>
          <p:nvPr>
            <p:ph type="sldNum"/>
          </p:nvPr>
        </p:nvSpPr>
        <p:spPr>
          <a:xfrm>
            <a:off x="4399200" y="9555480"/>
            <a:ext cx="3372840" cy="502560"/>
          </a:xfrm>
          <a:prstGeom prst="rect">
            <a:avLst/>
          </a:prstGeom>
        </p:spPr>
        <p:txBody>
          <a:bodyPr lIns="0" rIns="0" tIns="0" bIns="0" anchor="b"/>
          <a:p>
            <a:pPr algn="r"/>
            <a:fld id="{FAA3EB4E-A7B6-4A72-87C1-9CE3FAD890BD}" type="slidenum">
              <a:rPr b="0" lang="en-US" sz="1400" spc="-1" strike="noStrike">
                <a:solidFill>
                  <a:srgbClr val="303d22"/>
                </a:solidFill>
                <a:latin typeface="Arial"/>
              </a:rPr>
              <a:t>&lt;number&gt;</a:t>
            </a:fld>
            <a:endParaRPr b="0" lang="en-US" sz="1400" spc="-1" strike="noStrike">
              <a:solidFill>
                <a:srgbClr val="303d22"/>
              </a:solidFill>
              <a:latin typeface="Arial"/>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 name="PlaceHolder 1"/>
          <p:cNvSpPr>
            <a:spLocks noGrp="1"/>
          </p:cNvSpPr>
          <p:nvPr>
            <p:ph type="sldImg"/>
          </p:nvPr>
        </p:nvSpPr>
        <p:spPr>
          <a:xfrm>
            <a:off x="1587960" y="1005840"/>
            <a:ext cx="4596480" cy="3447360"/>
          </a:xfrm>
          <a:prstGeom prst="rect">
            <a:avLst/>
          </a:prstGeom>
        </p:spPr>
      </p:sp>
      <p:sp>
        <p:nvSpPr>
          <p:cNvPr id="48" name="PlaceHolder 2"/>
          <p:cNvSpPr>
            <a:spLocks noGrp="1"/>
          </p:cNvSpPr>
          <p:nvPr>
            <p:ph type="body"/>
          </p:nvPr>
        </p:nvSpPr>
        <p:spPr>
          <a:xfrm>
            <a:off x="1185120" y="4787640"/>
            <a:ext cx="5407560" cy="8216640"/>
          </a:xfrm>
          <a:prstGeom prst="rect">
            <a:avLst/>
          </a:prstGeom>
        </p:spPr>
        <p:txBody>
          <a:bodyPr lIns="0" rIns="0" tIns="0" bIns="0"/>
          <a:p>
            <a:r>
              <a:rPr b="0" lang="en-US" sz="2000" spc="-1" strike="noStrike">
                <a:latin typeface="Arial"/>
              </a:rPr>
              <a:t>Simulations in a typical patient receiving (a) LAmB monotherapy or (b) LAmB and miltefosine (MF) combination therapy. The typical patient has body weight of 45 kg, fat‐free mass of 40 kg, and baseline parasite score of 104.7. A higher Bmax (red line) at treatment start results in more AmB uptake by the MPS (blue line) and subsequently lower daily AUC of systemic AmB (yellow bars). The combination treatment results in a greater decrease in parasite score (green line) and subsequently a more pronounced decrease in Bmax (red line).</a:t>
            </a:r>
            <a:endParaRPr b="0" lang="en-US" sz="2000" spc="-1" strike="noStrike">
              <a:latin typeface="Arial"/>
            </a:endParaRPr>
          </a:p>
          <a:p>
            <a:r>
              <a:rPr b="0" lang="en-US" sz="2000" spc="-1" strike="noStrike">
                <a:latin typeface="Arial"/>
              </a:rPr>
              <a:t>IF THIS IMAGE HAS BEEN PROVIDED BY OR IS OWNED BY A THIRD PARTY, AS INDICATED IN THE CAPTION LINE, THEN FURTHER PERMISSION MAY BE NEEDED BEFORE ANY FURTHER USE. PLEASE CONTACT WILEY'S PERMISSIONS DEPARTMENT ON PERMISSIONS@WILEY.COM OR USE THE RIGHTSLINK SERVICE BY CLICKING ON THE 'REQUEST PERMISSIONS' LINK ACCOMPANYING THIS ARTICLE. WILEY OR AUTHOR OWNED IMAGES MAY BE USED FOR NON-COMMERCIAL PURPOSES, SUBJECT TO PROPER CITATION OF THE ARTICLE, AUTHOR, AND PUBLISHER. </a:t>
            </a:r>
            <a:endParaRPr b="0" lang="en-US" sz="20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4" name="PlaceHolder 2"/>
          <p:cNvSpPr>
            <a:spLocks noGrp="1"/>
          </p:cNvSpPr>
          <p:nvPr>
            <p:ph type="body"/>
          </p:nvPr>
        </p:nvSpPr>
        <p:spPr>
          <a:xfrm>
            <a:off x="457200" y="1604520"/>
            <a:ext cx="8229240" cy="1896840"/>
          </a:xfrm>
          <a:prstGeom prst="rect">
            <a:avLst/>
          </a:prstGeom>
        </p:spPr>
        <p:txBody>
          <a:bodyPr lIns="0" rIns="0" tIns="0" bIns="0">
            <a:normAutofit/>
          </a:bodyPr>
          <a:p>
            <a:endParaRPr b="0" lang="en-US" sz="3200" spc="-1" strike="noStrike">
              <a:latin typeface="Arial"/>
            </a:endParaRPr>
          </a:p>
        </p:txBody>
      </p:sp>
      <p:sp>
        <p:nvSpPr>
          <p:cNvPr id="25" name="PlaceHolder 3"/>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9"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
        <p:nvSpPr>
          <p:cNvPr id="30" name="PlaceHolder 5"/>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2" name="PlaceHolder 2"/>
          <p:cNvSpPr>
            <a:spLocks noGrp="1"/>
          </p:cNvSpPr>
          <p:nvPr>
            <p:ph type="body"/>
          </p:nvPr>
        </p:nvSpPr>
        <p:spPr>
          <a:xfrm>
            <a:off x="457200" y="1604520"/>
            <a:ext cx="2649600" cy="1896840"/>
          </a:xfrm>
          <a:prstGeom prst="rect">
            <a:avLst/>
          </a:prstGeom>
        </p:spPr>
        <p:txBody>
          <a:bodyPr lIns="0" rIns="0" tIns="0" bIns="0">
            <a:normAutofit/>
          </a:bodyPr>
          <a:p>
            <a:endParaRPr b="0" lang="en-US" sz="3200" spc="-1" strike="noStrike">
              <a:latin typeface="Arial"/>
            </a:endParaRPr>
          </a:p>
        </p:txBody>
      </p:sp>
      <p:sp>
        <p:nvSpPr>
          <p:cNvPr id="33" name="PlaceHolder 3"/>
          <p:cNvSpPr>
            <a:spLocks noGrp="1"/>
          </p:cNvSpPr>
          <p:nvPr>
            <p:ph type="body"/>
          </p:nvPr>
        </p:nvSpPr>
        <p:spPr>
          <a:xfrm>
            <a:off x="3239640" y="1604520"/>
            <a:ext cx="2649600" cy="1896840"/>
          </a:xfrm>
          <a:prstGeom prst="rect">
            <a:avLst/>
          </a:prstGeom>
        </p:spPr>
        <p:txBody>
          <a:bodyPr lIns="0" rIns="0" tIns="0" bIns="0">
            <a:normAutofit/>
          </a:bodyPr>
          <a:p>
            <a:endParaRPr b="0" lang="en-US" sz="3200" spc="-1" strike="noStrike">
              <a:latin typeface="Arial"/>
            </a:endParaRPr>
          </a:p>
        </p:txBody>
      </p:sp>
      <p:sp>
        <p:nvSpPr>
          <p:cNvPr id="34" name="PlaceHolder 4"/>
          <p:cNvSpPr>
            <a:spLocks noGrp="1"/>
          </p:cNvSpPr>
          <p:nvPr>
            <p:ph type="body"/>
          </p:nvPr>
        </p:nvSpPr>
        <p:spPr>
          <a:xfrm>
            <a:off x="6022080" y="1604520"/>
            <a:ext cx="2649600" cy="1896840"/>
          </a:xfrm>
          <a:prstGeom prst="rect">
            <a:avLst/>
          </a:prstGeom>
        </p:spPr>
        <p:txBody>
          <a:bodyPr lIns="0" rIns="0" tIns="0" bIns="0">
            <a:normAutofit/>
          </a:bodyPr>
          <a:p>
            <a:endParaRPr b="0" lang="en-US" sz="3200" spc="-1" strike="noStrike">
              <a:latin typeface="Arial"/>
            </a:endParaRPr>
          </a:p>
        </p:txBody>
      </p:sp>
      <p:sp>
        <p:nvSpPr>
          <p:cNvPr id="35" name="PlaceHolder 5"/>
          <p:cNvSpPr>
            <a:spLocks noGrp="1"/>
          </p:cNvSpPr>
          <p:nvPr>
            <p:ph type="body"/>
          </p:nvPr>
        </p:nvSpPr>
        <p:spPr>
          <a:xfrm>
            <a:off x="457200" y="3682080"/>
            <a:ext cx="2649600" cy="1896840"/>
          </a:xfrm>
          <a:prstGeom prst="rect">
            <a:avLst/>
          </a:prstGeom>
        </p:spPr>
        <p:txBody>
          <a:bodyPr lIns="0" rIns="0" tIns="0" bIns="0">
            <a:normAutofit/>
          </a:bodyPr>
          <a:p>
            <a:endParaRPr b="0" lang="en-US" sz="3200" spc="-1" strike="noStrike">
              <a:latin typeface="Arial"/>
            </a:endParaRPr>
          </a:p>
        </p:txBody>
      </p:sp>
      <p:sp>
        <p:nvSpPr>
          <p:cNvPr id="36" name="PlaceHolder 6"/>
          <p:cNvSpPr>
            <a:spLocks noGrp="1"/>
          </p:cNvSpPr>
          <p:nvPr>
            <p:ph type="body"/>
          </p:nvPr>
        </p:nvSpPr>
        <p:spPr>
          <a:xfrm>
            <a:off x="3239640" y="3682080"/>
            <a:ext cx="2649600" cy="1896840"/>
          </a:xfrm>
          <a:prstGeom prst="rect">
            <a:avLst/>
          </a:prstGeom>
        </p:spPr>
        <p:txBody>
          <a:bodyPr lIns="0" rIns="0" tIns="0" bIns="0">
            <a:normAutofit/>
          </a:bodyPr>
          <a:p>
            <a:endParaRPr b="0" lang="en-US" sz="3200" spc="-1" strike="noStrike">
              <a:latin typeface="Arial"/>
            </a:endParaRPr>
          </a:p>
        </p:txBody>
      </p:sp>
      <p:sp>
        <p:nvSpPr>
          <p:cNvPr id="37" name="PlaceHolder 7"/>
          <p:cNvSpPr>
            <a:spLocks noGrp="1"/>
          </p:cNvSpPr>
          <p:nvPr>
            <p:ph type="body"/>
          </p:nvPr>
        </p:nvSpPr>
        <p:spPr>
          <a:xfrm>
            <a:off x="6022080" y="3682080"/>
            <a:ext cx="26496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3" name="PlaceHolder 2"/>
          <p:cNvSpPr>
            <a:spLocks noGrp="1"/>
          </p:cNvSpPr>
          <p:nvPr>
            <p:ph type="subTitle"/>
          </p:nvPr>
        </p:nvSpPr>
        <p:spPr>
          <a:xfrm>
            <a:off x="457200" y="1604520"/>
            <a:ext cx="8229240" cy="397728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5" name="PlaceHolder 2"/>
          <p:cNvSpPr>
            <a:spLocks noGrp="1"/>
          </p:cNvSpPr>
          <p:nvPr>
            <p:ph type="body"/>
          </p:nvPr>
        </p:nvSpPr>
        <p:spPr>
          <a:xfrm>
            <a:off x="457200" y="1604520"/>
            <a:ext cx="822924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7"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8"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lIns="0" rIns="0" tIns="0" bIns="0" anchor="ct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2"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13" name="PlaceHolder 3"/>
          <p:cNvSpPr>
            <a:spLocks noGrp="1"/>
          </p:cNvSpPr>
          <p:nvPr>
            <p:ph type="body"/>
          </p:nvPr>
        </p:nvSpPr>
        <p:spPr>
          <a:xfrm>
            <a:off x="4674240" y="1604520"/>
            <a:ext cx="4015800" cy="3977280"/>
          </a:xfrm>
          <a:prstGeom prst="rect">
            <a:avLst/>
          </a:prstGeom>
        </p:spPr>
        <p:txBody>
          <a:bodyPr lIns="0" rIns="0" tIns="0" bIns="0">
            <a:normAutofit/>
          </a:bodyPr>
          <a:p>
            <a:endParaRPr b="0" lang="en-US" sz="3200" spc="-1" strike="noStrike">
              <a:latin typeface="Arial"/>
            </a:endParaRPr>
          </a:p>
        </p:txBody>
      </p:sp>
      <p:sp>
        <p:nvSpPr>
          <p:cNvPr id="14" name="PlaceHolder 4"/>
          <p:cNvSpPr>
            <a:spLocks noGrp="1"/>
          </p:cNvSpPr>
          <p:nvPr>
            <p:ph type="body"/>
          </p:nvPr>
        </p:nvSpPr>
        <p:spPr>
          <a:xfrm>
            <a:off x="45720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16" name="PlaceHolder 2"/>
          <p:cNvSpPr>
            <a:spLocks noGrp="1"/>
          </p:cNvSpPr>
          <p:nvPr>
            <p:ph type="body"/>
          </p:nvPr>
        </p:nvSpPr>
        <p:spPr>
          <a:xfrm>
            <a:off x="457200" y="1604520"/>
            <a:ext cx="4015800" cy="3977280"/>
          </a:xfrm>
          <a:prstGeom prst="rect">
            <a:avLst/>
          </a:prstGeom>
        </p:spPr>
        <p:txBody>
          <a:bodyPr lIns="0" rIns="0" tIns="0" bIns="0">
            <a:normAutofit/>
          </a:bodyPr>
          <a:p>
            <a:endParaRPr b="0" lang="en-US" sz="3200" spc="-1" strike="noStrike">
              <a:latin typeface="Arial"/>
            </a:endParaRPr>
          </a:p>
        </p:txBody>
      </p:sp>
      <p:sp>
        <p:nvSpPr>
          <p:cNvPr id="17"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18" name="PlaceHolder 4"/>
          <p:cNvSpPr>
            <a:spLocks noGrp="1"/>
          </p:cNvSpPr>
          <p:nvPr>
            <p:ph type="body"/>
          </p:nvPr>
        </p:nvSpPr>
        <p:spPr>
          <a:xfrm>
            <a:off x="4674240" y="3682080"/>
            <a:ext cx="4015800" cy="1896840"/>
          </a:xfrm>
          <a:prstGeom prst="rect">
            <a:avLst/>
          </a:prstGeom>
        </p:spPr>
        <p:txBody>
          <a:bodyPr lIns="0" rIns="0" tIns="0" bIns="0">
            <a:normAutofit/>
          </a:bodyPr>
          <a:p>
            <a:endParaRPr b="0" lang="en-US"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4800"/>
          </a:xfrm>
          <a:prstGeom prst="rect">
            <a:avLst/>
          </a:prstGeom>
        </p:spPr>
        <p:txBody>
          <a:bodyPr lIns="0" rIns="0" tIns="0" bIns="0" anchor="ctr"/>
          <a:p>
            <a:pPr algn="ctr"/>
            <a:endParaRPr b="0" lang="en-US" sz="4400" spc="-1" strike="noStrike">
              <a:latin typeface="Arial"/>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normAutofit/>
          </a:bodyPr>
          <a:p>
            <a:endParaRPr b="0" lang="en-US" sz="3200" spc="-1" strike="noStrike">
              <a:latin typeface="Arial"/>
            </a:endParaRPr>
          </a:p>
        </p:txBody>
      </p:sp>
      <p:sp>
        <p:nvSpPr>
          <p:cNvPr id="21" name="PlaceHolder 3"/>
          <p:cNvSpPr>
            <a:spLocks noGrp="1"/>
          </p:cNvSpPr>
          <p:nvPr>
            <p:ph type="body"/>
          </p:nvPr>
        </p:nvSpPr>
        <p:spPr>
          <a:xfrm>
            <a:off x="4674240" y="1604520"/>
            <a:ext cx="4015800" cy="1896840"/>
          </a:xfrm>
          <a:prstGeom prst="rect">
            <a:avLst/>
          </a:prstGeom>
        </p:spPr>
        <p:txBody>
          <a:bodyPr lIns="0" rIns="0" tIns="0" bIns="0">
            <a:normAutofit/>
          </a:bodyPr>
          <a:p>
            <a:endParaRPr b="0" lang="en-US" sz="3200" spc="-1" strike="noStrike">
              <a:latin typeface="Arial"/>
            </a:endParaRPr>
          </a:p>
        </p:txBody>
      </p:sp>
      <p:sp>
        <p:nvSpPr>
          <p:cNvPr id="22" name="PlaceHolder 4"/>
          <p:cNvSpPr>
            <a:spLocks noGrp="1"/>
          </p:cNvSpPr>
          <p:nvPr>
            <p:ph type="body"/>
          </p:nvPr>
        </p:nvSpPr>
        <p:spPr>
          <a:xfrm>
            <a:off x="457200" y="3682080"/>
            <a:ext cx="8229240" cy="1896840"/>
          </a:xfrm>
          <a:prstGeom prst="rect">
            <a:avLst/>
          </a:prstGeom>
        </p:spPr>
        <p:txBody>
          <a:bodyPr lIns="0" rIns="0" tIns="0" bIns="0">
            <a:normAutofit/>
          </a:bodyPr>
          <a:p>
            <a:endParaRPr b="0" lang="en-US"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CustomShape 1"/>
          <p:cNvSpPr/>
          <p:nvPr/>
        </p:nvSpPr>
        <p:spPr>
          <a:xfrm>
            <a:off x="0" y="0"/>
            <a:ext cx="144000" cy="6858000"/>
          </a:xfrm>
          <a:prstGeom prst="rect">
            <a:avLst/>
          </a:prstGeom>
          <a:solidFill>
            <a:srgbClr val="0054a6"/>
          </a:solidFill>
          <a:ln>
            <a:noFill/>
          </a:ln>
        </p:spPr>
        <p:style>
          <a:lnRef idx="0"/>
          <a:fillRef idx="0"/>
          <a:effectRef idx="0"/>
          <a:fontRef idx="minor"/>
        </p:style>
      </p:sp>
      <p:sp>
        <p:nvSpPr>
          <p:cNvPr id="1" name="CustomShape 2"/>
          <p:cNvSpPr/>
          <p:nvPr/>
        </p:nvSpPr>
        <p:spPr>
          <a:xfrm>
            <a:off x="0" y="0"/>
            <a:ext cx="144000" cy="1198440"/>
          </a:xfrm>
          <a:prstGeom prst="rect">
            <a:avLst/>
          </a:prstGeom>
          <a:solidFill>
            <a:srgbClr val="ffce34"/>
          </a:solidFill>
          <a:ln>
            <a:noFill/>
          </a:ln>
        </p:spPr>
        <p:style>
          <a:lnRef idx="0"/>
          <a:fillRef idx="0"/>
          <a:effectRef idx="0"/>
          <a:fontRef idx="minor"/>
        </p:style>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2.xml"/><Relationship Id="rId3" Type="http://schemas.openxmlformats.org/officeDocument/2006/relationships/notesSlide" Target="../notesSlides/notesSlide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TextShape 1"/>
          <p:cNvSpPr txBox="1"/>
          <p:nvPr/>
        </p:nvSpPr>
        <p:spPr>
          <a:xfrm>
            <a:off x="1260000" y="152280"/>
            <a:ext cx="7200000" cy="451800"/>
          </a:xfrm>
          <a:prstGeom prst="rect">
            <a:avLst/>
          </a:prstGeom>
          <a:noFill/>
          <a:ln>
            <a:noFill/>
          </a:ln>
        </p:spPr>
        <p:txBody>
          <a:bodyPr lIns="90000" rIns="90000" tIns="46800" bIns="46800"/>
          <a:p>
            <a:r>
              <a:rPr b="0" lang="en-US" sz="1100" spc="-1" strike="noStrike">
                <a:solidFill>
                  <a:srgbClr val="000000"/>
                </a:solidFill>
                <a:latin typeface="Arial"/>
              </a:rPr>
              <a:t>Bidirectional Interaction Between Liposomal Amphotericin B Pharmacokinetics and Parasite Dynamics in Patients With Post‐Kala‐Azar Dermal Leishmaniasis: Potential Implications for Optimal Dosing</a:t>
            </a:r>
            <a:endParaRPr b="0" lang="en-US" sz="1100" spc="-1" strike="noStrike">
              <a:solidFill>
                <a:srgbClr val="000000"/>
              </a:solidFill>
              <a:latin typeface="Arial"/>
            </a:endParaRPr>
          </a:p>
        </p:txBody>
      </p:sp>
      <p:sp>
        <p:nvSpPr>
          <p:cNvPr id="45" name="TextShape 2"/>
          <p:cNvSpPr txBox="1"/>
          <p:nvPr/>
        </p:nvSpPr>
        <p:spPr>
          <a:xfrm>
            <a:off x="360000" y="5940000"/>
            <a:ext cx="8640000" cy="451800"/>
          </a:xfrm>
          <a:prstGeom prst="rect">
            <a:avLst/>
          </a:prstGeom>
          <a:noFill/>
          <a:ln>
            <a:noFill/>
          </a:ln>
        </p:spPr>
        <p:txBody>
          <a:bodyPr lIns="90000" rIns="90000" tIns="45000" bIns="45000"/>
          <a:p>
            <a:r>
              <a:rPr b="1" lang="en-US" sz="800" spc="-1" strike="noStrike">
                <a:solidFill>
                  <a:srgbClr val="0054a6"/>
                </a:solidFill>
                <a:latin typeface="Arial"/>
              </a:rPr>
              <a:t>Clin Pharma and Therapeutics, Volume: 119, Issue: 2, Pages: 437-446, First published: 25 November 2025, DOI: (10.1002/cpt.70124) </a:t>
            </a:r>
            <a:endParaRPr b="0" lang="en-US" sz="800" spc="-1" strike="noStrike">
              <a:solidFill>
                <a:srgbClr val="000000"/>
              </a:solidFill>
              <a:latin typeface="Arial"/>
            </a:endParaRPr>
          </a:p>
        </p:txBody>
      </p:sp>
      <p:pic>
        <p:nvPicPr>
          <p:cNvPr id="46" name="Main graphic" descr=""/>
          <p:cNvPicPr/>
          <p:nvPr/>
        </p:nvPicPr>
        <p:blipFill>
          <a:blip r:embed="rId1"/>
          <a:stretch/>
        </p:blipFill>
        <p:spPr>
          <a:xfrm>
            <a:off x="1422360" y="906480"/>
            <a:ext cx="6350040" cy="3521160"/>
          </a:xfrm>
          <a:prstGeom prst="rect">
            <a:avLst/>
          </a:prstGeom>
          <a:ln>
            <a:noFill/>
          </a:ln>
        </p:spPr>
      </p:pic>
    </p:spTree>
  </p:cSld>
  <p:transition>
    <p:wipe dir="r"/>
  </p:transition>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0</TotalTime>
  <Application>LibreOffice/6.0.7.3$Linux_X86_64 LibreOffice_project/dc89aa7a9eabfd848af146d5086077aeed2ae4a5</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cp:revision>0</cp:revision>
  <dc:subject/>
  <dc:title/>
</cp:coreProperties>
</file>