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_rels/presentation.xml.rels" ContentType="application/vnd.openxmlformats-package.relationships+xml"/>
  <Override PartName="/ppt/media/image1.jpeg" ContentType="image/jpeg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</p:sldIdLst>
  <p:sldSz cx="9144000" cy="6858000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>
                <a:latin typeface="Arial"/>
              </a:rPr>
              <a:t>Click to move the slide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Click to edit the notes format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&lt;header&gt;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&lt;date/time&gt;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solidFill>
                  <a:srgbClr val="303d22"/>
                </a:solidFill>
                <a:latin typeface="Arial"/>
              </a:rPr>
              <a:t>&lt;footer&gt;</a:t>
            </a:r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4156664E-7D6E-43E9-B6DD-62B8442E621A}" type="slidenum">
              <a:rPr b="0" lang="en-US" sz="1400" spc="-1" strike="noStrike">
                <a:solidFill>
                  <a:srgbClr val="303d22"/>
                </a:solidFill>
                <a:latin typeface="Arial"/>
              </a:rPr>
              <a:t>&lt;number&gt;</a:t>
            </a:fld>
            <a:endParaRPr b="0" lang="en-US" sz="1400" spc="-1" strike="noStrike">
              <a:solidFill>
                <a:srgbClr val="303d22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sldImg"/>
          </p:nvPr>
        </p:nvSpPr>
        <p:spPr>
          <a:xfrm>
            <a:off x="1587960" y="1005840"/>
            <a:ext cx="4596480" cy="3447360"/>
          </a:xfrm>
          <a:prstGeom prst="rect">
            <a:avLst/>
          </a:prstGeom>
        </p:spPr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1185120" y="4787640"/>
            <a:ext cx="5407560" cy="736668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Observation‐time profiles of (a) plasma total amphotericin B concentration‐time profile, (b) plasma miltefosine concentration‐time profile, and (c) parasite score up to the 3‐month follow‐up visit. The parasite score was informed by multiplying skin qPCR value (parasites/μgDNA in a skin snip) by PKDL lesion score (squares on the body map). Blue dots represent data from India and yellow dots represent data from Bangladesh.</a:t>
            </a:r>
            <a:endParaRPr b="0" lang="en-US" sz="2000" spc="-1" strike="noStrike">
              <a:latin typeface="Arial"/>
            </a:endParaRPr>
          </a:p>
          <a:p>
            <a:r>
              <a:rPr b="0" lang="en-US" sz="2000" spc="-1" strike="noStrike">
                <a:latin typeface="Arial"/>
              </a:rPr>
              <a:t>IF THIS IMAGE HAS BEEN PROVIDED BY OR IS OWNED BY A THIRD PARTY, AS INDICATED IN THE CAPTION LINE, THEN FURTHER PERMISSION MAY BE NEEDED BEFORE ANY FURTHER USE. PLEASE CONTACT WILEY'S PERMISSIONS DEPARTMENT ON PERMISSIONS@WILEY.COM OR USE THE RIGHTSLINK SERVICE BY CLICKING ON THE 'REQUEST PERMISSIONS' LINK ACCOMPANYING THIS ARTICLE. WILEY OR AUTHOR OWNED IMAGES MAY BE USED FOR NON-COMMERCIAL PURPOSES, SUBJECT TO PROPER CITATION OF THE ARTICLE, AUTHOR, AND PUBLISHER. </a:t>
            </a:r>
            <a:endParaRPr b="0" lang="en-US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0" y="0"/>
            <a:ext cx="144000" cy="6858000"/>
          </a:xfrm>
          <a:prstGeom prst="rect">
            <a:avLst/>
          </a:prstGeom>
          <a:solidFill>
            <a:srgbClr val="0054a6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CustomShape 2"/>
          <p:cNvSpPr/>
          <p:nvPr/>
        </p:nvSpPr>
        <p:spPr>
          <a:xfrm>
            <a:off x="0" y="0"/>
            <a:ext cx="144000" cy="1198440"/>
          </a:xfrm>
          <a:prstGeom prst="rect">
            <a:avLst/>
          </a:prstGeom>
          <a:solidFill>
            <a:srgbClr val="ffce34"/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Shape 1"/>
          <p:cNvSpPr txBox="1"/>
          <p:nvPr/>
        </p:nvSpPr>
        <p:spPr>
          <a:xfrm>
            <a:off x="1260000" y="152280"/>
            <a:ext cx="720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6800" bIns="46800"/>
          <a:p>
            <a:r>
              <a:rPr b="0" lang="en-US" sz="1100" spc="-1" strike="noStrike">
                <a:solidFill>
                  <a:srgbClr val="000000"/>
                </a:solidFill>
                <a:latin typeface="Arial"/>
              </a:rPr>
              <a:t>Bidirectional Interaction Between Liposomal Amphotericin B Pharmacokinetics and Parasite Dynamics in Patients With Post‐Kala‐Azar Dermal Leishmaniasis: Potential Implications for Optimal Dosing</a:t>
            </a:r>
            <a:endParaRPr b="0" lang="en-US" sz="11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TextShape 2"/>
          <p:cNvSpPr txBox="1"/>
          <p:nvPr/>
        </p:nvSpPr>
        <p:spPr>
          <a:xfrm>
            <a:off x="360000" y="5940000"/>
            <a:ext cx="8640000" cy="4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r>
              <a:rPr b="1" lang="en-US" sz="800" spc="-1" strike="noStrike">
                <a:solidFill>
                  <a:srgbClr val="0054a6"/>
                </a:solidFill>
                <a:latin typeface="Arial"/>
              </a:rPr>
              <a:t>Clin Pharma and Therapeutics, Volume: 119, Issue: 2, Pages: 437-446, First published: 25 November 2025, DOI: (10.1002/cpt.70124) 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6" name="Main graphic" descr=""/>
          <p:cNvPicPr/>
          <p:nvPr/>
        </p:nvPicPr>
        <p:blipFill>
          <a:blip r:embed="rId1"/>
          <a:stretch/>
        </p:blipFill>
        <p:spPr>
          <a:xfrm>
            <a:off x="3318840" y="762120"/>
            <a:ext cx="2556720" cy="3809880"/>
          </a:xfrm>
          <a:prstGeom prst="rect">
            <a:avLst/>
          </a:prstGeom>
          <a:ln>
            <a:noFill/>
          </a:ln>
        </p:spPr>
      </p:pic>
    </p:spTree>
  </p:cSld>
  <p:transition>
    <p:wipe dir="r"/>
  </p:transition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LibreOffice/6.0.7.3$Linux_X86_64 LibreOffice_project/dc89aa7a9eabfd848af146d5086077aeed2ae4a5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cp:revision>0</cp:revision>
  <dc:subject/>
  <dc:title/>
</cp:coreProperties>
</file>