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55423522-3B93-4ACD-A6E1-18979BD06ADA}"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13316400"/>
          </a:xfrm>
          <a:prstGeom prst="rect">
            <a:avLst/>
          </a:prstGeom>
        </p:spPr>
        <p:txBody>
          <a:bodyPr lIns="0" rIns="0" tIns="0" bIns="0"/>
          <a:p>
            <a:r>
              <a:rPr b="0" lang="en-US" sz="2000" spc="-1" strike="noStrike">
                <a:latin typeface="Arial"/>
              </a:rPr>
              <a:t>Schematic representation of the PK‐PD model linking LAmB, miltefosine, and parasite dynamics. LAmB disposition was described by a central and MPS compartment with nonlinear uptake limited by Bmax, which decreases as parasite burden declines. Miltefosine was modeled with oral absorption, central and peripheral compartments, and linear clearance. Parasite clearance was driven by LAmB in the MPS and miltefosine plasma concentrations, with parasite reduction feeding back to increase systemic LAmB exposure. Abbreviations: ALAmB,MPS, LAmB amount in MPS compartment; Aparasite, parasite score; Bmax, the maximal drug accumulation in the peripheral MPS compartment; Bmax,base, physiological baseline Bmax; Bmax,disease, disease‐related effect on Bmax; CL, drug clearance from the central compartment; F, relative bioavailability; GI, gastrointestinal tract; ka, first‐order absorption rate; kin, first‐order rate constant of distribution to MPS compartment; kout, first‐order rate constant of release from MPS compartment; LAmB, liposomal amphotericin B; MPS, mononuclear phagocytic system; Q, intercompartmental clearance; λLAmB, coefficient of LAmB amount in the MPS on parasite clearance; λMF, coefficient of miltefosine plasma concentration on parasite clearance.</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Bidirectional Interaction Between Liposomal Amphotericin B Pharmacokinetics and Parasite Dynamics in Patients With Post‐Kala‐Azar Dermal Leishmaniasis: Potential Implications for Optimal Dosing</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Clin Pharma and Therapeutics, Volume: 119, Issue: 2, Pages: 437-446, First published: 25 November 2025, DOI: (10.1002/cpt.70124)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22360" y="1088640"/>
            <a:ext cx="6350040" cy="315720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