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319" r:id="rId2"/>
    <p:sldId id="303" r:id="rId3"/>
    <p:sldId id="315" r:id="rId4"/>
    <p:sldId id="282" r:id="rId5"/>
    <p:sldId id="314" r:id="rId6"/>
    <p:sldId id="284" r:id="rId7"/>
    <p:sldId id="300" r:id="rId8"/>
    <p:sldId id="325" r:id="rId9"/>
    <p:sldId id="310" r:id="rId10"/>
    <p:sldId id="327" r:id="rId11"/>
    <p:sldId id="328" r:id="rId12"/>
    <p:sldId id="329" r:id="rId13"/>
    <p:sldId id="330" r:id="rId14"/>
    <p:sldId id="320" r:id="rId15"/>
    <p:sldId id="321" r:id="rId16"/>
    <p:sldId id="322" r:id="rId17"/>
    <p:sldId id="323" r:id="rId18"/>
  </p:sldIdLst>
  <p:sldSz cx="6858000" cy="9906000" type="A4"/>
  <p:notesSz cx="9979025" cy="68341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3BE"/>
    <a:srgbClr val="FEEA83"/>
    <a:srgbClr val="63BE7B"/>
    <a:srgbClr val="F8696B"/>
    <a:srgbClr val="A6A6A6"/>
    <a:srgbClr val="07306B"/>
    <a:srgbClr val="4292C6"/>
    <a:srgbClr val="F5F5F5"/>
    <a:srgbClr val="FF6969"/>
    <a:srgbClr val="075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15" autoAdjust="0"/>
    <p:restoredTop sz="96408" autoAdjust="0"/>
  </p:normalViewPr>
  <p:slideViewPr>
    <p:cSldViewPr snapToGrid="0" snapToObjects="1">
      <p:cViewPr varScale="1">
        <p:scale>
          <a:sx n="52" d="100"/>
          <a:sy n="52" d="100"/>
        </p:scale>
        <p:origin x="23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25148" cy="343110"/>
          </a:xfrm>
          <a:prstGeom prst="rect">
            <a:avLst/>
          </a:prstGeom>
        </p:spPr>
        <p:txBody>
          <a:bodyPr vert="horz" lIns="91925" tIns="45962" rIns="91925" bIns="4596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51618" y="2"/>
            <a:ext cx="4325148" cy="343110"/>
          </a:xfrm>
          <a:prstGeom prst="rect">
            <a:avLst/>
          </a:prstGeom>
        </p:spPr>
        <p:txBody>
          <a:bodyPr vert="horz" lIns="91925" tIns="45962" rIns="91925" bIns="45962" rtlCol="0"/>
          <a:lstStyle>
            <a:lvl1pPr algn="r">
              <a:defRPr sz="1200"/>
            </a:lvl1pPr>
          </a:lstStyle>
          <a:p>
            <a:fld id="{821D69E6-17F4-4F11-B597-D650A1AFA6D6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91079"/>
            <a:ext cx="4325148" cy="343110"/>
          </a:xfrm>
          <a:prstGeom prst="rect">
            <a:avLst/>
          </a:prstGeom>
        </p:spPr>
        <p:txBody>
          <a:bodyPr vert="horz" lIns="91925" tIns="45962" rIns="91925" bIns="4596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51618" y="6491079"/>
            <a:ext cx="4325148" cy="343110"/>
          </a:xfrm>
          <a:prstGeom prst="rect">
            <a:avLst/>
          </a:prstGeom>
        </p:spPr>
        <p:txBody>
          <a:bodyPr vert="horz" lIns="91925" tIns="45962" rIns="91925" bIns="45962" rtlCol="0" anchor="b"/>
          <a:lstStyle>
            <a:lvl1pPr algn="r">
              <a:defRPr sz="1200"/>
            </a:lvl1pPr>
          </a:lstStyle>
          <a:p>
            <a:fld id="{20CB3671-3406-41C4-A16D-80FF921C39B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099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24244" cy="342896"/>
          </a:xfrm>
          <a:prstGeom prst="rect">
            <a:avLst/>
          </a:prstGeom>
        </p:spPr>
        <p:txBody>
          <a:bodyPr vert="horz" lIns="93671" tIns="46836" rIns="93671" bIns="4683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52472" y="0"/>
            <a:ext cx="4324244" cy="342896"/>
          </a:xfrm>
          <a:prstGeom prst="rect">
            <a:avLst/>
          </a:prstGeom>
        </p:spPr>
        <p:txBody>
          <a:bodyPr vert="horz" lIns="93671" tIns="46836" rIns="93671" bIns="46836" rtlCol="0"/>
          <a:lstStyle>
            <a:lvl1pPr algn="r">
              <a:defRPr sz="1200"/>
            </a:lvl1pPr>
          </a:lstStyle>
          <a:p>
            <a:fld id="{7E6A7A5D-BB1D-1B46-A393-F4F83A5EE5BD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0" y="854075"/>
            <a:ext cx="1597025" cy="2306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71" tIns="46836" rIns="93671" bIns="4683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7903" y="3288953"/>
            <a:ext cx="7983220" cy="2690962"/>
          </a:xfrm>
          <a:prstGeom prst="rect">
            <a:avLst/>
          </a:prstGeom>
        </p:spPr>
        <p:txBody>
          <a:bodyPr vert="horz" lIns="93671" tIns="46836" rIns="93671" bIns="468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91294"/>
            <a:ext cx="4324244" cy="342895"/>
          </a:xfrm>
          <a:prstGeom prst="rect">
            <a:avLst/>
          </a:prstGeom>
        </p:spPr>
        <p:txBody>
          <a:bodyPr vert="horz" lIns="93671" tIns="46836" rIns="93671" bIns="4683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52472" y="6491294"/>
            <a:ext cx="4324244" cy="342895"/>
          </a:xfrm>
          <a:prstGeom prst="rect">
            <a:avLst/>
          </a:prstGeom>
        </p:spPr>
        <p:txBody>
          <a:bodyPr vert="horz" lIns="93671" tIns="46836" rIns="93671" bIns="46836" rtlCol="0" anchor="b"/>
          <a:lstStyle>
            <a:lvl1pPr algn="r">
              <a:defRPr sz="1200"/>
            </a:lvl1pPr>
          </a:lstStyle>
          <a:p>
            <a:fld id="{8129235A-D77E-CC47-A2DE-8B46347FE5C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69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9235A-D77E-CC47-A2DE-8B46347FE5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2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7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63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286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58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37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555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536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19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33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9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8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7BEB1-E8CD-364B-B9B7-C6DF17C47A89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94885-1499-0548-8222-4D0DC14A898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52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png"/><Relationship Id="rId3" Type="http://schemas.openxmlformats.org/officeDocument/2006/relationships/image" Target="../media/image1.emf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42" Type="http://schemas.openxmlformats.org/officeDocument/2006/relationships/image" Target="../media/image40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5" Type="http://schemas.openxmlformats.org/officeDocument/2006/relationships/image" Target="../media/image3.emf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emf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43.emf"/><Relationship Id="rId7" Type="http://schemas.openxmlformats.org/officeDocument/2006/relationships/image" Target="../media/image47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emf"/><Relationship Id="rId11" Type="http://schemas.openxmlformats.org/officeDocument/2006/relationships/image" Target="../media/image51.emf"/><Relationship Id="rId5" Type="http://schemas.openxmlformats.org/officeDocument/2006/relationships/image" Target="../media/image45.emf"/><Relationship Id="rId10" Type="http://schemas.openxmlformats.org/officeDocument/2006/relationships/image" Target="../media/image50.emf"/><Relationship Id="rId4" Type="http://schemas.openxmlformats.org/officeDocument/2006/relationships/image" Target="../media/image44.emf"/><Relationship Id="rId9" Type="http://schemas.openxmlformats.org/officeDocument/2006/relationships/image" Target="../media/image4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7" Type="http://schemas.openxmlformats.org/officeDocument/2006/relationships/image" Target="../media/image67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emf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3" Type="http://schemas.openxmlformats.org/officeDocument/2006/relationships/image" Target="../media/image69.emf"/><Relationship Id="rId7" Type="http://schemas.openxmlformats.org/officeDocument/2006/relationships/image" Target="../media/image73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emf"/><Relationship Id="rId5" Type="http://schemas.openxmlformats.org/officeDocument/2006/relationships/image" Target="../media/image71.emf"/><Relationship Id="rId4" Type="http://schemas.openxmlformats.org/officeDocument/2006/relationships/image" Target="../media/image7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3" Type="http://schemas.openxmlformats.org/officeDocument/2006/relationships/image" Target="../media/image76.emf"/><Relationship Id="rId7" Type="http://schemas.openxmlformats.org/officeDocument/2006/relationships/image" Target="../media/image80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emf"/><Relationship Id="rId5" Type="http://schemas.openxmlformats.org/officeDocument/2006/relationships/image" Target="../media/image78.emf"/><Relationship Id="rId4" Type="http://schemas.openxmlformats.org/officeDocument/2006/relationships/image" Target="../media/image7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g"/><Relationship Id="rId13" Type="http://schemas.openxmlformats.org/officeDocument/2006/relationships/image" Target="../media/image93.jpg"/><Relationship Id="rId3" Type="http://schemas.openxmlformats.org/officeDocument/2006/relationships/image" Target="../media/image83.emf"/><Relationship Id="rId7" Type="http://schemas.openxmlformats.org/officeDocument/2006/relationships/image" Target="../media/image87.jpg"/><Relationship Id="rId12" Type="http://schemas.openxmlformats.org/officeDocument/2006/relationships/image" Target="../media/image92.jpg"/><Relationship Id="rId17" Type="http://schemas.openxmlformats.org/officeDocument/2006/relationships/image" Target="../media/image97.png"/><Relationship Id="rId2" Type="http://schemas.openxmlformats.org/officeDocument/2006/relationships/image" Target="../media/image82.emf"/><Relationship Id="rId16" Type="http://schemas.openxmlformats.org/officeDocument/2006/relationships/image" Target="../media/image9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g"/><Relationship Id="rId11" Type="http://schemas.openxmlformats.org/officeDocument/2006/relationships/image" Target="../media/image91.jpg"/><Relationship Id="rId5" Type="http://schemas.openxmlformats.org/officeDocument/2006/relationships/image" Target="../media/image85.jpg"/><Relationship Id="rId15" Type="http://schemas.openxmlformats.org/officeDocument/2006/relationships/image" Target="../media/image95.jpg"/><Relationship Id="rId10" Type="http://schemas.openxmlformats.org/officeDocument/2006/relationships/image" Target="../media/image90.jpg"/><Relationship Id="rId4" Type="http://schemas.openxmlformats.org/officeDocument/2006/relationships/image" Target="../media/image84.jpg"/><Relationship Id="rId9" Type="http://schemas.openxmlformats.org/officeDocument/2006/relationships/image" Target="../media/image89.jpg"/><Relationship Id="rId14" Type="http://schemas.openxmlformats.org/officeDocument/2006/relationships/image" Target="../media/image9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6576B2B-D060-4926-9972-0B91C937C905}"/>
              </a:ext>
            </a:extLst>
          </p:cNvPr>
          <p:cNvSpPr/>
          <p:nvPr/>
        </p:nvSpPr>
        <p:spPr>
          <a:xfrm>
            <a:off x="419100" y="527815"/>
            <a:ext cx="6115050" cy="1635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GB" sz="1100" b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Information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en-GB" sz="1100" b="1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b="1" dirty="0"/>
              <a:t>The targetable kinase PIM1 drives ALK inhibitor resistance in high-risk neuroblastoma independent of MYCN status</a:t>
            </a:r>
            <a:endParaRPr lang="en-GB" dirty="0"/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en-GB" sz="1100" b="1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sz="1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Trigg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</a:t>
            </a:r>
          </a:p>
        </p:txBody>
      </p:sp>
    </p:spTree>
    <p:extLst>
      <p:ext uri="{BB962C8B-B14F-4D97-AF65-F5344CB8AC3E}">
        <p14:creationId xmlns:p14="http://schemas.microsoft.com/office/powerpoint/2010/main" val="3127028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9EF1F86-A163-1040-A6CD-543CF069C170}"/>
              </a:ext>
            </a:extLst>
          </p:cNvPr>
          <p:cNvSpPr/>
          <p:nvPr/>
        </p:nvSpPr>
        <p:spPr>
          <a:xfrm>
            <a:off x="367078" y="3727115"/>
            <a:ext cx="60476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1. Genotype of NB cell lines and patient-derived cells with respect to ALK, MYCN and TP53.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In addition, the ED50 values (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 for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brigatinib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ceritinib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are shown for the indicated cell lines.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8217455D-4976-DF40-9078-C1FA7870EA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725029"/>
              </p:ext>
            </p:extLst>
          </p:nvPr>
        </p:nvGraphicFramePr>
        <p:xfrm>
          <a:off x="433388" y="1198244"/>
          <a:ext cx="5915025" cy="222790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833922">
                  <a:extLst>
                    <a:ext uri="{9D8B030D-6E8A-4147-A177-3AD203B41FA5}">
                      <a16:colId xmlns:a16="http://schemas.microsoft.com/office/drawing/2014/main" xmlns="" val="2647748998"/>
                    </a:ext>
                  </a:extLst>
                </a:gridCol>
                <a:gridCol w="749295">
                  <a:extLst>
                    <a:ext uri="{9D8B030D-6E8A-4147-A177-3AD203B41FA5}">
                      <a16:colId xmlns:a16="http://schemas.microsoft.com/office/drawing/2014/main" xmlns="" val="1647305125"/>
                    </a:ext>
                  </a:extLst>
                </a:gridCol>
                <a:gridCol w="749883">
                  <a:extLst>
                    <a:ext uri="{9D8B030D-6E8A-4147-A177-3AD203B41FA5}">
                      <a16:colId xmlns:a16="http://schemas.microsoft.com/office/drawing/2014/main" xmlns="" val="3584816752"/>
                    </a:ext>
                  </a:extLst>
                </a:gridCol>
                <a:gridCol w="833334">
                  <a:extLst>
                    <a:ext uri="{9D8B030D-6E8A-4147-A177-3AD203B41FA5}">
                      <a16:colId xmlns:a16="http://schemas.microsoft.com/office/drawing/2014/main" xmlns="" val="808350532"/>
                    </a:ext>
                  </a:extLst>
                </a:gridCol>
                <a:gridCol w="916197">
                  <a:extLst>
                    <a:ext uri="{9D8B030D-6E8A-4147-A177-3AD203B41FA5}">
                      <a16:colId xmlns:a16="http://schemas.microsoft.com/office/drawing/2014/main" xmlns="" val="2579640065"/>
                    </a:ext>
                  </a:extLst>
                </a:gridCol>
                <a:gridCol w="916197">
                  <a:extLst>
                    <a:ext uri="{9D8B030D-6E8A-4147-A177-3AD203B41FA5}">
                      <a16:colId xmlns:a16="http://schemas.microsoft.com/office/drawing/2014/main" xmlns="" val="288524640"/>
                    </a:ext>
                  </a:extLst>
                </a:gridCol>
                <a:gridCol w="916197">
                  <a:extLst>
                    <a:ext uri="{9D8B030D-6E8A-4147-A177-3AD203B41FA5}">
                      <a16:colId xmlns:a16="http://schemas.microsoft.com/office/drawing/2014/main" xmlns="" val="1587039905"/>
                    </a:ext>
                  </a:extLst>
                </a:gridCol>
              </a:tblGrid>
              <a:tr h="282088"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Cell line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ALK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MYCN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TP53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IC</a:t>
                      </a:r>
                      <a:r>
                        <a:rPr lang="en-GB" sz="900" baseline="-25000">
                          <a:effectLst/>
                        </a:rPr>
                        <a:t>50 </a:t>
                      </a:r>
                      <a:r>
                        <a:rPr lang="en-GB" sz="900">
                          <a:effectLst/>
                        </a:rPr>
                        <a:t>(brigatinib)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IC</a:t>
                      </a:r>
                      <a:r>
                        <a:rPr lang="en-GB" sz="900" baseline="-25000">
                          <a:effectLst/>
                        </a:rPr>
                        <a:t>50 </a:t>
                      </a:r>
                      <a:endParaRPr lang="en-GB" sz="1000">
                        <a:effectLst/>
                      </a:endParaRPr>
                    </a:p>
                    <a:p>
                      <a:r>
                        <a:rPr lang="en-GB" sz="900">
                          <a:effectLst/>
                        </a:rPr>
                        <a:t>(ceritinib)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1084125771"/>
                  </a:ext>
                </a:extLst>
              </a:tr>
              <a:tr h="176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CHLA-15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c.3824G&gt;A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p.1275R&gt;Q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non-amplified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functional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-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-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2066540933"/>
                  </a:ext>
                </a:extLst>
              </a:tr>
              <a:tr h="176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CHLA-20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c.3824G&gt;A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p.1275R&gt;Q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non-amplified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functional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</a:rPr>
                        <a:t>291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279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321260372"/>
                  </a:ext>
                </a:extLst>
              </a:tr>
              <a:tr h="176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CHLA-90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c.3733T&gt;G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p.1245F&gt;V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non-amplified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non-functional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348.9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259.7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2411239430"/>
                  </a:ext>
                </a:extLst>
              </a:tr>
              <a:tr h="176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COG-N-426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c.3734T&gt;G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p.1245F&gt;C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non-amplified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functional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336.5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372.1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1670054446"/>
                  </a:ext>
                </a:extLst>
              </a:tr>
              <a:tr h="176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COG-N-426x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c.3734T&gt;G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p.1245F&gt;C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non-amplified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functional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-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-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2839966898"/>
                  </a:ext>
                </a:extLst>
              </a:tr>
              <a:tr h="176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COG-N-453x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c.3522C&gt;A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p.1174F&gt;L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amplified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functional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-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-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2438783391"/>
                  </a:ext>
                </a:extLst>
              </a:tr>
              <a:tr h="176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kern="1200">
                          <a:effectLst/>
                        </a:rPr>
                        <a:t>Kelly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c.3522C&gt;A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p.1275R&gt;Q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amplified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non-functional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140.4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94.34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1407734763"/>
                  </a:ext>
                </a:extLst>
              </a:tr>
              <a:tr h="176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kern="1200">
                          <a:effectLst/>
                        </a:rPr>
                        <a:t>LAN-5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c.3824G&gt;A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p.1275R&gt;Q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amplified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functional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-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-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3254588996"/>
                  </a:ext>
                </a:extLst>
              </a:tr>
              <a:tr h="176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kern="1200">
                          <a:effectLst/>
                        </a:rPr>
                        <a:t>LAN-6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c.3271G&gt;A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p.1091D&gt;N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non-amplified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functional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-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-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2386285090"/>
                  </a:ext>
                </a:extLst>
              </a:tr>
              <a:tr h="176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kern="1200">
                          <a:effectLst/>
                        </a:rPr>
                        <a:t>NB-1643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c.3824G&gt;A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p.1275R&gt;Q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amplified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functional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86.03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US" sz="900" kern="1200">
                          <a:effectLst/>
                        </a:rPr>
                        <a:t>51.18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2040896315"/>
                  </a:ext>
                </a:extLst>
              </a:tr>
              <a:tr h="1768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kern="1200">
                          <a:effectLst/>
                        </a:rPr>
                        <a:t>SH-SY5Y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>
                          <a:effectLst/>
                        </a:rPr>
                        <a:t>c.3522C&gt;A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p.1174F&gt;L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non-amplified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functional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900" kern="1200">
                          <a:effectLst/>
                        </a:rPr>
                        <a:t>294.6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effectLst/>
                        </a:rPr>
                        <a:t>277.5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70" marR="63470" marT="0" marB="0"/>
                </a:tc>
                <a:extLst>
                  <a:ext uri="{0D108BD9-81ED-4DB2-BD59-A6C34878D82A}">
                    <a16:rowId xmlns:a16="http://schemas.microsoft.com/office/drawing/2014/main" xmlns="" val="625839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5360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BA65CFF-359D-1D46-8F01-3B12AC104967}"/>
              </a:ext>
            </a:extLst>
          </p:cNvPr>
          <p:cNvSpPr/>
          <p:nvPr/>
        </p:nvSpPr>
        <p:spPr>
          <a:xfrm>
            <a:off x="366713" y="6460790"/>
            <a:ext cx="604764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2. Validation of candidate genes from the </a:t>
            </a:r>
            <a:r>
              <a:rPr 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CRISPRa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screen performed in SH-SY5Y cells.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Separate cell populations were transduced with gRNA targeting each gene (gRNA 1 and gRNA 2), and treated with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brigatinib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ceritinib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for 96 hours. Dose-response curves were generated and ED50 values calculated for each gRNA-treated cell population relative to NT gRNA. Log10-transformed ED50 values and one-way ANOVA p-values are shown for each gRNA.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22A9A80D-EFAB-B941-94B2-299833DE5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541007"/>
              </p:ext>
            </p:extLst>
          </p:nvPr>
        </p:nvGraphicFramePr>
        <p:xfrm>
          <a:off x="471488" y="908917"/>
          <a:ext cx="5330017" cy="5397354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726277">
                  <a:extLst>
                    <a:ext uri="{9D8B030D-6E8A-4147-A177-3AD203B41FA5}">
                      <a16:colId xmlns:a16="http://schemas.microsoft.com/office/drawing/2014/main" xmlns="" val="3200893122"/>
                    </a:ext>
                  </a:extLst>
                </a:gridCol>
                <a:gridCol w="565072">
                  <a:extLst>
                    <a:ext uri="{9D8B030D-6E8A-4147-A177-3AD203B41FA5}">
                      <a16:colId xmlns:a16="http://schemas.microsoft.com/office/drawing/2014/main" xmlns="" val="1097151111"/>
                    </a:ext>
                  </a:extLst>
                </a:gridCol>
                <a:gridCol w="565072">
                  <a:extLst>
                    <a:ext uri="{9D8B030D-6E8A-4147-A177-3AD203B41FA5}">
                      <a16:colId xmlns:a16="http://schemas.microsoft.com/office/drawing/2014/main" xmlns="" val="3768123949"/>
                    </a:ext>
                  </a:extLst>
                </a:gridCol>
                <a:gridCol w="565642">
                  <a:extLst>
                    <a:ext uri="{9D8B030D-6E8A-4147-A177-3AD203B41FA5}">
                      <a16:colId xmlns:a16="http://schemas.microsoft.com/office/drawing/2014/main" xmlns="" val="364538929"/>
                    </a:ext>
                  </a:extLst>
                </a:gridCol>
                <a:gridCol w="565642">
                  <a:extLst>
                    <a:ext uri="{9D8B030D-6E8A-4147-A177-3AD203B41FA5}">
                      <a16:colId xmlns:a16="http://schemas.microsoft.com/office/drawing/2014/main" xmlns="" val="107940377"/>
                    </a:ext>
                  </a:extLst>
                </a:gridCol>
                <a:gridCol w="585578">
                  <a:extLst>
                    <a:ext uri="{9D8B030D-6E8A-4147-A177-3AD203B41FA5}">
                      <a16:colId xmlns:a16="http://schemas.microsoft.com/office/drawing/2014/main" xmlns="" val="3053628792"/>
                    </a:ext>
                  </a:extLst>
                </a:gridCol>
                <a:gridCol w="585578">
                  <a:extLst>
                    <a:ext uri="{9D8B030D-6E8A-4147-A177-3AD203B41FA5}">
                      <a16:colId xmlns:a16="http://schemas.microsoft.com/office/drawing/2014/main" xmlns="" val="2241084434"/>
                    </a:ext>
                  </a:extLst>
                </a:gridCol>
                <a:gridCol w="585578">
                  <a:extLst>
                    <a:ext uri="{9D8B030D-6E8A-4147-A177-3AD203B41FA5}">
                      <a16:colId xmlns:a16="http://schemas.microsoft.com/office/drawing/2014/main" xmlns="" val="3906758123"/>
                    </a:ext>
                  </a:extLst>
                </a:gridCol>
                <a:gridCol w="585578">
                  <a:extLst>
                    <a:ext uri="{9D8B030D-6E8A-4147-A177-3AD203B41FA5}">
                      <a16:colId xmlns:a16="http://schemas.microsoft.com/office/drawing/2014/main" xmlns="" val="2354762416"/>
                    </a:ext>
                  </a:extLst>
                </a:gridCol>
              </a:tblGrid>
              <a:tr h="259152"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Candidate gene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Brigatinib Log</a:t>
                      </a:r>
                      <a:r>
                        <a:rPr lang="en-GB" sz="1000" baseline="-25000">
                          <a:effectLst/>
                        </a:rPr>
                        <a:t>10</a:t>
                      </a:r>
                      <a:r>
                        <a:rPr lang="en-GB" sz="1000">
                          <a:effectLst/>
                        </a:rPr>
                        <a:t> ED</a:t>
                      </a:r>
                      <a:r>
                        <a:rPr lang="en-GB" sz="1000" baseline="-25000">
                          <a:effectLst/>
                        </a:rPr>
                        <a:t>50</a:t>
                      </a:r>
                      <a:r>
                        <a:rPr lang="en-GB" sz="1000">
                          <a:effectLst/>
                        </a:rPr>
                        <a:t> (nM)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000" dirty="0" err="1">
                          <a:effectLst/>
                        </a:rPr>
                        <a:t>Ceritinib</a:t>
                      </a:r>
                      <a:r>
                        <a:rPr lang="en-GB" sz="1000" dirty="0">
                          <a:effectLst/>
                        </a:rPr>
                        <a:t> Log</a:t>
                      </a:r>
                      <a:r>
                        <a:rPr lang="en-GB" sz="1000" baseline="-25000" dirty="0">
                          <a:effectLst/>
                        </a:rPr>
                        <a:t>10</a:t>
                      </a:r>
                      <a:r>
                        <a:rPr lang="en-GB" sz="1000" dirty="0">
                          <a:effectLst/>
                        </a:rPr>
                        <a:t> ED</a:t>
                      </a:r>
                      <a:r>
                        <a:rPr lang="en-GB" sz="1000" baseline="-25000" dirty="0">
                          <a:effectLst/>
                        </a:rPr>
                        <a:t>50</a:t>
                      </a:r>
                      <a:r>
                        <a:rPr lang="en-GB" sz="1000" dirty="0">
                          <a:effectLst/>
                        </a:rPr>
                        <a:t> (</a:t>
                      </a:r>
                      <a:r>
                        <a:rPr lang="en-GB" sz="1000" dirty="0" err="1">
                          <a:effectLst/>
                        </a:rPr>
                        <a:t>nM</a:t>
                      </a:r>
                      <a:r>
                        <a:rPr lang="en-GB" sz="1000" dirty="0">
                          <a:effectLst/>
                        </a:rPr>
                        <a:t>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2185708"/>
                  </a:ext>
                </a:extLst>
              </a:tr>
              <a:tr h="2628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effectLst/>
                        </a:rPr>
                        <a:t>gRNA 1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effectLst/>
                        </a:rPr>
                        <a:t>p-value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effectLst/>
                        </a:rPr>
                        <a:t>gRNA 2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effectLst/>
                        </a:rPr>
                        <a:t>p-value</a:t>
                      </a:r>
                      <a:endParaRPr lang="en-GB" sz="11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effectLst/>
                        </a:rPr>
                        <a:t>gRNA 1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effectLst/>
                        </a:rPr>
                        <a:t>p-value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effectLst/>
                        </a:rPr>
                        <a:t>gRNA 2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effectLst/>
                        </a:rPr>
                        <a:t>p-value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5507110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Scrambled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2.420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-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-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-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2.327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-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-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-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51968306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BDNF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2.360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2.752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2.385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2.604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966773986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COPZ2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2.610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2.520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2.528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2.491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51750539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CLYBL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2.470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2.298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2.279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61788979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EGR4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2.650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2.565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2.480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2.403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3833175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EML2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2.670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2.557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2.538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2.458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05483929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ETV1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2.559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2.578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2.497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2.490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15533776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FAIM2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2.677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2.513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2.527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2.379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69218439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FOXP1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2.491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2.544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2.424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2.447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09818923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KRAS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2.697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2.540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2.929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2.647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38921048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MET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2.901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2.843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3.001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2.995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25995659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MFSD2A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2.630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2.766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2.510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2.635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93237076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MYC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2.777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2.641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2.615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2.449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0589985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NIN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2.529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2.602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2.382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2.432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25746308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NKX2-4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2.536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2.477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2.409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2.343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07749279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NPY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2.451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2.761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2.432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2.652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3220653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PIK3CD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2.632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2.592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2.489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2.461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34013954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PIM1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2.772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2.717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2.674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2.582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933412443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PRRX2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2.557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2.609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2.481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2.489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995938682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RRAS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2.461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2.505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2.378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2.403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15639587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SAGE1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2.545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2.534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2.357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2.371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8897219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SEMA4A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2.610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2.633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2.469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2.465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7085068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SLC7A3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2.478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2.576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2.373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2.400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16528445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SSBP3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2.579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2.462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2.414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2.394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74273073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SURF2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2.565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2.671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2.445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2.494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85829941"/>
                  </a:ext>
                </a:extLst>
              </a:tr>
              <a:tr h="187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UTF1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2.629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2.494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2.505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&lt;0.0001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2.428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&lt;0.01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85453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984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3A00B4B-94B1-B04C-8A22-A3307EECFE8E}"/>
              </a:ext>
            </a:extLst>
          </p:cNvPr>
          <p:cNvSpPr/>
          <p:nvPr/>
        </p:nvSpPr>
        <p:spPr>
          <a:xfrm>
            <a:off x="566738" y="6336965"/>
            <a:ext cx="6047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3. Significance of high expression of validated genes from the </a:t>
            </a:r>
            <a:r>
              <a:rPr 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CRISPRa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screen in SH-SY5Y cells on overall and event-free survival in </a:t>
            </a:r>
            <a:r>
              <a:rPr lang="en-US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Kocak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and SEQC NB patient cohorts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Numbers indicate Bonferroni-corrected p-values. - = poor survival; + = greater survival; ns = not significant;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= not in database.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1DDF8031-70E0-2E45-A5D5-D10C894E3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849428"/>
              </p:ext>
            </p:extLst>
          </p:nvPr>
        </p:nvGraphicFramePr>
        <p:xfrm>
          <a:off x="652463" y="1039019"/>
          <a:ext cx="4500731" cy="511937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899943">
                  <a:extLst>
                    <a:ext uri="{9D8B030D-6E8A-4147-A177-3AD203B41FA5}">
                      <a16:colId xmlns:a16="http://schemas.microsoft.com/office/drawing/2014/main" xmlns="" val="3521847071"/>
                    </a:ext>
                  </a:extLst>
                </a:gridCol>
                <a:gridCol w="900451">
                  <a:extLst>
                    <a:ext uri="{9D8B030D-6E8A-4147-A177-3AD203B41FA5}">
                      <a16:colId xmlns:a16="http://schemas.microsoft.com/office/drawing/2014/main" xmlns="" val="397501923"/>
                    </a:ext>
                  </a:extLst>
                </a:gridCol>
                <a:gridCol w="900451">
                  <a:extLst>
                    <a:ext uri="{9D8B030D-6E8A-4147-A177-3AD203B41FA5}">
                      <a16:colId xmlns:a16="http://schemas.microsoft.com/office/drawing/2014/main" xmlns="" val="3895042530"/>
                    </a:ext>
                  </a:extLst>
                </a:gridCol>
                <a:gridCol w="899943">
                  <a:extLst>
                    <a:ext uri="{9D8B030D-6E8A-4147-A177-3AD203B41FA5}">
                      <a16:colId xmlns:a16="http://schemas.microsoft.com/office/drawing/2014/main" xmlns="" val="1400098042"/>
                    </a:ext>
                  </a:extLst>
                </a:gridCol>
                <a:gridCol w="899943">
                  <a:extLst>
                    <a:ext uri="{9D8B030D-6E8A-4147-A177-3AD203B41FA5}">
                      <a16:colId xmlns:a16="http://schemas.microsoft.com/office/drawing/2014/main" xmlns="" val="2959458981"/>
                    </a:ext>
                  </a:extLst>
                </a:gridCol>
              </a:tblGrid>
              <a:tr h="264160">
                <a:tc rowSpan="2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Gene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Overall survival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Event-free survival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2931109"/>
                  </a:ext>
                </a:extLst>
              </a:tr>
              <a:tr h="2679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err="1">
                          <a:effectLst/>
                        </a:rPr>
                        <a:t>Kocak</a:t>
                      </a:r>
                      <a:r>
                        <a:rPr lang="en-GB" sz="1000" b="1" dirty="0">
                          <a:effectLst/>
                        </a:rPr>
                        <a:t> (n = 476)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effectLst/>
                        </a:rPr>
                        <a:t>SEQC (n = 498)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err="1">
                          <a:effectLst/>
                        </a:rPr>
                        <a:t>Kocak</a:t>
                      </a:r>
                      <a:r>
                        <a:rPr lang="en-GB" sz="1000" b="1" dirty="0">
                          <a:effectLst/>
                        </a:rPr>
                        <a:t> (n = 476)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effectLst/>
                        </a:rPr>
                        <a:t>SEQC (n = 498)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28698324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BDNF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1.1 x 10</a:t>
                      </a:r>
                      <a:r>
                        <a:rPr lang="en-GB" sz="1000" baseline="30000">
                          <a:effectLst/>
                        </a:rPr>
                        <a:t>-7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6.9 x 10</a:t>
                      </a:r>
                      <a:r>
                        <a:rPr lang="en-GB" sz="1000" baseline="30000">
                          <a:effectLst/>
                        </a:rPr>
                        <a:t>-10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3.2 x 10</a:t>
                      </a:r>
                      <a:r>
                        <a:rPr lang="en-GB" sz="1000" baseline="30000">
                          <a:effectLst/>
                        </a:rPr>
                        <a:t>-7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1.5 x 10</a:t>
                      </a:r>
                      <a:r>
                        <a:rPr lang="en-GB" sz="1000" baseline="30000">
                          <a:effectLst/>
                        </a:rPr>
                        <a:t>-4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69013196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COPZ2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1.8 x 10</a:t>
                      </a:r>
                      <a:r>
                        <a:rPr lang="en-GB" sz="1000" baseline="30000">
                          <a:effectLst/>
                        </a:rPr>
                        <a:t>-2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4.8 x 10</a:t>
                      </a:r>
                      <a:r>
                        <a:rPr lang="en-GB" sz="1000" baseline="30000">
                          <a:effectLst/>
                        </a:rPr>
                        <a:t>-3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ns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0737838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EGR4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8.3 x 10</a:t>
                      </a:r>
                      <a:r>
                        <a:rPr lang="en-GB" sz="1000" baseline="30000">
                          <a:effectLst/>
                        </a:rPr>
                        <a:t>-4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7.2 x 10</a:t>
                      </a:r>
                      <a:r>
                        <a:rPr lang="en-GB" sz="1000" baseline="30000">
                          <a:effectLst/>
                        </a:rPr>
                        <a:t>-3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3.6 x 10</a:t>
                      </a:r>
                      <a:r>
                        <a:rPr lang="en-GB" sz="1000" baseline="30000" dirty="0">
                          <a:effectLst/>
                        </a:rPr>
                        <a:t>-2</a:t>
                      </a:r>
                      <a:r>
                        <a:rPr lang="en-GB" sz="1000" dirty="0">
                          <a:effectLst/>
                        </a:rPr>
                        <a:t> (-)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6.6 x 10</a:t>
                      </a:r>
                      <a:r>
                        <a:rPr lang="en-GB" sz="1000" baseline="30000">
                          <a:effectLst/>
                        </a:rPr>
                        <a:t>-3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073223326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EML2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1.2 x 10</a:t>
                      </a:r>
                      <a:r>
                        <a:rPr lang="en-GB" sz="1000" baseline="30000">
                          <a:effectLst/>
                        </a:rPr>
                        <a:t>-2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2.2 x 10</a:t>
                      </a:r>
                      <a:r>
                        <a:rPr lang="en-GB" sz="1000" baseline="30000">
                          <a:effectLst/>
                        </a:rPr>
                        <a:t>-9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1.5 x 10</a:t>
                      </a:r>
                      <a:r>
                        <a:rPr lang="en-GB" sz="1000" baseline="30000">
                          <a:effectLst/>
                        </a:rPr>
                        <a:t>-2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8.1 x 10</a:t>
                      </a:r>
                      <a:r>
                        <a:rPr lang="en-GB" sz="1000" baseline="30000">
                          <a:effectLst/>
                        </a:rPr>
                        <a:t>-7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042384043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ETV1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1.4 x 10</a:t>
                      </a:r>
                      <a:r>
                        <a:rPr lang="en-GB" sz="1000" baseline="30000">
                          <a:effectLst/>
                        </a:rPr>
                        <a:t>-11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2.8 x 10</a:t>
                      </a:r>
                      <a:r>
                        <a:rPr lang="en-GB" sz="1000" baseline="30000">
                          <a:effectLst/>
                        </a:rPr>
                        <a:t>-13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4.5 x 10</a:t>
                      </a:r>
                      <a:r>
                        <a:rPr lang="en-GB" sz="1000" baseline="30000">
                          <a:effectLst/>
                        </a:rPr>
                        <a:t>-8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6.1 x 10</a:t>
                      </a:r>
                      <a:r>
                        <a:rPr lang="en-GB" sz="1000" baseline="30000">
                          <a:effectLst/>
                        </a:rPr>
                        <a:t>-7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77367761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FAIM2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1.3 x 10</a:t>
                      </a:r>
                      <a:r>
                        <a:rPr lang="en-GB" sz="1000" baseline="30000">
                          <a:effectLst/>
                        </a:rPr>
                        <a:t>-10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1.7 x 10</a:t>
                      </a:r>
                      <a:r>
                        <a:rPr lang="en-GB" sz="1000" baseline="30000">
                          <a:effectLst/>
                        </a:rPr>
                        <a:t>-26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8.5 x 10</a:t>
                      </a:r>
                      <a:r>
                        <a:rPr lang="en-GB" sz="1000" baseline="30000">
                          <a:effectLst/>
                        </a:rPr>
                        <a:t>-11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1.0 x 10</a:t>
                      </a:r>
                      <a:r>
                        <a:rPr lang="en-GB" sz="1000" baseline="30000">
                          <a:effectLst/>
                        </a:rPr>
                        <a:t>-18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27135723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FOXP1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2.1 x 10</a:t>
                      </a:r>
                      <a:r>
                        <a:rPr lang="en-GB" sz="1000" baseline="30000">
                          <a:effectLst/>
                        </a:rPr>
                        <a:t>-16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4.3 x 10</a:t>
                      </a:r>
                      <a:r>
                        <a:rPr lang="en-GB" sz="1000" baseline="30000">
                          <a:effectLst/>
                        </a:rPr>
                        <a:t>-24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1.9 x 10</a:t>
                      </a:r>
                      <a:r>
                        <a:rPr lang="en-GB" sz="1000" baseline="30000">
                          <a:effectLst/>
                        </a:rPr>
                        <a:t>-11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4.1 x 10</a:t>
                      </a:r>
                      <a:r>
                        <a:rPr lang="en-GB" sz="1000" baseline="30000">
                          <a:effectLst/>
                        </a:rPr>
                        <a:t>-16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46757219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KRAS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8.8 x 10</a:t>
                      </a:r>
                      <a:r>
                        <a:rPr lang="en-GB" sz="1000" baseline="30000">
                          <a:effectLst/>
                        </a:rPr>
                        <a:t>-8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5.8 x 10</a:t>
                      </a:r>
                      <a:r>
                        <a:rPr lang="en-GB" sz="1000" baseline="30000">
                          <a:effectLst/>
                        </a:rPr>
                        <a:t>-6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2.1 x 10</a:t>
                      </a:r>
                      <a:r>
                        <a:rPr lang="en-GB" sz="1000" baseline="30000" dirty="0">
                          <a:effectLst/>
                        </a:rPr>
                        <a:t>-7</a:t>
                      </a:r>
                      <a:r>
                        <a:rPr lang="en-GB" sz="1000" dirty="0">
                          <a:effectLst/>
                        </a:rPr>
                        <a:t> (+)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1.4 x 10</a:t>
                      </a:r>
                      <a:r>
                        <a:rPr lang="en-GB" sz="1000" baseline="30000">
                          <a:effectLst/>
                        </a:rPr>
                        <a:t>-3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13153332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MET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3.1 x 10</a:t>
                      </a:r>
                      <a:r>
                        <a:rPr lang="en-GB" sz="1000" baseline="30000">
                          <a:effectLst/>
                        </a:rPr>
                        <a:t>-8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3.9 x 10</a:t>
                      </a:r>
                      <a:r>
                        <a:rPr lang="en-GB" sz="1000" baseline="30000">
                          <a:effectLst/>
                        </a:rPr>
                        <a:t>-9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8.7 x 10</a:t>
                      </a:r>
                      <a:r>
                        <a:rPr lang="en-GB" sz="1000" baseline="30000" dirty="0">
                          <a:effectLst/>
                        </a:rPr>
                        <a:t>-8</a:t>
                      </a:r>
                      <a:r>
                        <a:rPr lang="en-GB" sz="1000" dirty="0">
                          <a:effectLst/>
                        </a:rPr>
                        <a:t> (-)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5.8 x 10</a:t>
                      </a:r>
                      <a:r>
                        <a:rPr lang="en-GB" sz="1000" baseline="30000">
                          <a:effectLst/>
                        </a:rPr>
                        <a:t>-9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67445207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MFSD2A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3.1 x 10</a:t>
                      </a:r>
                      <a:r>
                        <a:rPr lang="en-GB" sz="1000" baseline="30000">
                          <a:effectLst/>
                        </a:rPr>
                        <a:t>-3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7.5 x 10</a:t>
                      </a:r>
                      <a:r>
                        <a:rPr lang="en-GB" sz="1000" baseline="30000">
                          <a:effectLst/>
                        </a:rPr>
                        <a:t>-7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3.6 x 10</a:t>
                      </a:r>
                      <a:r>
                        <a:rPr lang="en-GB" sz="1000" baseline="30000">
                          <a:effectLst/>
                        </a:rPr>
                        <a:t>-6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25320752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MYC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5.5 x 10</a:t>
                      </a:r>
                      <a:r>
                        <a:rPr lang="en-GB" sz="1000" baseline="30000">
                          <a:effectLst/>
                        </a:rPr>
                        <a:t>-8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1.4 x 10</a:t>
                      </a:r>
                      <a:r>
                        <a:rPr lang="en-GB" sz="1000" baseline="30000">
                          <a:effectLst/>
                        </a:rPr>
                        <a:t>-11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2.0 x 10</a:t>
                      </a:r>
                      <a:r>
                        <a:rPr lang="en-GB" sz="1000" baseline="30000">
                          <a:effectLst/>
                        </a:rPr>
                        <a:t>-5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6.1 x 10</a:t>
                      </a:r>
                      <a:r>
                        <a:rPr lang="en-GB" sz="1000" baseline="30000">
                          <a:effectLst/>
                        </a:rPr>
                        <a:t>-8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853455540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NIN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78820557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NKX2-4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nd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4.6 x 10</a:t>
                      </a:r>
                      <a:r>
                        <a:rPr lang="en-GB" sz="1000" baseline="30000">
                          <a:effectLst/>
                        </a:rPr>
                        <a:t>-7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nd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5.0 x 10</a:t>
                      </a:r>
                      <a:r>
                        <a:rPr lang="en-GB" sz="1000" baseline="30000">
                          <a:effectLst/>
                        </a:rPr>
                        <a:t>-8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07671395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NPY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87964904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PIK3CD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3.9 x 10</a:t>
                      </a:r>
                      <a:r>
                        <a:rPr lang="en-GB" sz="1000" baseline="30000">
                          <a:effectLst/>
                        </a:rPr>
                        <a:t>-25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6.5 x 10</a:t>
                      </a:r>
                      <a:r>
                        <a:rPr lang="en-GB" sz="1000" baseline="30000">
                          <a:effectLst/>
                        </a:rPr>
                        <a:t>-29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1.3 x 10</a:t>
                      </a:r>
                      <a:r>
                        <a:rPr lang="en-GB" sz="1000" baseline="30000" dirty="0">
                          <a:effectLst/>
                        </a:rPr>
                        <a:t>-18</a:t>
                      </a:r>
                      <a:r>
                        <a:rPr lang="en-GB" sz="1000" dirty="0">
                          <a:effectLst/>
                        </a:rPr>
                        <a:t> (+)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1.9 x 10</a:t>
                      </a:r>
                      <a:r>
                        <a:rPr lang="en-GB" sz="1000" baseline="30000">
                          <a:effectLst/>
                        </a:rPr>
                        <a:t>-19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57718335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PIM1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6.3 x 10</a:t>
                      </a:r>
                      <a:r>
                        <a:rPr lang="en-GB" sz="1000" baseline="30000">
                          <a:effectLst/>
                        </a:rPr>
                        <a:t>-4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6.2 x 10</a:t>
                      </a:r>
                      <a:r>
                        <a:rPr lang="en-GB" sz="1000" baseline="30000">
                          <a:effectLst/>
                        </a:rPr>
                        <a:t>-4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3.8 x 10</a:t>
                      </a:r>
                      <a:r>
                        <a:rPr lang="en-GB" sz="1000" baseline="30000">
                          <a:effectLst/>
                        </a:rPr>
                        <a:t>-2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7.8 x 10</a:t>
                      </a:r>
                      <a:r>
                        <a:rPr lang="en-GB" sz="1000" baseline="30000">
                          <a:effectLst/>
                        </a:rPr>
                        <a:t>-4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72725260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PRRX2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1.3 x 10</a:t>
                      </a:r>
                      <a:r>
                        <a:rPr lang="en-GB" sz="1000" baseline="30000">
                          <a:effectLst/>
                        </a:rPr>
                        <a:t>-17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3.8 x 10</a:t>
                      </a:r>
                      <a:r>
                        <a:rPr lang="en-GB" sz="1000" baseline="30000">
                          <a:effectLst/>
                        </a:rPr>
                        <a:t>-13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5.8 x 10</a:t>
                      </a:r>
                      <a:r>
                        <a:rPr lang="en-GB" sz="1000" baseline="30000">
                          <a:effectLst/>
                        </a:rPr>
                        <a:t>-5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6.2 x 10</a:t>
                      </a:r>
                      <a:r>
                        <a:rPr lang="en-GB" sz="1000" baseline="30000">
                          <a:effectLst/>
                        </a:rPr>
                        <a:t>-7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30514554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RRAS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5.8 x 10</a:t>
                      </a:r>
                      <a:r>
                        <a:rPr lang="en-GB" sz="1000" baseline="30000">
                          <a:effectLst/>
                        </a:rPr>
                        <a:t>-8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1.3 x 10</a:t>
                      </a:r>
                      <a:r>
                        <a:rPr lang="en-GB" sz="1000" baseline="30000">
                          <a:effectLst/>
                        </a:rPr>
                        <a:t>-9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5.2 x 10</a:t>
                      </a:r>
                      <a:r>
                        <a:rPr lang="en-GB" sz="1000" baseline="30000">
                          <a:effectLst/>
                        </a:rPr>
                        <a:t>-7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7.9 x 10</a:t>
                      </a:r>
                      <a:r>
                        <a:rPr lang="en-GB" sz="1000" baseline="30000">
                          <a:effectLst/>
                        </a:rPr>
                        <a:t>-6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24720072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SAGE1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2.2 x 10</a:t>
                      </a:r>
                      <a:r>
                        <a:rPr lang="en-GB" sz="1000" baseline="30000">
                          <a:effectLst/>
                        </a:rPr>
                        <a:t>-6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5.4 x 10</a:t>
                      </a:r>
                      <a:r>
                        <a:rPr lang="en-GB" sz="1000" baseline="30000">
                          <a:effectLst/>
                        </a:rPr>
                        <a:t>-6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26847396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SEMA4A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1.4 x 10</a:t>
                      </a:r>
                      <a:r>
                        <a:rPr lang="en-GB" sz="1000" baseline="30000">
                          <a:effectLst/>
                        </a:rPr>
                        <a:t>-8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ns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4.4 x 10</a:t>
                      </a:r>
                      <a:r>
                        <a:rPr lang="en-GB" sz="1000" baseline="30000">
                          <a:effectLst/>
                        </a:rPr>
                        <a:t>-5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89445783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SLC7A3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ns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66075252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SSBP3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4.9 x 10</a:t>
                      </a:r>
                      <a:r>
                        <a:rPr lang="en-GB" sz="1000" baseline="30000">
                          <a:effectLst/>
                        </a:rPr>
                        <a:t>-2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6.7 x 10</a:t>
                      </a:r>
                      <a:r>
                        <a:rPr lang="en-GB" sz="1000" baseline="30000">
                          <a:effectLst/>
                        </a:rPr>
                        <a:t>-12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ns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1.1 x 10</a:t>
                      </a:r>
                      <a:r>
                        <a:rPr lang="en-GB" sz="1000" baseline="30000">
                          <a:effectLst/>
                        </a:rPr>
                        <a:t>-7</a:t>
                      </a:r>
                      <a:r>
                        <a:rPr lang="en-GB" sz="1000">
                          <a:effectLst/>
                        </a:rPr>
                        <a:t> (+)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27798916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>
                          <a:effectLst/>
                        </a:rPr>
                        <a:t>SURF2</a:t>
                      </a:r>
                      <a:endParaRPr lang="en-GB" sz="1200" b="0" i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4.6 x 10</a:t>
                      </a:r>
                      <a:r>
                        <a:rPr lang="en-GB" sz="1000" baseline="30000">
                          <a:effectLst/>
                        </a:rPr>
                        <a:t>-2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5.2 x 10</a:t>
                      </a:r>
                      <a:r>
                        <a:rPr lang="en-GB" sz="1000" baseline="30000">
                          <a:effectLst/>
                        </a:rPr>
                        <a:t>-5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ns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3.8 x 10</a:t>
                      </a:r>
                      <a:r>
                        <a:rPr lang="en-GB" sz="1000" baseline="30000">
                          <a:effectLst/>
                        </a:rPr>
                        <a:t>-6</a:t>
                      </a:r>
                      <a:r>
                        <a:rPr lang="en-GB" sz="1000">
                          <a:effectLst/>
                        </a:rPr>
                        <a:t> (-)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82032646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1" dirty="0">
                          <a:effectLst/>
                        </a:rPr>
                        <a:t>UTF1</a:t>
                      </a:r>
                      <a:endParaRPr lang="en-GB" sz="12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effectLst/>
                        </a:rPr>
                        <a:t>ns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ns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effectLst/>
                        </a:rPr>
                        <a:t>2.6 x 10</a:t>
                      </a:r>
                      <a:r>
                        <a:rPr lang="en-GB" sz="1000" baseline="30000" dirty="0">
                          <a:effectLst/>
                        </a:rPr>
                        <a:t>-2</a:t>
                      </a:r>
                      <a:r>
                        <a:rPr lang="en-GB" sz="1000" dirty="0">
                          <a:effectLst/>
                        </a:rPr>
                        <a:t> (-)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57325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8291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C02F65E8-8D8C-B54D-98AB-6A05A75A63DD}"/>
              </a:ext>
            </a:extLst>
          </p:cNvPr>
          <p:cNvGraphicFramePr>
            <a:graphicFrameLocks noGrp="1"/>
          </p:cNvGraphicFramePr>
          <p:nvPr/>
        </p:nvGraphicFramePr>
        <p:xfrm>
          <a:off x="828985" y="1023505"/>
          <a:ext cx="3186203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25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16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20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96988">
                <a:tc>
                  <a:txBody>
                    <a:bodyPr/>
                    <a:lstStyle/>
                    <a:p>
                      <a:pPr algn="l"/>
                      <a:r>
                        <a:rPr lang="en-GB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 (95% CI)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8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6988">
                <a:tc>
                  <a:txBody>
                    <a:bodyPr/>
                    <a:lstStyle/>
                    <a:p>
                      <a:pPr algn="l"/>
                      <a:r>
                        <a:rPr lang="en-GB" sz="8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PIM1</a:t>
                      </a:r>
                      <a:r>
                        <a:rPr lang="en-GB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expression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1.014 (1.005 – 1.023)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6988">
                <a:tc>
                  <a:txBody>
                    <a:bodyPr/>
                    <a:lstStyle/>
                    <a:p>
                      <a:pPr algn="l"/>
                      <a:r>
                        <a:rPr lang="en-GB" sz="8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MYCN</a:t>
                      </a:r>
                      <a:r>
                        <a:rPr lang="en-GB" sz="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amplification</a:t>
                      </a:r>
                      <a:endParaRPr lang="en-GB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7.667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(5.181 – 11.345)</a:t>
                      </a:r>
                      <a:endParaRPr lang="en-GB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2e-16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56C9341-14F6-CC46-BDC7-45D80402918C}"/>
              </a:ext>
            </a:extLst>
          </p:cNvPr>
          <p:cNvSpPr/>
          <p:nvPr/>
        </p:nvSpPr>
        <p:spPr>
          <a:xfrm>
            <a:off x="223838" y="1774490"/>
            <a:ext cx="60476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4.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Tabulated summary of the hazard ratio (HR, 95% confidence interval (CI) and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-value for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expression and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MYCN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amplification in the SEQC cohort described in Supplementary Figure 5. 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49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7105083D-9881-4569-A6D9-72878F79EC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340614"/>
              </p:ext>
            </p:extLst>
          </p:nvPr>
        </p:nvGraphicFramePr>
        <p:xfrm>
          <a:off x="483211" y="890330"/>
          <a:ext cx="6047645" cy="5849418"/>
        </p:xfrm>
        <a:graphic>
          <a:graphicData uri="http://schemas.openxmlformats.org/drawingml/2006/table">
            <a:tbl>
              <a:tblPr firstRow="1" firstCol="1" bandRow="1"/>
              <a:tblGrid>
                <a:gridCol w="978157">
                  <a:extLst>
                    <a:ext uri="{9D8B030D-6E8A-4147-A177-3AD203B41FA5}">
                      <a16:colId xmlns:a16="http://schemas.microsoft.com/office/drawing/2014/main" xmlns="" val="151505150"/>
                    </a:ext>
                  </a:extLst>
                </a:gridCol>
                <a:gridCol w="2577068">
                  <a:extLst>
                    <a:ext uri="{9D8B030D-6E8A-4147-A177-3AD203B41FA5}">
                      <a16:colId xmlns:a16="http://schemas.microsoft.com/office/drawing/2014/main" xmlns="" val="307034075"/>
                    </a:ext>
                  </a:extLst>
                </a:gridCol>
                <a:gridCol w="2492420">
                  <a:extLst>
                    <a:ext uri="{9D8B030D-6E8A-4147-A177-3AD203B41FA5}">
                      <a16:colId xmlns:a16="http://schemas.microsoft.com/office/drawing/2014/main" xmlns="" val="61761879"/>
                    </a:ext>
                  </a:extLst>
                </a:gridCol>
              </a:tblGrid>
              <a:tr h="183982">
                <a:tc>
                  <a:txBody>
                    <a:bodyPr/>
                    <a:lstStyle/>
                    <a:p>
                      <a:r>
                        <a:rPr lang="en-GB" sz="10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Gene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Forward oligo (5’ → 3’)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Reverse oligo (5’ → 3’)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4100488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ARHGEF9_1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CACCGCGCAAGCGCCCGCAGTCGCT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AAACAGCGACTGCGGGCGCTTGCGC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20262576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ARHGEF9_2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CACCGGGCGGGTATGTCAGTGGCTC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AAACGAGCCACTGACATACCCGCCC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58331296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BCL10_1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CACCGAGGTACTGACAAGCCCAGAC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AAACGTCTGGGCTTGTCAGTACCTC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863123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BCL10_2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CACCGGCAGGGTCTGGGAAAAGGGG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AAACCCCCTTTTCCCAGACCCTGCC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8849240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CRK_1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CACCGACGCGCTCCCTGCCCGAGGG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AAACCCCTCGGGCAGGGAGCGCGTC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92305740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CRK_2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CACCGGGCTGCCGGGAAGGGGCCCG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AAACCGGGCCCCTTCCCGGCAGCCC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1216872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EREG_1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CACCGGGTGCTGCGAACTTTATACT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AAACAGTATAAAGTTCGCAGCACCC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1786795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EREG_2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CACCGGAGCCCCTCCCGGGCCCTAA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AAACTTAGGGCCCGGGAGGGGCTCC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34718401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FOS_1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CACCGAAACGTCACGGGCTCAACCA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AAACTGGTTGAGCCCGTGACGTTTC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6008034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FOS_2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CACCGGGCGCCAGAGGGGTGGCGCG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AAACCGCGCCACCCCTCTGGCGCCC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56375445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NR4A2_1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CACCGCAGCGCGGCGATTGGGCGGC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AAACGCCGCCCAATCGCCGCGCTGC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33015225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NR4A2_2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CACCGGGCCAGGAGTCCAGGGAGCG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AAACCGCTCCCTGGACTCCTGGCCC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7932738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PLEKHG6_1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CACCGCAGTAATGAGGGCTGAGTAA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AAACTTACTCAGCCCTCATTACTGC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01736531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PLEKHG6_2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CACCGGGGCGGGGCGCCGCCGGGGG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AAACCCCCCGGCGGCGCCCCGCCCC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6755297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PRKACA_1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CACCGTGCGGGGGCGTCACAGACAG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AAACCTGTCTGTGACGCCCCCGCAC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37779607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PRKACA_2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CACCGGGCCTAGGCCAATGAGCGGC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AAACGCCGCTCATTGGCCTAGGCCC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520591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PSD2_1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CACCGGGGACGGACGGCAGGAGGGA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AAACTCCCTCCTGCCGTCCGTCCCC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72282158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PSD2_2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CACCGGGAGCGGAGCCGTGAGCTGG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AAACCCAGCTCACGGCTCCGCTCCC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9115155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PTGES_1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CACCGCTGCAGGGAAAGCACAAAGT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AAACACTTTGTGCTTTCCCTGCAGC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53754122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PTGES_2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CACCGGGGCGGTGCTGGCTGCAGGA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AAACTCCTGCAGCCAGCACCGCCCC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43449846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RORC_1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CACCGCCCCCAGTGCTTCTGGACTG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AAACCAGTCCAGAAGCACTGGGGGC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36140916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RORC_2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CACCGGTTTAAGCTCTGCACCACAC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AAACGTGTGGTGCAGAGCTTAAACC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53710105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SAMD4A_1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CACCGCTCCCCCCTTCTTGCAGCTT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AAACAAGCTGCAAGAAGGGGGGAGC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74609044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SAMD4A_2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CACCGGATGGTGATTTCCGGCGTCC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AAACGGACGCCGGAAATCACCATCC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48720700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SPDEF_1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CACCGTATAATGGGAAATCAGGCCC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AAACGGGCCTGATTTCCCATTATAC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14055677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SPDEF_2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CACCGTTTGTTCAGGTAAATAAGGA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AAACTCCTTATTTACCTGAACAAAC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7817913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UBIAD1_1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CACCGGCCGGCGGCGCGGGCTGGAC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AAACGTCCAGCCCGCGCCGCCGGCC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5888128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UBIAD1_2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CACCGCCGCCCTCCAGCCCACCCTC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AAACGAGGGTGGGCTGGAGGGCGGC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7186041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YAP1_1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CACCGGGCGAGTTTCTGTCTCAGTC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AAACGACTGAGACAGAAACTCGCCC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8841372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YAP1_2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CACCGCAAACGCCAAAACTAAAGTT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AAACAACTTTAGTTTTGGCGTTTGC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4399508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Non-targeting</a:t>
                      </a:r>
                      <a:endParaRPr lang="en-GB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CACCGGGTCCCTCAGGGTGCAACTT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AAACAAGTTGCACCCTGAGGGACCC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952278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4CD120-772E-48CD-9DF3-884174E13D2D}"/>
              </a:ext>
            </a:extLst>
          </p:cNvPr>
          <p:cNvSpPr/>
          <p:nvPr/>
        </p:nvSpPr>
        <p:spPr>
          <a:xfrm>
            <a:off x="483211" y="6917990"/>
            <a:ext cx="60476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5. Oligonucleotide sequences used to generate guide sequences for confirmation of CRISPR SAM activity.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94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4CD120-772E-48CD-9DF3-884174E13D2D}"/>
              </a:ext>
            </a:extLst>
          </p:cNvPr>
          <p:cNvSpPr/>
          <p:nvPr/>
        </p:nvSpPr>
        <p:spPr>
          <a:xfrm>
            <a:off x="393396" y="8861279"/>
            <a:ext cx="60476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6. Oligonucleotide sequences used to generate guide sequences for validation of screen candidate genes.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78071E8F-5BDF-4F84-954B-7A605D611C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418469"/>
              </p:ext>
            </p:extLst>
          </p:nvPr>
        </p:nvGraphicFramePr>
        <p:xfrm>
          <a:off x="508864" y="405428"/>
          <a:ext cx="5816708" cy="8455851"/>
        </p:xfrm>
        <a:graphic>
          <a:graphicData uri="http://schemas.openxmlformats.org/drawingml/2006/table">
            <a:tbl>
              <a:tblPr firstRow="1" firstCol="1" bandRow="1"/>
              <a:tblGrid>
                <a:gridCol w="756000">
                  <a:extLst>
                    <a:ext uri="{9D8B030D-6E8A-4147-A177-3AD203B41FA5}">
                      <a16:colId xmlns:a16="http://schemas.microsoft.com/office/drawing/2014/main" xmlns="" val="2115889453"/>
                    </a:ext>
                  </a:extLst>
                </a:gridCol>
                <a:gridCol w="2568289">
                  <a:extLst>
                    <a:ext uri="{9D8B030D-6E8A-4147-A177-3AD203B41FA5}">
                      <a16:colId xmlns:a16="http://schemas.microsoft.com/office/drawing/2014/main" xmlns="" val="2431748553"/>
                    </a:ext>
                  </a:extLst>
                </a:gridCol>
                <a:gridCol w="2492419">
                  <a:extLst>
                    <a:ext uri="{9D8B030D-6E8A-4147-A177-3AD203B41FA5}">
                      <a16:colId xmlns:a16="http://schemas.microsoft.com/office/drawing/2014/main" xmlns="" val="1455390051"/>
                    </a:ext>
                  </a:extLst>
                </a:gridCol>
              </a:tblGrid>
              <a:tr h="165801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Gene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Forward oligo (5’ → 3’)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Reverse oligo (5’ → 3’)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73847895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BDNF_1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CACCGGATTCATTTTTTTGTGTTGG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AAACCCAACACAAAAAAATGAATCC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4359886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BDNF_2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CACCGTGTGCGGTGGGGAGAGGAGG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AAACCCTCCTCTCCCCACCGCACAC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5526175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CLYBL_1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CACCGGAAGGAGGGCGTGGCTGGCG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AAACCGCCAGCCACGCCCTCCTTCC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4787636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CLYBL_2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CACCGGTCCTAAGCCCTGGCCGGGA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AAACTCCCGGCCAGGGCTTAGGACC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23623174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COPZ2_1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CACCGACGGGGCCCCGAGGAAAGGG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AAACCCCTTTCCTCGGGGCCCCGTC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29784224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COPZ2_2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CACCGGATGGGGGAGAACGAGCAAG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AAACCTTGCTCGTTCTCCCCCATCC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602168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EGR4_1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CACCGCAGGTGGGAAGCGCATCTAC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AAACGTAGATGCGCTTCCCACCTGC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872700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EGR4_2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CACCGGCCTCACCGGGCCGACCGTC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AAACGACGGTCGGCCCGGTGAGGCC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75152975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EML2_1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CACCGCTCCCGATCCCAGGTTCTTT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AAACAAAGAACCTGGGATCGGGAGC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3480561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EML2_2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CACCGGGGGAGAGTGGTTGAGAACA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AAACTGTTCTCAACCACTCTCCCCC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86727716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ETV1_1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CACCGGGGGATTTACGGCTCGTTAT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AAACATAACGAGCCGTAAATCCCCC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11427731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ETV1_2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CACCGGGTTACCCTGGATACCCGTC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AAACGACGGGTATCCAGGGTAACCC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7119179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FAIM2_1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CACCGGCGCTGCGGAGCAACCCCAG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AAACCTGGGGTTGCTCCGCAGCGCC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25778084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FAIM2_2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CACCGTCCCGGGGGAGGGCTAAGGG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AAACCCCTTAGCCCTCCCCCGGGAC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55596922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FOXP1_1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CACCGGCGCCCCGGCCCCCTCCGCG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AAACCGCGGAGGGGGCCGGGGCGCC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75827158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FOXP1_2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CACCGGTGTGGGGCGCGGCGCGGCG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AAACCGCCGCGCCGCGCCCCACACC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0980776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KRAS_1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CACCGCGTACGAGAGGGAGCGGCTG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AAACCAGCCGCTCCCTCTCGTACGC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01189241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KRAS_2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CACCGGCGGTGTGGGAAGAGGGAAG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AAACCTTCCCTCTTCCCACACCGCC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17895980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CACCGTGGCAGGGCAGCGCGCGTGT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AAACACACGCGCGCTGCCCTGCCAC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5625528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CACCGTGGTCGCCTGGCGGTGCCTC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AAACGAGGCACCGCCAGGCGACCAC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9984457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MFSD2A_1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CACCGCTCCTAGCAATCCGAGAAGC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AAACGCTTCTCGGATTGCTAGGAGC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86233774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MFSD2A_2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CACCGGCTTGGAGAACGTGGCTCGG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AAACCCGAGCCACGTTCTCCAAGCC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23396254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MYC_1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CACCGGAACCCGGGAGGGGCGCTTA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AAACTAAGCGCCCCTCCCGGGTTCC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467452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MYC_2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CACCGGGTGGGGAGGAGACTCAGCC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AAACGGCTGAGTCTCCTCCCCACCC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16421563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CACCGGGCCCGCGCGGCTCAGGCAG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AAACCTGCCTGAGCCGCGCGGGCCC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0554678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CACCGGGCGGGCGCTCGGAGCGGGA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AAACTCCCGCCCGAGCGCCCGCCC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97779215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NKX2-4_1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CACCGCGTCACAGGCTCAGCTGCCG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AAACCGGCAGCTGAGCCTGTGACGC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59402784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NKX2-4_2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CACCGGTCTGTCGTAAACCTGGCGC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AAACGCGCCAGGTTTACGACAGACC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072686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NPY_1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CACCGAGGGGCGGGAAGTGGCGGGT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AAACACCCGCCACTTCCCGCCCCTC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8312511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NPY_2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CACCGCGGGAGGGTTGGGGTGTGGG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AAACCCCACACCCCAACCCTCCCGC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52482509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PIK3CD_1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CACCGGATGATGCCCCTCTAGCGGT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AAACACCGCTAGAGGGGCATCATCC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61412135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PIK3CD_2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CACCGGGAAAAACAACAGGTCCTCC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AAACGGAGGACCTGTTGTTTTTCCC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6684859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PIM1_1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CACCGCGGGACTGGGCGACTCCCCT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AAACAGGGGAGTCGCCCAGTCCCGC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20928857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PIM1_2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CACCGGGGGAGCAGGGCTGCCGGGC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AAACGCCCGGCAGCCCTGCTCCCCC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63215453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PRRX2_1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CACCGGGATGGAAAACGACAAAACA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AAACTGTTTTGTCGTTTTCCATCCC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0856618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PRRX2_2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CACCGTGGGTGGGGAGGGTGAAGGG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AAACCCCTTCACCCTCCCCACCCAC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21685798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RRAS_1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CACCGGGACACTTAAGGAGGGGGAC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AAACGTCCCCCTCCTTAAGTGTCCC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9426396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RRAS_2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CACCGCGGGAATTCCGAATGAGGCG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AAACCGCCTCATTCGGAATTCCCCC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52401676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SAGE1_1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CACCGCTCAAGGCGGATGGAAGGAA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AAACTTCCTTCCATCCGCCTTGAGC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61752491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SAGE1_2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CACCGTGGGAGTGATGCTCATGGGG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AAACCCCCATGAGCATCACTCCCAC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59022216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SEMA4A_1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CACCGCAGTATAACCAGCCTAGCAG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AAACCTGCTAGGCTGGTTATACTGC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99508524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SEMA4A_2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CACCGGTGACATGATGGAGAGGCAG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AAACCTGCCTCTCCATCATGTCACC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44586072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SLC7A3_1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CACCGGGCTTTGCAAAAGGATTGCG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AAACCGCAATCCTTTTGCAAAGCCC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45568909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SLC7A3_2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CACCGTGAGGATGGGACGCAGTCTC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AAACGAGACTGCGTCCCATCCTCAC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0673823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SSBP3_1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CACCGGAGCCGCTGCCTGCTCCTGC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AAACGCAGGAGCAGGCAGCGGCTCC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69446746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SSBP3_2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CACCGTGCCGCGGCCGGCGCTGTCA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AAACTGACAGCGCCGGCCGCGGCAC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86691473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SURF2_1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CACCGGGGCTGGGACGGGTGAGCGC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AAACGCGCTCACCCGTCCCAGCCCC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3845115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SURF2_2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CACCGGTTGCAGCTGGGGCTGCGGG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AAACCCCGCAGCCCCAGCTGCAACC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69837713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UTF1_1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CACCGAGGACCCGGCGGGCGGGGCG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AAACCGCCCCGCCCGCCGGGTCCTC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96722699"/>
                  </a:ext>
                </a:extLst>
              </a:tr>
              <a:tr h="1658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UTF1_2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CACCGAGGGGTCGGTCCTGGCGCTG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AAACCAGCGCCAGGACCGACCCCTC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6" marR="4465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24903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930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4CD120-772E-48CD-9DF3-884174E13D2D}"/>
              </a:ext>
            </a:extLst>
          </p:cNvPr>
          <p:cNvSpPr/>
          <p:nvPr/>
        </p:nvSpPr>
        <p:spPr>
          <a:xfrm>
            <a:off x="414338" y="8956340"/>
            <a:ext cx="60476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7. RT-qPCR primer sequences.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70CEBE36-3F1D-4143-842F-8259E23FEB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066592"/>
              </p:ext>
            </p:extLst>
          </p:nvPr>
        </p:nvGraphicFramePr>
        <p:xfrm>
          <a:off x="678107" y="401328"/>
          <a:ext cx="5117590" cy="8408002"/>
        </p:xfrm>
        <a:graphic>
          <a:graphicData uri="http://schemas.openxmlformats.org/drawingml/2006/table">
            <a:tbl>
              <a:tblPr firstRow="1" firstCol="1" bandRow="1"/>
              <a:tblGrid>
                <a:gridCol w="756000">
                  <a:extLst>
                    <a:ext uri="{9D8B030D-6E8A-4147-A177-3AD203B41FA5}">
                      <a16:colId xmlns:a16="http://schemas.microsoft.com/office/drawing/2014/main" xmlns="" val="2585592693"/>
                    </a:ext>
                  </a:extLst>
                </a:gridCol>
                <a:gridCol w="2165590">
                  <a:extLst>
                    <a:ext uri="{9D8B030D-6E8A-4147-A177-3AD203B41FA5}">
                      <a16:colId xmlns:a16="http://schemas.microsoft.com/office/drawing/2014/main" xmlns="" val="2353777378"/>
                    </a:ext>
                  </a:extLst>
                </a:gridCol>
                <a:gridCol w="2196000">
                  <a:extLst>
                    <a:ext uri="{9D8B030D-6E8A-4147-A177-3AD203B41FA5}">
                      <a16:colId xmlns:a16="http://schemas.microsoft.com/office/drawing/2014/main" xmlns="" val="725574123"/>
                    </a:ext>
                  </a:extLst>
                </a:gridCol>
              </a:tblGrid>
              <a:tr h="183982">
                <a:tc>
                  <a:txBody>
                    <a:bodyPr/>
                    <a:lstStyle/>
                    <a:p>
                      <a:r>
                        <a:rPr lang="en-GB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Forward oligo (5’ → 3’)</a:t>
                      </a:r>
                      <a:endParaRPr lang="en-GB" sz="1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Reverse oligo (5’ → 3’)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21628930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GAPDH_1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GGAGCGAGATCCCTCCAAAAT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GGCTGTTGTCATACTTCTCATGG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92382347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GAPDH_2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TGCACCACCAACTGCTTAGC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GGCATGGACTGTGGTCATGAG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97530422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AATCGGGCGTCCAGACAAC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GAGCCTGGGGATGTTCCTTC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51871170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ARHGEF9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AATGAGCACTGAGCGTCACTA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AGCAGGGTCCTATCTCGCTG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6789354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BCL10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TCTGGACACCCTTGTTGAATCT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TGGAAAAGGTTCACAACTGCTAC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12225232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BDNF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CTACGAGACCAAGTGCAATCC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AATCGCCAGCCAATTCTCTTT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2909841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COPZ2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ATTGTGGATGGCGGTGTGATT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TCCTTGGCAGACTGAAGAACC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8532853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CRK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GCGGAGTAGCTGGTACTGG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GCGCGAGTTCTCTGAGACG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9247390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CLYBL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GAAGGTCGGGCCTCAAGTAG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TTGCCGGGCGTAGAGAATATC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3377661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EGR4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TCCTCGTCAAGTCCACTGAAG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CAGGAGTCGGCTAAGTCCC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41635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EML2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GTGGCGGGAACCACTAAGG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CCACACCGAGAGCATGTGA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4866190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EREG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GTGATTCCATCATGTATCCCAGG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GCCATTCATGTCAGAGCTACACT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2644306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ETV1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TGGCAGTTTTTGGTAGCTCTTC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CGGAGTGAACGGCTAAGTTTATC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533604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FAIM2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AGTTCGTCGAGTCTTTGTCAGA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TGGGTCCAGAACAGCAAGC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9423859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GGGGCAAGGTGGAACAGTTAT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CCGCTTGGAGTGTATCAGTCA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4241398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FOXP1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ATGATGCAAGAATCTGGGACTG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AGCTGGTTGTTTGTCATTCCTC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84049191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KRAS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GAGTACAGTGCAATGAGGGAC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CCTGAGCCTGTTTTGTGTCTAC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8438101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AGCAATGGGGAGTGTAAAGAGG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CCCAGTCTTGTACTCAGCAAC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59204204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MFSD2A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GGGAGCAGAGAGAACCCTATG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AGGTGTAGGTGCAAAACAAGAC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68161760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GTCAAGAGGCGAACACACAAC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TTGGACGGACAGGATGTATGC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27221093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CGTGATGGTCACCTGAACCG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CGTCCACTCTCATCGAAAGACT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3409331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NKX2-4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ACCCACGCTACTCGTCAATCT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CCTGCCGTTTCATCTTGTACC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51643516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NPY</a:t>
                      </a:r>
                      <a:endParaRPr lang="en-GB" sz="1000" i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CGCTGCGACACTACATCAAC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CTCTGGGCTGG ATCGTTTTCC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8415740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NR4A2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ACCACTCTTCGGGAGAATACA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GGCATTTGGTACAAGCAAGGT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27347286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PIK3CD</a:t>
                      </a:r>
                      <a:endParaRPr lang="en-GB" sz="1000" i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TCAACTCACAGATCAGCCTCC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CGCGAAAGTCGTTCACTTCT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9689361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PIM1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GAGAAGGACCGGATTTCCGAC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CAGTCCAGGAGCCTAATGACG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385424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PIM2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AGGTGGCCATCAAAGTGATTC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CTTTCCATAGCAGTGCGACTT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10745162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PIM3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CACTGCCACAGCTGCGG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CGCACCCGAACCGAAGT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5638030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PLEKHG6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CCGCCCTACAGAAGCTGAAG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GGATAATGGTCGAGAACTCAGGA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57563055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PRKACA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ACCCTGAATGAAAAGCGCATC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CGTAGGTGTGAGAACATCTCCC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46194168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PRRX2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GCACCACGTTCAACAGCAG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TCCTTGGCCTTGAGACGGA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9162024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PSD2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GGATGGCCTGTCAGACTCAGA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CAGCCTGCTAAACTCGTTGTT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95034295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PTGES</a:t>
                      </a:r>
                      <a:endParaRPr lang="en-GB" sz="1000" i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TCCTAACCCTTTTGTCGCCTG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CGCTTCCCAGAGGATCTGC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49290522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RORC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GTGGGGACAAGTCGTCTGG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AGTGCTGGCATCGGTTTCG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8998797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RRAS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GACCCCACTATTGAGGACTCC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CGGTCGTTAATGGCGAACAC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1109996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SAGE1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TACCAGGGATCTGCATTCTACC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CTGTGGGACCAGTTGACAAGA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97761150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SAMD4A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TCGAGGCTTTGGGCAATCC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GAGCTGACGAATCCACTGGT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88384032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SEMA4A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AGCCAGCGAGTTTGACTTCTT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CGTGGCGGATGACGTTGAA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2784152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SLC7A3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GCCATCCATTGTGATCTGCTT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GTGGTTCCCAATCAGGTTGTC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65892011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SPDEF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CAGTGCCCGGTCATTGACA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CAGCCGGTATTGGTGCTCT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2789420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SSBP3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GGAACACCCATTATGCCCAGT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GACCCATCGGGAAGTTGGAC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95308014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SURF2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GGGAGCTGCAAGTGATGACAG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CGGTACACGGTCGTCTCTCT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87998341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UBIAD1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CTACTACCTGTCCCCTCTGAAAC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TGGATGGCGTAGGCGAACAT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32127489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UTF1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CGCCGCTACAAGTTCCTTAAA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GGATCTGCTCGTCGAAGGG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6715272"/>
                  </a:ext>
                </a:extLst>
              </a:tr>
              <a:tr h="182756">
                <a:tc>
                  <a:txBody>
                    <a:bodyPr/>
                    <a:lstStyle/>
                    <a:p>
                      <a:r>
                        <a:rPr lang="en-GB" sz="1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YAP1</a:t>
                      </a:r>
                      <a:endParaRPr lang="en-GB" sz="100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TAGCCCTGCGTAGCCAGTTA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TCATGCTTAGTCCACTGTCTGT</a:t>
                      </a:r>
                    </a:p>
                  </a:txBody>
                  <a:tcPr marL="66234" marR="6623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8710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1827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4CD120-772E-48CD-9DF3-884174E13D2D}"/>
              </a:ext>
            </a:extLst>
          </p:cNvPr>
          <p:cNvSpPr/>
          <p:nvPr/>
        </p:nvSpPr>
        <p:spPr>
          <a:xfrm>
            <a:off x="214313" y="4298615"/>
            <a:ext cx="60476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Table 8. Illumina-compatible primer sequences for preparation of the CRISPR SAM library.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2269AB9B-9661-4349-962A-E7862A47C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480068"/>
              </p:ext>
            </p:extLst>
          </p:nvPr>
        </p:nvGraphicFramePr>
        <p:xfrm>
          <a:off x="317805" y="903595"/>
          <a:ext cx="6222389" cy="3291826"/>
        </p:xfrm>
        <a:graphic>
          <a:graphicData uri="http://schemas.openxmlformats.org/drawingml/2006/table">
            <a:tbl>
              <a:tblPr firstRow="1" firstCol="1" bandRow="1"/>
              <a:tblGrid>
                <a:gridCol w="359171">
                  <a:extLst>
                    <a:ext uri="{9D8B030D-6E8A-4147-A177-3AD203B41FA5}">
                      <a16:colId xmlns:a16="http://schemas.microsoft.com/office/drawing/2014/main" xmlns="" val="1014781686"/>
                    </a:ext>
                  </a:extLst>
                </a:gridCol>
                <a:gridCol w="5863218">
                  <a:extLst>
                    <a:ext uri="{9D8B030D-6E8A-4147-A177-3AD203B41FA5}">
                      <a16:colId xmlns:a16="http://schemas.microsoft.com/office/drawing/2014/main" xmlns="" val="3383537468"/>
                    </a:ext>
                  </a:extLst>
                </a:gridCol>
              </a:tblGrid>
              <a:tr h="120346"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Primer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Sequence (5’ → 3’)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39264585"/>
                  </a:ext>
                </a:extLst>
              </a:tr>
              <a:tr h="86649"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7612056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Illumina P5 adapter</a:t>
                      </a:r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    </a:t>
                      </a: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600" u="sng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sequencing forward</a:t>
                      </a:r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staggered </a:t>
                      </a:r>
                      <a:r>
                        <a:rPr lang="en-GB" sz="600" i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priming site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30001413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F1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AATGATACGGCGACCACCGA</a:t>
                      </a:r>
                      <a:r>
                        <a:rPr lang="en-GB" sz="600" u="sng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GATCTACACTCTTTCCCTACACGACGCTCTTCCGATCT</a:t>
                      </a:r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TAAGTAGAGG</a:t>
                      </a:r>
                      <a:r>
                        <a:rPr lang="en-GB" sz="600" i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CTTTATATATCTTGTGGAAAGGACGAAACACC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60967009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F2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AATGATACGGCGACCACCGA</a:t>
                      </a:r>
                      <a:r>
                        <a:rPr lang="en-GB" sz="600" u="sng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GATCTACACTCTTTCCCTACACGACGCTCTTCCGATCT</a:t>
                      </a:r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ATCATGCTTAG</a:t>
                      </a:r>
                      <a:r>
                        <a:rPr lang="en-GB" sz="600" i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CTTTATATATCTTGTGGAAAGGACGAAACACC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58024346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F3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AATGATACGGCGACCACCGA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GATCTACACTCTTTCCCTACACGACGCTCTTCCGATCT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GATGCACATCTG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CTTTATATATCTTGTGGAAAGGACGAAACACC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10407510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F4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AATGATACGGCGACCACCGA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GATCTACACTCTTTCCCTACACGACGCTCTTCCGATCT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CGATTGCTCGACG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CTTTATATATCTTGTGGAAAGGACGAAACACC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5368650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F5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AATGATACGGCGACCACCGA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GATCTACACTCTTTCCCTACACGACGCTCTTCCGATCT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TCGATAGCAATTCG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CTTTATATATCTTGTGGAAAGGACGAAACACC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56802706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F6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AATGATACGGCGACCACCGA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GATCTACACTCTTTCCCTACACGACGCTCTTCCGATCT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ATCGATAGTTGCTTG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CTTTATATATCTTGTGGAAAGGACGAAACACC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66901027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F7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AATGATACGGCGACCACCGA</a:t>
                      </a:r>
                      <a:r>
                        <a:rPr lang="en-GB" sz="600" u="sng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GATCTACACTCTTTCCCTACACGACGCTCTTCCGATCT</a:t>
                      </a:r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GATCGATCCAGTTAGG</a:t>
                      </a:r>
                      <a:r>
                        <a:rPr lang="en-GB" sz="600" i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CTTTATATATCTTGTGGAAAGGACGAAACACC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82555939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F8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AATGATACGGCGACCACCGA</a:t>
                      </a:r>
                      <a:r>
                        <a:rPr lang="en-GB" sz="600" u="sng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GATCTACACTCTTTCCCTACACGACGCTCTTCCGATCT</a:t>
                      </a:r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CGATCGATTTGAGCCTG</a:t>
                      </a:r>
                      <a:r>
                        <a:rPr lang="en-GB" sz="600" i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CTTTATATATCTTGTGGAAAGGACGAAACACC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94225718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F9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AATGATACGGCGACCACCGA</a:t>
                      </a:r>
                      <a:r>
                        <a:rPr lang="en-GB" sz="600" u="sng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GATCTACACTCTTTCCCTACACGACGCTCTTCCGATCT</a:t>
                      </a:r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ACGATCGATACACGATCG</a:t>
                      </a:r>
                      <a:r>
                        <a:rPr lang="en-GB" sz="600" i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CTTTATATATCTTGTGGAAAGGACGAAACACC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14886385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F10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AATGATACGGCGACCACCGA</a:t>
                      </a:r>
                      <a:r>
                        <a:rPr lang="en-GB" sz="600" u="sng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GATCTACACTCTTTCCCTACACGACGCTCTTCCGATCT</a:t>
                      </a:r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TACGATCGATGGTCCAGAG</a:t>
                      </a:r>
                      <a:r>
                        <a:rPr lang="en-GB" sz="600" i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CTTTATATATCTTGTGGAAAGGACGAAACACC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80928535"/>
                  </a:ext>
                </a:extLst>
              </a:tr>
              <a:tr h="86649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65480992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Illumina P7 adapter</a:t>
                      </a:r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                 index            </a:t>
                      </a:r>
                      <a:r>
                        <a:rPr lang="en-GB" sz="600" u="sng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sequencing reverse</a:t>
                      </a:r>
                      <a:r>
                        <a:rPr lang="en-GB" sz="60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                                                    </a:t>
                      </a:r>
                      <a:r>
                        <a:rPr lang="en-GB" sz="600" i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priming site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4028040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R1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GAAGAAGT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6130259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R2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CGTTACCA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2322810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R3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GTCTGATG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31167179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R4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TTACGCAC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2807138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R5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TTGAATAG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79175048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R6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TCCTTGGT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20869241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R7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ACAGGTAT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97224287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R8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AGGTAAGG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75315331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R9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AACAATGG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78483572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R10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ACTGTATC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0033913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R11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AGGTTATC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9246722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R12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AGGTTATC</a:t>
                      </a:r>
                      <a:r>
                        <a:rPr lang="en-GB" sz="600" u="sng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65631922"/>
                  </a:ext>
                </a:extLst>
              </a:tr>
              <a:tr h="119544">
                <a:tc>
                  <a:txBody>
                    <a:bodyPr/>
                    <a:lstStyle/>
                    <a:p>
                      <a:pPr algn="l"/>
                      <a:r>
                        <a:rPr lang="en-GB" sz="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R13</a:t>
                      </a:r>
                      <a:endParaRPr lang="en-GB" sz="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CAAGCAGAAGACGGCATACGAGAT</a:t>
                      </a:r>
                      <a:r>
                        <a:rPr lang="en-GB" sz="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CAACTCTC</a:t>
                      </a:r>
                      <a:r>
                        <a:rPr lang="en-GB" sz="600" u="sng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GTGACTGGAGTTCAGACGTGTGCTCTTCCGATCT</a:t>
                      </a:r>
                      <a:r>
                        <a:rPr lang="en-GB" sz="6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GCCAAGTTGATAACGGACTAGCCTT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25" marR="433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16357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878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246F4EB-E6B0-4C7A-B790-E79A601BEF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008" t="21146" r="1695" b="43135"/>
          <a:stretch/>
        </p:blipFill>
        <p:spPr>
          <a:xfrm>
            <a:off x="697705" y="500047"/>
            <a:ext cx="1018301" cy="8502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AFAF3101-2529-4DDA-889C-195788A7F5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0260"/>
          <a:stretch/>
        </p:blipFill>
        <p:spPr>
          <a:xfrm>
            <a:off x="278101" y="1213178"/>
            <a:ext cx="2290873" cy="2380232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xmlns="" id="{97ACD7E2-7597-405C-90C2-8F421245FB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604"/>
          <a:stretch/>
        </p:blipFill>
        <p:spPr>
          <a:xfrm>
            <a:off x="283249" y="3334310"/>
            <a:ext cx="2332456" cy="2380232"/>
          </a:xfrm>
          <a:prstGeom prst="rect">
            <a:avLst/>
          </a:prstGeom>
        </p:spPr>
      </p:pic>
      <p:sp>
        <p:nvSpPr>
          <p:cNvPr id="232" name="TextBox 306"/>
          <p:cNvSpPr txBox="1"/>
          <p:nvPr/>
        </p:nvSpPr>
        <p:spPr>
          <a:xfrm>
            <a:off x="4334405" y="17376"/>
            <a:ext cx="2291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1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F22E6F8-03F4-4C3A-8EB8-A0DB2970A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9134" y="5540728"/>
            <a:ext cx="2989723" cy="27515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C29037B-E4F5-4C85-B8A1-3D6B343913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177" y="5588728"/>
            <a:ext cx="3008766" cy="2751548"/>
          </a:xfrm>
          <a:prstGeom prst="rect">
            <a:avLst/>
          </a:prstGeom>
        </p:spPr>
      </p:pic>
      <p:sp>
        <p:nvSpPr>
          <p:cNvPr id="4" name="TextBox 24"/>
          <p:cNvSpPr txBox="1"/>
          <p:nvPr/>
        </p:nvSpPr>
        <p:spPr>
          <a:xfrm>
            <a:off x="342326" y="192270"/>
            <a:ext cx="270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6" name="Group 135"/>
          <p:cNvGrpSpPr/>
          <p:nvPr/>
        </p:nvGrpSpPr>
        <p:grpSpPr>
          <a:xfrm>
            <a:off x="309882" y="5572437"/>
            <a:ext cx="5847258" cy="423585"/>
            <a:chOff x="424291" y="4517544"/>
            <a:chExt cx="5847258" cy="423585"/>
          </a:xfrm>
        </p:grpSpPr>
        <p:sp>
          <p:nvSpPr>
            <p:cNvPr id="111" name="TextBox 12"/>
            <p:cNvSpPr txBox="1"/>
            <p:nvPr/>
          </p:nvSpPr>
          <p:spPr>
            <a:xfrm>
              <a:off x="424291" y="4517544"/>
              <a:ext cx="2033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2319242" y="4725685"/>
              <a:ext cx="7781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SH-SY5Y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493365" y="4655841"/>
              <a:ext cx="7781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CHLA-20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6" name="Group 225"/>
          <p:cNvGrpSpPr/>
          <p:nvPr/>
        </p:nvGrpSpPr>
        <p:grpSpPr>
          <a:xfrm>
            <a:off x="2639703" y="218935"/>
            <a:ext cx="3849624" cy="3479558"/>
            <a:chOff x="2436655" y="432328"/>
            <a:chExt cx="3849624" cy="3479558"/>
          </a:xfrm>
        </p:grpSpPr>
        <p:sp>
          <p:nvSpPr>
            <p:cNvPr id="215" name="TextBox 214"/>
            <p:cNvSpPr txBox="1"/>
            <p:nvPr/>
          </p:nvSpPr>
          <p:spPr>
            <a:xfrm>
              <a:off x="2437969" y="3067043"/>
              <a:ext cx="55426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800" dirty="0">
                  <a:latin typeface="Arial" panose="020B0604020202020204" pitchFamily="34" charset="0"/>
                  <a:cs typeface="Arial" panose="020B0604020202020204" pitchFamily="34" charset="0"/>
                </a:rPr>
                <a:t>1000</a:t>
              </a:r>
            </a:p>
          </p:txBody>
        </p:sp>
        <p:sp>
          <p:nvSpPr>
            <p:cNvPr id="216" name="TextBox 215"/>
            <p:cNvSpPr txBox="1"/>
            <p:nvPr/>
          </p:nvSpPr>
          <p:spPr>
            <a:xfrm>
              <a:off x="2509974" y="3565337"/>
              <a:ext cx="48218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800" dirty="0">
                  <a:latin typeface="Arial" panose="020B0604020202020204" pitchFamily="34" charset="0"/>
                  <a:cs typeface="Arial" panose="020B0604020202020204" pitchFamily="34" charset="0"/>
                </a:rPr>
                <a:t>3000</a:t>
              </a:r>
            </a:p>
          </p:txBody>
        </p:sp>
        <p:grpSp>
          <p:nvGrpSpPr>
            <p:cNvPr id="224" name="Group 223"/>
            <p:cNvGrpSpPr/>
            <p:nvPr/>
          </p:nvGrpSpPr>
          <p:grpSpPr>
            <a:xfrm>
              <a:off x="2436655" y="432328"/>
              <a:ext cx="3849624" cy="3479558"/>
              <a:chOff x="2436655" y="270962"/>
              <a:chExt cx="3849624" cy="3479558"/>
            </a:xfrm>
          </p:grpSpPr>
          <p:sp>
            <p:nvSpPr>
              <p:cNvPr id="148" name="TextBox 147"/>
              <p:cNvSpPr txBox="1"/>
              <p:nvPr/>
            </p:nvSpPr>
            <p:spPr>
              <a:xfrm>
                <a:off x="2436655" y="270962"/>
                <a:ext cx="2033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  <p:grpSp>
            <p:nvGrpSpPr>
              <p:cNvPr id="223" name="Group 222"/>
              <p:cNvGrpSpPr/>
              <p:nvPr/>
            </p:nvGrpSpPr>
            <p:grpSpPr>
              <a:xfrm>
                <a:off x="2522077" y="358204"/>
                <a:ext cx="3764202" cy="3392316"/>
                <a:chOff x="2656552" y="293656"/>
                <a:chExt cx="3764202" cy="3392316"/>
              </a:xfrm>
            </p:grpSpPr>
            <p:sp>
              <p:nvSpPr>
                <p:cNvPr id="211" name="TextBox 210"/>
                <p:cNvSpPr txBox="1"/>
                <p:nvPr/>
              </p:nvSpPr>
              <p:spPr>
                <a:xfrm>
                  <a:off x="2701974" y="855161"/>
                  <a:ext cx="42694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212" name="TextBox 211"/>
                <p:cNvSpPr txBox="1"/>
                <p:nvPr/>
              </p:nvSpPr>
              <p:spPr>
                <a:xfrm>
                  <a:off x="2701693" y="1367896"/>
                  <a:ext cx="426945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</a:p>
              </p:txBody>
            </p:sp>
            <p:sp>
              <p:nvSpPr>
                <p:cNvPr id="213" name="TextBox 212"/>
                <p:cNvSpPr txBox="1"/>
                <p:nvPr/>
              </p:nvSpPr>
              <p:spPr>
                <a:xfrm>
                  <a:off x="2699756" y="1853782"/>
                  <a:ext cx="42694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</a:p>
              </p:txBody>
            </p:sp>
            <p:sp>
              <p:nvSpPr>
                <p:cNvPr id="214" name="TextBox 213"/>
                <p:cNvSpPr txBox="1"/>
                <p:nvPr/>
              </p:nvSpPr>
              <p:spPr>
                <a:xfrm>
                  <a:off x="2697639" y="2342594"/>
                  <a:ext cx="426945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</a:p>
              </p:txBody>
            </p:sp>
            <p:sp>
              <p:nvSpPr>
                <p:cNvPr id="217" name="TextBox 216"/>
                <p:cNvSpPr txBox="1"/>
                <p:nvPr/>
              </p:nvSpPr>
              <p:spPr>
                <a:xfrm>
                  <a:off x="2656552" y="518545"/>
                  <a:ext cx="47206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(nM)</a:t>
                  </a:r>
                </a:p>
              </p:txBody>
            </p:sp>
            <p:grpSp>
              <p:nvGrpSpPr>
                <p:cNvPr id="220" name="Group 219"/>
                <p:cNvGrpSpPr/>
                <p:nvPr/>
              </p:nvGrpSpPr>
              <p:grpSpPr>
                <a:xfrm>
                  <a:off x="4181627" y="293656"/>
                  <a:ext cx="1126639" cy="3384715"/>
                  <a:chOff x="3041313" y="293656"/>
                  <a:chExt cx="1126639" cy="3384715"/>
                </a:xfrm>
              </p:grpSpPr>
              <p:sp>
                <p:nvSpPr>
                  <p:cNvPr id="210" name="TextBox 209"/>
                  <p:cNvSpPr txBox="1"/>
                  <p:nvPr/>
                </p:nvSpPr>
                <p:spPr>
                  <a:xfrm>
                    <a:off x="3041313" y="519391"/>
                    <a:ext cx="626378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brigatinib</a:t>
                    </a:r>
                    <a:endParaRPr lang="en-GB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8" name="TextBox 217"/>
                  <p:cNvSpPr txBox="1"/>
                  <p:nvPr/>
                </p:nvSpPr>
                <p:spPr>
                  <a:xfrm>
                    <a:off x="3536732" y="519514"/>
                    <a:ext cx="631220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GB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ceritinib</a:t>
                    </a:r>
                  </a:p>
                </p:txBody>
              </p:sp>
              <p:pic>
                <p:nvPicPr>
                  <p:cNvPr id="198" name="Picture 197"/>
                  <p:cNvPicPr>
                    <a:picLocks noChangeAspect="1"/>
                  </p:cNvPicPr>
                  <p:nvPr/>
                </p:nvPicPr>
                <p:blipFill rotWithShape="1">
                  <a:blip r:embed="rId7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33477" t="36816" r="45257" b="31281"/>
                  <a:stretch/>
                </p:blipFill>
                <p:spPr>
                  <a:xfrm rot="5400000">
                    <a:off x="3117555" y="755846"/>
                    <a:ext cx="468891" cy="468891"/>
                  </a:xfrm>
                  <a:prstGeom prst="ellipse">
                    <a:avLst/>
                  </a:prstGeom>
                  <a:ln w="9525">
                    <a:noFill/>
                  </a:ln>
                </p:spPr>
              </p:pic>
              <p:pic>
                <p:nvPicPr>
                  <p:cNvPr id="199" name="Picture 198"/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39071" t="38336" r="39662" b="29762"/>
                  <a:stretch/>
                </p:blipFill>
                <p:spPr>
                  <a:xfrm rot="5400000">
                    <a:off x="3116294" y="1247669"/>
                    <a:ext cx="468892" cy="468891"/>
                  </a:xfrm>
                  <a:prstGeom prst="ellipse">
                    <a:avLst/>
                  </a:prstGeom>
                  <a:ln>
                    <a:noFill/>
                  </a:ln>
                </p:spPr>
              </p:pic>
              <p:pic>
                <p:nvPicPr>
                  <p:cNvPr id="200" name="Picture 199"/>
                  <p:cNvPicPr>
                    <a:picLocks noChangeAspect="1"/>
                  </p:cNvPicPr>
                  <p:nvPr/>
                </p:nvPicPr>
                <p:blipFill rotWithShape="1">
                  <a:blip r:embed="rId9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42091" t="36555" r="36642" b="31543"/>
                  <a:stretch/>
                </p:blipFill>
                <p:spPr>
                  <a:xfrm rot="5400000">
                    <a:off x="3115938" y="1737210"/>
                    <a:ext cx="468891" cy="468891"/>
                  </a:xfrm>
                  <a:prstGeom prst="ellipse">
                    <a:avLst/>
                  </a:prstGeom>
                  <a:ln>
                    <a:noFill/>
                  </a:ln>
                </p:spPr>
              </p:pic>
              <p:pic>
                <p:nvPicPr>
                  <p:cNvPr id="201" name="Picture 200"/>
                  <p:cNvPicPr>
                    <a:picLocks noChangeAspect="1"/>
                  </p:cNvPicPr>
                  <p:nvPr/>
                </p:nvPicPr>
                <p:blipFill rotWithShape="1">
                  <a:blip r:embed="rId10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28907" t="34445" r="49825" b="33654"/>
                  <a:stretch/>
                </p:blipFill>
                <p:spPr>
                  <a:xfrm rot="18528304">
                    <a:off x="3116786" y="2227967"/>
                    <a:ext cx="468891" cy="468891"/>
                  </a:xfrm>
                  <a:prstGeom prst="ellipse">
                    <a:avLst/>
                  </a:prstGeom>
                  <a:ln>
                    <a:noFill/>
                  </a:ln>
                </p:spPr>
              </p:pic>
              <p:pic>
                <p:nvPicPr>
                  <p:cNvPr id="202" name="Picture 201"/>
                  <p:cNvPicPr>
                    <a:picLocks noChangeAspect="1"/>
                  </p:cNvPicPr>
                  <p:nvPr/>
                </p:nvPicPr>
                <p:blipFill rotWithShape="1">
                  <a:blip r:embed="rId11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32598" t="36818" r="46134" b="31281"/>
                  <a:stretch/>
                </p:blipFill>
                <p:spPr>
                  <a:xfrm rot="5400000">
                    <a:off x="3116786" y="2718724"/>
                    <a:ext cx="468891" cy="468891"/>
                  </a:xfrm>
                  <a:prstGeom prst="ellipse">
                    <a:avLst/>
                  </a:prstGeom>
                  <a:ln>
                    <a:noFill/>
                  </a:ln>
                </p:spPr>
              </p:pic>
              <p:pic>
                <p:nvPicPr>
                  <p:cNvPr id="203" name="Picture 202"/>
                  <p:cNvPicPr>
                    <a:picLocks noChangeAspect="1"/>
                  </p:cNvPicPr>
                  <p:nvPr/>
                </p:nvPicPr>
                <p:blipFill rotWithShape="1">
                  <a:blip r:embed="rId12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35060" t="41036" r="43672" b="27063"/>
                  <a:stretch/>
                </p:blipFill>
                <p:spPr>
                  <a:xfrm rot="5400000">
                    <a:off x="3116786" y="3209480"/>
                    <a:ext cx="468891" cy="468891"/>
                  </a:xfrm>
                  <a:prstGeom prst="ellipse">
                    <a:avLst/>
                  </a:prstGeom>
                  <a:ln>
                    <a:noFill/>
                  </a:ln>
                </p:spPr>
              </p:pic>
              <p:pic>
                <p:nvPicPr>
                  <p:cNvPr id="204" name="Picture 203"/>
                  <p:cNvPicPr>
                    <a:picLocks noChangeAspect="1"/>
                  </p:cNvPicPr>
                  <p:nvPr/>
                </p:nvPicPr>
                <p:blipFill rotWithShape="1">
                  <a:blip r:embed="rId13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34884" t="35499" r="43849" b="32598"/>
                  <a:stretch/>
                </p:blipFill>
                <p:spPr>
                  <a:xfrm rot="5400000">
                    <a:off x="3607705" y="755843"/>
                    <a:ext cx="468891" cy="468891"/>
                  </a:xfrm>
                  <a:prstGeom prst="ellipse">
                    <a:avLst/>
                  </a:prstGeom>
                  <a:ln>
                    <a:noFill/>
                  </a:ln>
                </p:spPr>
              </p:pic>
              <p:pic>
                <p:nvPicPr>
                  <p:cNvPr id="205" name="Picture 204"/>
                  <p:cNvPicPr>
                    <a:picLocks noChangeAspect="1"/>
                  </p:cNvPicPr>
                  <p:nvPr/>
                </p:nvPicPr>
                <p:blipFill rotWithShape="1">
                  <a:blip r:embed="rId14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37872" t="37345" r="40860" b="30754"/>
                  <a:stretch/>
                </p:blipFill>
                <p:spPr>
                  <a:xfrm rot="5400000">
                    <a:off x="3606424" y="1246452"/>
                    <a:ext cx="468891" cy="468891"/>
                  </a:xfrm>
                  <a:prstGeom prst="ellipse">
                    <a:avLst/>
                  </a:prstGeom>
                  <a:ln>
                    <a:noFill/>
                  </a:ln>
                </p:spPr>
              </p:pic>
              <p:pic>
                <p:nvPicPr>
                  <p:cNvPr id="206" name="Picture 205"/>
                  <p:cNvPicPr>
                    <a:picLocks noChangeAspect="1"/>
                  </p:cNvPicPr>
                  <p:nvPr/>
                </p:nvPicPr>
                <p:blipFill rotWithShape="1">
                  <a:blip r:embed="rId15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39278" t="38136" r="39453" b="29964"/>
                  <a:stretch/>
                </p:blipFill>
                <p:spPr>
                  <a:xfrm rot="5400000">
                    <a:off x="3606435" y="1737208"/>
                    <a:ext cx="468891" cy="468891"/>
                  </a:xfrm>
                  <a:prstGeom prst="ellipse">
                    <a:avLst/>
                  </a:prstGeom>
                  <a:ln>
                    <a:noFill/>
                  </a:ln>
                </p:spPr>
              </p:pic>
              <p:pic>
                <p:nvPicPr>
                  <p:cNvPr id="207" name="Picture 206"/>
                  <p:cNvPicPr>
                    <a:picLocks noChangeAspect="1"/>
                  </p:cNvPicPr>
                  <p:nvPr/>
                </p:nvPicPr>
                <p:blipFill rotWithShape="1">
                  <a:blip r:embed="rId16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36115" t="41564" r="42617" b="26535"/>
                  <a:stretch/>
                </p:blipFill>
                <p:spPr>
                  <a:xfrm rot="5400000">
                    <a:off x="3606435" y="2227966"/>
                    <a:ext cx="468891" cy="468891"/>
                  </a:xfrm>
                  <a:prstGeom prst="ellipse">
                    <a:avLst/>
                  </a:prstGeom>
                  <a:ln>
                    <a:noFill/>
                  </a:ln>
                </p:spPr>
              </p:pic>
              <p:pic>
                <p:nvPicPr>
                  <p:cNvPr id="208" name="Picture 207"/>
                  <p:cNvPicPr>
                    <a:picLocks noChangeAspect="1"/>
                  </p:cNvPicPr>
                  <p:nvPr/>
                </p:nvPicPr>
                <p:blipFill rotWithShape="1">
                  <a:blip r:embed="rId17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37345" t="42089" r="41387" b="26008"/>
                  <a:stretch/>
                </p:blipFill>
                <p:spPr>
                  <a:xfrm rot="5400000">
                    <a:off x="3606435" y="2718722"/>
                    <a:ext cx="468891" cy="468891"/>
                  </a:xfrm>
                  <a:prstGeom prst="ellipse">
                    <a:avLst/>
                  </a:prstGeom>
                  <a:ln>
                    <a:noFill/>
                  </a:ln>
                </p:spPr>
              </p:pic>
              <p:pic>
                <p:nvPicPr>
                  <p:cNvPr id="209" name="Picture 208"/>
                  <p:cNvPicPr>
                    <a:picLocks noChangeAspect="1"/>
                  </p:cNvPicPr>
                  <p:nvPr/>
                </p:nvPicPr>
                <p:blipFill rotWithShape="1">
                  <a:blip r:embed="rId18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36993" t="44463" r="41739" b="23634"/>
                  <a:stretch/>
                </p:blipFill>
                <p:spPr>
                  <a:xfrm rot="5400000">
                    <a:off x="3606435" y="3209480"/>
                    <a:ext cx="468891" cy="468891"/>
                  </a:xfrm>
                  <a:prstGeom prst="ellipse">
                    <a:avLst/>
                  </a:prstGeom>
                  <a:ln>
                    <a:noFill/>
                  </a:ln>
                </p:spPr>
              </p:pic>
              <p:sp>
                <p:nvSpPr>
                  <p:cNvPr id="196" name="TextBox 195"/>
                  <p:cNvSpPr txBox="1"/>
                  <p:nvPr/>
                </p:nvSpPr>
                <p:spPr>
                  <a:xfrm>
                    <a:off x="3242919" y="293656"/>
                    <a:ext cx="7781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CHLA-20</a:t>
                    </a:r>
                    <a:endParaRPr lang="en-GB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94" name="Straight Connector 193"/>
                  <p:cNvCxnSpPr/>
                  <p:nvPr/>
                </p:nvCxnSpPr>
                <p:spPr>
                  <a:xfrm>
                    <a:off x="3116462" y="516036"/>
                    <a:ext cx="972000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1" name="Group 220"/>
                <p:cNvGrpSpPr/>
                <p:nvPr/>
              </p:nvGrpSpPr>
              <p:grpSpPr>
                <a:xfrm>
                  <a:off x="3061390" y="296444"/>
                  <a:ext cx="1126639" cy="3380902"/>
                  <a:chOff x="4298516" y="296444"/>
                  <a:chExt cx="1126639" cy="3380902"/>
                </a:xfrm>
              </p:grpSpPr>
              <p:pic>
                <p:nvPicPr>
                  <p:cNvPr id="171" name="Picture 170"/>
                  <p:cNvPicPr>
                    <a:picLocks noChangeAspect="1"/>
                  </p:cNvPicPr>
                  <p:nvPr/>
                </p:nvPicPr>
                <p:blipFill rotWithShape="1">
                  <a:blip r:embed="rId19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rot="5400000">
                    <a:off x="4865175" y="1737371"/>
                    <a:ext cx="467574" cy="467573"/>
                  </a:xfrm>
                  <a:prstGeom prst="ellipse">
                    <a:avLst/>
                  </a:prstGeom>
                </p:spPr>
              </p:pic>
              <p:grpSp>
                <p:nvGrpSpPr>
                  <p:cNvPr id="175" name="Group 174"/>
                  <p:cNvGrpSpPr/>
                  <p:nvPr/>
                </p:nvGrpSpPr>
                <p:grpSpPr>
                  <a:xfrm rot="5400000">
                    <a:off x="3391495" y="1736089"/>
                    <a:ext cx="2922773" cy="959736"/>
                    <a:chOff x="1858007" y="3005645"/>
                    <a:chExt cx="3893083" cy="1278356"/>
                  </a:xfrm>
                </p:grpSpPr>
                <p:grpSp>
                  <p:nvGrpSpPr>
                    <p:cNvPr id="177" name="Group 176"/>
                    <p:cNvGrpSpPr/>
                    <p:nvPr/>
                  </p:nvGrpSpPr>
                  <p:grpSpPr>
                    <a:xfrm>
                      <a:off x="1858007" y="3005645"/>
                      <a:ext cx="3893083" cy="1278356"/>
                      <a:chOff x="1858007" y="3005645"/>
                      <a:chExt cx="3893083" cy="1278356"/>
                    </a:xfrm>
                  </p:grpSpPr>
                  <p:grpSp>
                    <p:nvGrpSpPr>
                      <p:cNvPr id="179" name="Group 178"/>
                      <p:cNvGrpSpPr/>
                      <p:nvPr/>
                    </p:nvGrpSpPr>
                    <p:grpSpPr>
                      <a:xfrm>
                        <a:off x="1858007" y="3005645"/>
                        <a:ext cx="3893083" cy="1278356"/>
                        <a:chOff x="1858007" y="3005645"/>
                        <a:chExt cx="3893083" cy="1278356"/>
                      </a:xfrm>
                    </p:grpSpPr>
                    <p:grpSp>
                      <p:nvGrpSpPr>
                        <p:cNvPr id="181" name="Group 180"/>
                        <p:cNvGrpSpPr/>
                        <p:nvPr/>
                      </p:nvGrpSpPr>
                      <p:grpSpPr>
                        <a:xfrm>
                          <a:off x="1858008" y="3657600"/>
                          <a:ext cx="3893082" cy="626401"/>
                          <a:chOff x="1858008" y="3657600"/>
                          <a:chExt cx="3893082" cy="626401"/>
                        </a:xfrm>
                      </p:grpSpPr>
                      <p:grpSp>
                        <p:nvGrpSpPr>
                          <p:cNvPr id="183" name="Group 182"/>
                          <p:cNvGrpSpPr/>
                          <p:nvPr/>
                        </p:nvGrpSpPr>
                        <p:grpSpPr>
                          <a:xfrm>
                            <a:off x="1858008" y="3657600"/>
                            <a:ext cx="3240943" cy="626400"/>
                            <a:chOff x="1858008" y="3657600"/>
                            <a:chExt cx="3240943" cy="626400"/>
                          </a:xfrm>
                        </p:grpSpPr>
                        <p:grpSp>
                          <p:nvGrpSpPr>
                            <p:cNvPr id="185" name="Group 184"/>
                            <p:cNvGrpSpPr/>
                            <p:nvPr/>
                          </p:nvGrpSpPr>
                          <p:grpSpPr>
                            <a:xfrm>
                              <a:off x="1858008" y="3657600"/>
                              <a:ext cx="2584009" cy="626400"/>
                              <a:chOff x="1858008" y="3657600"/>
                              <a:chExt cx="2584009" cy="626400"/>
                            </a:xfrm>
                          </p:grpSpPr>
                          <p:grpSp>
                            <p:nvGrpSpPr>
                              <p:cNvPr id="187" name="Group 186"/>
                              <p:cNvGrpSpPr/>
                              <p:nvPr/>
                            </p:nvGrpSpPr>
                            <p:grpSpPr>
                              <a:xfrm>
                                <a:off x="1858008" y="3657600"/>
                                <a:ext cx="1931870" cy="626400"/>
                                <a:chOff x="1858008" y="3657600"/>
                                <a:chExt cx="1931870" cy="626400"/>
                              </a:xfrm>
                            </p:grpSpPr>
                            <p:pic>
                              <p:nvPicPr>
                                <p:cNvPr id="189" name="Picture 188"/>
                                <p:cNvPicPr>
                                  <a:picLocks noChangeAspect="1"/>
                                </p:cNvPicPr>
                                <p:nvPr/>
                              </p:nvPicPr>
                              <p:blipFill rotWithShape="1">
                                <a:blip r:embed="rId20" cstate="print">
                                  <a:extLst>
                                    <a:ext uri="{28A0092B-C50C-407E-A947-70E740481C1C}">
                                      <a14:useLocalDpi xmlns:a14="http://schemas.microsoft.com/office/drawing/2010/main"/>
                                    </a:ext>
                                  </a:extLst>
                                </a:blip>
                                <a:srcRect/>
                                <a:stretch/>
                              </p:blipFill>
                              <p:spPr>
                                <a:xfrm>
                                  <a:off x="3167078" y="3661200"/>
                                  <a:ext cx="622800" cy="622800"/>
                                </a:xfrm>
                                <a:prstGeom prst="ellipse">
                                  <a:avLst/>
                                </a:prstGeom>
                              </p:spPr>
                            </p:pic>
                            <p:grpSp>
                              <p:nvGrpSpPr>
                                <p:cNvPr id="190" name="Group 189"/>
                                <p:cNvGrpSpPr/>
                                <p:nvPr/>
                              </p:nvGrpSpPr>
                              <p:grpSpPr>
                                <a:xfrm>
                                  <a:off x="1858008" y="3657600"/>
                                  <a:ext cx="1279732" cy="626400"/>
                                  <a:chOff x="1858008" y="3657600"/>
                                  <a:chExt cx="1279732" cy="626400"/>
                                </a:xfrm>
                              </p:grpSpPr>
                              <p:pic>
                                <p:nvPicPr>
                                  <p:cNvPr id="191" name="Picture 190"/>
                                  <p:cNvPicPr>
                                    <a:picLocks noChangeAspect="1"/>
                                  </p:cNvPicPr>
                                  <p:nvPr/>
                                </p:nvPicPr>
                                <p:blipFill rotWithShape="1">
                                  <a:blip r:embed="rId21" cstate="print">
                                    <a:extLst>
                                      <a:ext uri="{28A0092B-C50C-407E-A947-70E740481C1C}">
                                        <a14:useLocalDpi xmlns:a14="http://schemas.microsoft.com/office/drawing/2010/main"/>
                                      </a:ext>
                                    </a:extLst>
                                  </a:blip>
                                  <a:srcRect/>
                                  <a:stretch/>
                                </p:blipFill>
                                <p:spPr>
                                  <a:xfrm>
                                    <a:off x="1858008" y="3657600"/>
                                    <a:ext cx="622799" cy="622800"/>
                                  </a:xfrm>
                                  <a:prstGeom prst="ellipse">
                                    <a:avLst/>
                                  </a:prstGeom>
                                </p:spPr>
                              </p:pic>
                              <p:pic>
                                <p:nvPicPr>
                                  <p:cNvPr id="192" name="Picture 191"/>
                                  <p:cNvPicPr>
                                    <a:picLocks noChangeAspect="1"/>
                                  </p:cNvPicPr>
                                  <p:nvPr/>
                                </p:nvPicPr>
                                <p:blipFill rotWithShape="1">
                                  <a:blip r:embed="rId22" cstate="print">
                                    <a:extLst>
                                      <a:ext uri="{28A0092B-C50C-407E-A947-70E740481C1C}">
                                        <a14:useLocalDpi xmlns:a14="http://schemas.microsoft.com/office/drawing/2010/main"/>
                                      </a:ext>
                                    </a:extLst>
                                  </a:blip>
                                  <a:srcRect/>
                                  <a:stretch/>
                                </p:blipFill>
                                <p:spPr>
                                  <a:xfrm>
                                    <a:off x="2514939" y="3661200"/>
                                    <a:ext cx="622801" cy="622800"/>
                                  </a:xfrm>
                                  <a:prstGeom prst="ellipse">
                                    <a:avLst/>
                                  </a:prstGeom>
                                </p:spPr>
                              </p:pic>
                            </p:grpSp>
                          </p:grpSp>
                          <p:pic>
                            <p:nvPicPr>
                              <p:cNvPr id="188" name="Picture 187"/>
                              <p:cNvPicPr>
                                <a:picLocks noChangeAspect="1"/>
                              </p:cNvPicPr>
                              <p:nvPr/>
                            </p:nvPicPr>
                            <p:blipFill rotWithShape="1">
                              <a:blip r:embed="rId23" cstate="print">
                                <a:extLst>
                                  <a:ext uri="{28A0092B-C50C-407E-A947-70E740481C1C}">
                                    <a14:useLocalDpi xmlns:a14="http://schemas.microsoft.com/office/drawing/2010/main"/>
                                  </a:ext>
                                </a:extLst>
                              </a:blip>
                              <a:srcRect l="36465" t="42091" r="42267" b="26007"/>
                              <a:stretch/>
                            </p:blipFill>
                            <p:spPr>
                              <a:xfrm>
                                <a:off x="3819217" y="3661200"/>
                                <a:ext cx="622800" cy="622800"/>
                              </a:xfrm>
                              <a:prstGeom prst="ellipse">
                                <a:avLst/>
                              </a:prstGeom>
                            </p:spPr>
                          </p:pic>
                        </p:grpSp>
                        <p:pic>
                          <p:nvPicPr>
                            <p:cNvPr id="186" name="Picture 185"/>
                            <p:cNvPicPr>
                              <a:picLocks noChangeAspect="1"/>
                            </p:cNvPicPr>
                            <p:nvPr/>
                          </p:nvPicPr>
                          <p:blipFill rotWithShape="1">
                            <a:blip r:embed="rId24" cstate="print">
                              <a:extLst>
                                <a:ext uri="{28A0092B-C50C-407E-A947-70E740481C1C}">
                                  <a14:useLocalDpi xmlns:a14="http://schemas.microsoft.com/office/drawing/2010/main"/>
                                </a:ext>
                              </a:extLst>
                            </a:blip>
                            <a:srcRect l="38400" t="40244" r="40332" b="27854"/>
                            <a:stretch/>
                          </p:blipFill>
                          <p:spPr>
                            <a:xfrm>
                              <a:off x="4476151" y="3661200"/>
                              <a:ext cx="622800" cy="622800"/>
                            </a:xfrm>
                            <a:prstGeom prst="ellipse">
                              <a:avLst/>
                            </a:prstGeom>
                          </p:spPr>
                        </p:pic>
                      </p:grpSp>
                      <p:pic>
                        <p:nvPicPr>
                          <p:cNvPr id="184" name="Picture 183"/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25" cstate="print">
                            <a:extLst>
                              <a:ext uri="{28A0092B-C50C-407E-A947-70E740481C1C}">
                                <a14:useLocalDpi xmlns:a14="http://schemas.microsoft.com/office/drawing/2010/main"/>
                              </a:ext>
                            </a:extLst>
                          </a:blip>
                          <a:srcRect/>
                          <a:stretch/>
                        </p:blipFill>
                        <p:spPr>
                          <a:xfrm>
                            <a:off x="5128290" y="3661201"/>
                            <a:ext cx="622800" cy="622800"/>
                          </a:xfrm>
                          <a:prstGeom prst="ellipse">
                            <a:avLst/>
                          </a:prstGeom>
                        </p:spPr>
                      </p:pic>
                    </p:grpSp>
                    <p:pic>
                      <p:nvPicPr>
                        <p:cNvPr id="182" name="Picture 181"/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26" cstate="print">
                          <a:extLst>
                            <a:ext uri="{28A0092B-C50C-407E-A947-70E740481C1C}">
                              <a14:useLocalDpi xmlns:a14="http://schemas.microsoft.com/office/drawing/2010/main"/>
                            </a:ext>
                          </a:extLst>
                        </a:blip>
                        <a:srcRect l="34708" t="39454" r="44024" b="28644"/>
                        <a:stretch/>
                      </p:blipFill>
                      <p:spPr>
                        <a:xfrm>
                          <a:off x="1858007" y="3005645"/>
                          <a:ext cx="622800" cy="622801"/>
                        </a:xfrm>
                        <a:prstGeom prst="ellipse">
                          <a:avLst/>
                        </a:prstGeom>
                      </p:spPr>
                    </p:pic>
                  </p:grpSp>
                  <p:pic>
                    <p:nvPicPr>
                      <p:cNvPr id="180" name="Picture 179"/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27" cstate="print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rcRect l="39982" t="39981" r="38751" b="28115"/>
                      <a:stretch/>
                    </p:blipFill>
                    <p:spPr>
                      <a:xfrm>
                        <a:off x="2514941" y="3005646"/>
                        <a:ext cx="622800" cy="622801"/>
                      </a:xfrm>
                      <a:prstGeom prst="ellipse">
                        <a:avLst/>
                      </a:prstGeom>
                    </p:spPr>
                  </p:pic>
                </p:grpSp>
                <p:pic>
                  <p:nvPicPr>
                    <p:cNvPr id="178" name="Picture 177"/>
                    <p:cNvPicPr>
                      <a:picLocks noChangeAspect="1"/>
                    </p:cNvPicPr>
                    <p:nvPr/>
                  </p:nvPicPr>
                  <p:blipFill rotWithShape="1">
                    <a:blip r:embed="rId28" cstate="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l="36113" t="39982" r="42618" b="28116"/>
                    <a:stretch/>
                  </p:blipFill>
                  <p:spPr>
                    <a:xfrm>
                      <a:off x="3819219" y="3005646"/>
                      <a:ext cx="622800" cy="622801"/>
                    </a:xfrm>
                    <a:prstGeom prst="ellipse">
                      <a:avLst/>
                    </a:prstGeom>
                  </p:spPr>
                </p:pic>
              </p:grpSp>
              <p:pic>
                <p:nvPicPr>
                  <p:cNvPr id="176" name="Picture 175"/>
                  <p:cNvPicPr>
                    <a:picLocks noChangeAspect="1"/>
                  </p:cNvPicPr>
                  <p:nvPr/>
                </p:nvPicPr>
                <p:blipFill rotWithShape="1">
                  <a:blip r:embed="rId29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rot="5400000">
                    <a:off x="4865176" y="2720171"/>
                    <a:ext cx="467573" cy="467573"/>
                  </a:xfrm>
                  <a:prstGeom prst="ellipse">
                    <a:avLst/>
                  </a:prstGeom>
                </p:spPr>
              </p:pic>
              <p:pic>
                <p:nvPicPr>
                  <p:cNvPr id="174" name="Picture 173"/>
                  <p:cNvPicPr>
                    <a:picLocks noChangeAspect="1"/>
                  </p:cNvPicPr>
                  <p:nvPr/>
                </p:nvPicPr>
                <p:blipFill rotWithShape="1">
                  <a:blip r:embed="rId30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rot="5400000">
                    <a:off x="4865176" y="3209772"/>
                    <a:ext cx="467574" cy="467573"/>
                  </a:xfrm>
                  <a:prstGeom prst="ellipse">
                    <a:avLst/>
                  </a:prstGeom>
                </p:spPr>
              </p:pic>
              <p:sp>
                <p:nvSpPr>
                  <p:cNvPr id="169" name="TextBox 168"/>
                  <p:cNvSpPr txBox="1"/>
                  <p:nvPr/>
                </p:nvSpPr>
                <p:spPr>
                  <a:xfrm>
                    <a:off x="4451494" y="296444"/>
                    <a:ext cx="7781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SH-SY5Y</a:t>
                    </a:r>
                    <a:endParaRPr lang="en-GB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70" name="Straight Connector 169"/>
                  <p:cNvCxnSpPr/>
                  <p:nvPr/>
                </p:nvCxnSpPr>
                <p:spPr>
                  <a:xfrm>
                    <a:off x="4377854" y="516295"/>
                    <a:ext cx="972000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5" name="TextBox 144"/>
                  <p:cNvSpPr txBox="1"/>
                  <p:nvPr/>
                </p:nvSpPr>
                <p:spPr>
                  <a:xfrm>
                    <a:off x="4298516" y="522692"/>
                    <a:ext cx="626378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brigatinib</a:t>
                    </a:r>
                    <a:endParaRPr lang="en-GB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6" name="TextBox 145"/>
                  <p:cNvSpPr txBox="1"/>
                  <p:nvPr/>
                </p:nvSpPr>
                <p:spPr>
                  <a:xfrm>
                    <a:off x="4793935" y="522815"/>
                    <a:ext cx="631220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GB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ceritinib</a:t>
                    </a:r>
                  </a:p>
                </p:txBody>
              </p:sp>
            </p:grpSp>
            <p:grpSp>
              <p:nvGrpSpPr>
                <p:cNvPr id="222" name="Group 221"/>
                <p:cNvGrpSpPr/>
                <p:nvPr/>
              </p:nvGrpSpPr>
              <p:grpSpPr>
                <a:xfrm>
                  <a:off x="5294115" y="299625"/>
                  <a:ext cx="1126639" cy="3386347"/>
                  <a:chOff x="5573813" y="299625"/>
                  <a:chExt cx="1126639" cy="3386347"/>
                </a:xfrm>
              </p:grpSpPr>
              <p:pic>
                <p:nvPicPr>
                  <p:cNvPr id="155" name="Picture 154"/>
                  <p:cNvPicPr>
                    <a:picLocks noChangeAspect="1"/>
                  </p:cNvPicPr>
                  <p:nvPr/>
                </p:nvPicPr>
                <p:blipFill rotWithShape="1">
                  <a:blip r:embed="rId3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6518" t="25111" r="43200" b="29440"/>
                  <a:stretch/>
                </p:blipFill>
                <p:spPr>
                  <a:xfrm>
                    <a:off x="5657563" y="755572"/>
                    <a:ext cx="467728" cy="468000"/>
                  </a:xfrm>
                  <a:prstGeom prst="ellipse">
                    <a:avLst/>
                  </a:prstGeom>
                </p:spPr>
              </p:pic>
              <p:pic>
                <p:nvPicPr>
                  <p:cNvPr id="156" name="Picture 155"/>
                  <p:cNvPicPr>
                    <a:picLocks noChangeAspect="1"/>
                  </p:cNvPicPr>
                  <p:nvPr/>
                </p:nvPicPr>
                <p:blipFill rotWithShape="1">
                  <a:blip r:embed="rId3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2073" t="31120" r="37649" b="23350"/>
                  <a:stretch/>
                </p:blipFill>
                <p:spPr>
                  <a:xfrm>
                    <a:off x="5657563" y="1248772"/>
                    <a:ext cx="466847" cy="468000"/>
                  </a:xfrm>
                  <a:prstGeom prst="ellipse">
                    <a:avLst/>
                  </a:prstGeom>
                </p:spPr>
              </p:pic>
              <p:pic>
                <p:nvPicPr>
                  <p:cNvPr id="157" name="Picture 156"/>
                  <p:cNvPicPr>
                    <a:picLocks noChangeAspect="1"/>
                  </p:cNvPicPr>
                  <p:nvPr/>
                </p:nvPicPr>
                <p:blipFill rotWithShape="1">
                  <a:blip r:embed="rId3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5150" t="30969" r="34571" b="23614"/>
                  <a:stretch/>
                </p:blipFill>
                <p:spPr>
                  <a:xfrm>
                    <a:off x="5657563" y="1738372"/>
                    <a:ext cx="468000" cy="468000"/>
                  </a:xfrm>
                  <a:prstGeom prst="ellipse">
                    <a:avLst/>
                  </a:prstGeom>
                </p:spPr>
              </p:pic>
              <p:pic>
                <p:nvPicPr>
                  <p:cNvPr id="158" name="Picture 157"/>
                  <p:cNvPicPr>
                    <a:picLocks noChangeAspect="1"/>
                  </p:cNvPicPr>
                  <p:nvPr/>
                </p:nvPicPr>
                <p:blipFill rotWithShape="1">
                  <a:blip r:embed="rId3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3154" t="34587" r="36568" b="19997"/>
                  <a:stretch/>
                </p:blipFill>
                <p:spPr>
                  <a:xfrm>
                    <a:off x="5657563" y="2227972"/>
                    <a:ext cx="468000" cy="468000"/>
                  </a:xfrm>
                  <a:prstGeom prst="ellipse">
                    <a:avLst/>
                  </a:prstGeom>
                </p:spPr>
              </p:pic>
              <p:pic>
                <p:nvPicPr>
                  <p:cNvPr id="159" name="Picture 158"/>
                  <p:cNvPicPr>
                    <a:picLocks noChangeAspect="1"/>
                  </p:cNvPicPr>
                  <p:nvPr/>
                </p:nvPicPr>
                <p:blipFill rotWithShape="1">
                  <a:blip r:embed="rId3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2139" t="32567" r="37583" b="22017"/>
                  <a:stretch/>
                </p:blipFill>
                <p:spPr>
                  <a:xfrm>
                    <a:off x="5657563" y="2721172"/>
                    <a:ext cx="468000" cy="468000"/>
                  </a:xfrm>
                  <a:prstGeom prst="ellipse">
                    <a:avLst/>
                  </a:prstGeom>
                </p:spPr>
              </p:pic>
              <p:pic>
                <p:nvPicPr>
                  <p:cNvPr id="160" name="Picture 159"/>
                  <p:cNvPicPr>
                    <a:picLocks noChangeAspect="1"/>
                  </p:cNvPicPr>
                  <p:nvPr/>
                </p:nvPicPr>
                <p:blipFill rotWithShape="1">
                  <a:blip r:embed="rId3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1588" t="29492" r="38133" b="25091"/>
                  <a:stretch/>
                </p:blipFill>
                <p:spPr>
                  <a:xfrm>
                    <a:off x="5657563" y="3210772"/>
                    <a:ext cx="475200" cy="475200"/>
                  </a:xfrm>
                  <a:prstGeom prst="ellipse">
                    <a:avLst/>
                  </a:prstGeom>
                </p:spPr>
              </p:pic>
              <p:pic>
                <p:nvPicPr>
                  <p:cNvPr id="161" name="Picture 160"/>
                  <p:cNvPicPr>
                    <a:picLocks noChangeAspect="1"/>
                  </p:cNvPicPr>
                  <p:nvPr/>
                </p:nvPicPr>
                <p:blipFill rotWithShape="1">
                  <a:blip r:embed="rId3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7425" t="37263" r="42246" b="17321"/>
                  <a:stretch/>
                </p:blipFill>
                <p:spPr>
                  <a:xfrm>
                    <a:off x="6147163" y="755572"/>
                    <a:ext cx="468773" cy="468000"/>
                  </a:xfrm>
                  <a:prstGeom prst="ellipse">
                    <a:avLst/>
                  </a:prstGeom>
                </p:spPr>
              </p:pic>
              <p:pic>
                <p:nvPicPr>
                  <p:cNvPr id="162" name="Picture 161"/>
                  <p:cNvPicPr>
                    <a:picLocks noChangeAspect="1"/>
                  </p:cNvPicPr>
                  <p:nvPr/>
                </p:nvPicPr>
                <p:blipFill rotWithShape="1">
                  <a:blip r:embed="rId3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1789" t="33288" r="37852" b="21291"/>
                  <a:stretch/>
                </p:blipFill>
                <p:spPr>
                  <a:xfrm>
                    <a:off x="6147163" y="1248772"/>
                    <a:ext cx="469203" cy="468000"/>
                  </a:xfrm>
                  <a:prstGeom prst="ellipse">
                    <a:avLst/>
                  </a:prstGeom>
                </p:spPr>
              </p:pic>
              <p:pic>
                <p:nvPicPr>
                  <p:cNvPr id="163" name="Picture 162"/>
                  <p:cNvPicPr>
                    <a:picLocks noChangeAspect="1"/>
                  </p:cNvPicPr>
                  <p:nvPr/>
                </p:nvPicPr>
                <p:blipFill rotWithShape="1">
                  <a:blip r:embed="rId3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1399" t="39875" r="38320" b="14702"/>
                  <a:stretch/>
                </p:blipFill>
                <p:spPr>
                  <a:xfrm>
                    <a:off x="6147163" y="1738372"/>
                    <a:ext cx="468000" cy="468000"/>
                  </a:xfrm>
                  <a:prstGeom prst="ellipse">
                    <a:avLst/>
                  </a:prstGeom>
                </p:spPr>
              </p:pic>
              <p:pic>
                <p:nvPicPr>
                  <p:cNvPr id="164" name="Picture 163"/>
                  <p:cNvPicPr>
                    <a:picLocks noChangeAspect="1"/>
                  </p:cNvPicPr>
                  <p:nvPr/>
                </p:nvPicPr>
                <p:blipFill rotWithShape="1">
                  <a:blip r:embed="rId4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4663" t="38581" r="34978" b="15880"/>
                  <a:stretch/>
                </p:blipFill>
                <p:spPr>
                  <a:xfrm>
                    <a:off x="6147163" y="2227972"/>
                    <a:ext cx="468000" cy="468000"/>
                  </a:xfrm>
                  <a:prstGeom prst="ellipse">
                    <a:avLst/>
                  </a:prstGeom>
                </p:spPr>
              </p:pic>
              <p:pic>
                <p:nvPicPr>
                  <p:cNvPr id="165" name="Picture 164"/>
                  <p:cNvPicPr>
                    <a:picLocks noChangeAspect="1"/>
                  </p:cNvPicPr>
                  <p:nvPr/>
                </p:nvPicPr>
                <p:blipFill rotWithShape="1">
                  <a:blip r:embed="rId4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8609" t="37468" r="41110" b="17110"/>
                  <a:stretch/>
                </p:blipFill>
                <p:spPr>
                  <a:xfrm>
                    <a:off x="6147163" y="2721172"/>
                    <a:ext cx="468000" cy="468000"/>
                  </a:xfrm>
                  <a:prstGeom prst="ellipse">
                    <a:avLst/>
                  </a:prstGeom>
                </p:spPr>
              </p:pic>
              <p:pic>
                <p:nvPicPr>
                  <p:cNvPr id="166" name="Picture 165"/>
                  <p:cNvPicPr>
                    <a:picLocks noChangeAspect="1"/>
                  </p:cNvPicPr>
                  <p:nvPr/>
                </p:nvPicPr>
                <p:blipFill rotWithShape="1">
                  <a:blip r:embed="rId4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2163" t="31879" r="37477" b="22698"/>
                  <a:stretch/>
                </p:blipFill>
                <p:spPr>
                  <a:xfrm>
                    <a:off x="6147163" y="3210772"/>
                    <a:ext cx="469203" cy="468000"/>
                  </a:xfrm>
                  <a:prstGeom prst="ellipse">
                    <a:avLst/>
                  </a:prstGeom>
                </p:spPr>
              </p:pic>
              <p:sp>
                <p:nvSpPr>
                  <p:cNvPr id="153" name="TextBox 152"/>
                  <p:cNvSpPr txBox="1"/>
                  <p:nvPr/>
                </p:nvSpPr>
                <p:spPr>
                  <a:xfrm>
                    <a:off x="5745631" y="299625"/>
                    <a:ext cx="7781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COG-N-426</a:t>
                    </a:r>
                    <a:endParaRPr lang="en-GB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54" name="Straight Connector 153"/>
                  <p:cNvCxnSpPr/>
                  <p:nvPr/>
                </p:nvCxnSpPr>
                <p:spPr>
                  <a:xfrm>
                    <a:off x="5647426" y="516036"/>
                    <a:ext cx="972000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3" name="TextBox 142"/>
                  <p:cNvSpPr txBox="1"/>
                  <p:nvPr/>
                </p:nvSpPr>
                <p:spPr>
                  <a:xfrm>
                    <a:off x="5573813" y="519705"/>
                    <a:ext cx="626378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brigatinib</a:t>
                    </a:r>
                    <a:endParaRPr lang="en-GB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4" name="TextBox 143"/>
                  <p:cNvSpPr txBox="1"/>
                  <p:nvPr/>
                </p:nvSpPr>
                <p:spPr>
                  <a:xfrm>
                    <a:off x="6069232" y="519828"/>
                    <a:ext cx="631220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GB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ceritinib</a:t>
                    </a:r>
                  </a:p>
                </p:txBody>
              </p:sp>
            </p:grpSp>
          </p:grpSp>
        </p:grpSp>
      </p:grpSp>
      <p:grpSp>
        <p:nvGrpSpPr>
          <p:cNvPr id="12" name="Group 11"/>
          <p:cNvGrpSpPr/>
          <p:nvPr/>
        </p:nvGrpSpPr>
        <p:grpSpPr>
          <a:xfrm>
            <a:off x="1644533" y="607039"/>
            <a:ext cx="571295" cy="719764"/>
            <a:chOff x="1663586" y="931197"/>
            <a:chExt cx="571295" cy="719764"/>
          </a:xfrm>
        </p:grpSpPr>
        <p:cxnSp>
          <p:nvCxnSpPr>
            <p:cNvPr id="123" name="Straight Connector 122"/>
            <p:cNvCxnSpPr/>
            <p:nvPr/>
          </p:nvCxnSpPr>
          <p:spPr>
            <a:xfrm>
              <a:off x="1712001" y="1428497"/>
              <a:ext cx="0" cy="21600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>
              <a:off x="1712001" y="931197"/>
              <a:ext cx="0" cy="46800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/>
            <p:cNvSpPr txBox="1"/>
            <p:nvPr/>
          </p:nvSpPr>
          <p:spPr>
            <a:xfrm>
              <a:off x="1663586" y="1063290"/>
              <a:ext cx="56942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MYCN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1665456" y="1435517"/>
              <a:ext cx="56942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MYCN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B95E20C3-916A-0C44-9670-C9E37EA82BDF}"/>
              </a:ext>
            </a:extLst>
          </p:cNvPr>
          <p:cNvSpPr txBox="1"/>
          <p:nvPr/>
        </p:nvSpPr>
        <p:spPr>
          <a:xfrm>
            <a:off x="117750" y="8308567"/>
            <a:ext cx="66224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1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Characterization of NB cell line sensitivity to ALK inhibition and validation of CRISPR activity</a:t>
            </a:r>
          </a:p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72-hour dose-response curves of NB cell lines incubated with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brigatinib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or ceritinib. Data points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of technical triplicates (duplicates for CHLA-90 and FELIX).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14-day (CHLA-20; SH-SY5Y) and 21-day (COG-N-426) colony formation assays following incubation with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brigatinib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or ceritinib.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Immunoblot analysis of the indicated proteins in SH-SY5Y cells treated with increasing concentrations of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brigatinib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or ceritinib for 24 hours.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RT-qPCR based gene expression in SH-SY5Y and CHLA-20 cells transduced with gRNAs targeting 15 genes to confirm CRISPR SAM activity. Data were normalized to cells treated with non-targeting gRNA. Data points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of technical triplicates. Source data are provided as a Source Data file for Supplementary Figures 1a and 1d.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33">
            <a:extLst>
              <a:ext uri="{FF2B5EF4-FFF2-40B4-BE49-F238E27FC236}">
                <a16:creationId xmlns:a16="http://schemas.microsoft.com/office/drawing/2014/main" xmlns="" id="{B87AF3B7-C5C0-F345-AE65-6AC694E077FF}"/>
              </a:ext>
            </a:extLst>
          </p:cNvPr>
          <p:cNvSpPr txBox="1"/>
          <p:nvPr/>
        </p:nvSpPr>
        <p:spPr>
          <a:xfrm flipH="1">
            <a:off x="974378" y="8131409"/>
            <a:ext cx="19126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Gene</a:t>
            </a:r>
          </a:p>
        </p:txBody>
      </p:sp>
      <p:sp>
        <p:nvSpPr>
          <p:cNvPr id="130" name="TextBox 33">
            <a:extLst>
              <a:ext uri="{FF2B5EF4-FFF2-40B4-BE49-F238E27FC236}">
                <a16:creationId xmlns:a16="http://schemas.microsoft.com/office/drawing/2014/main" xmlns="" id="{F3128476-F8B3-3C4E-82C1-D6D79F289600}"/>
              </a:ext>
            </a:extLst>
          </p:cNvPr>
          <p:cNvSpPr txBox="1"/>
          <p:nvPr/>
        </p:nvSpPr>
        <p:spPr>
          <a:xfrm flipH="1">
            <a:off x="4207003" y="8095162"/>
            <a:ext cx="19126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Gene</a:t>
            </a:r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xmlns="" id="{F82B5069-494E-A24C-A2FB-BA13D869CBDD}"/>
              </a:ext>
            </a:extLst>
          </p:cNvPr>
          <p:cNvGrpSpPr/>
          <p:nvPr/>
        </p:nvGrpSpPr>
        <p:grpSpPr>
          <a:xfrm>
            <a:off x="2278240" y="3822468"/>
            <a:ext cx="4355546" cy="1605336"/>
            <a:chOff x="2476719" y="4174554"/>
            <a:chExt cx="4355546" cy="1605336"/>
          </a:xfrm>
        </p:grpSpPr>
        <p:pic>
          <p:nvPicPr>
            <p:cNvPr id="132" name="Picture 131">
              <a:extLst>
                <a:ext uri="{FF2B5EF4-FFF2-40B4-BE49-F238E27FC236}">
                  <a16:creationId xmlns:a16="http://schemas.microsoft.com/office/drawing/2014/main" xmlns="" id="{DE88D9E1-E51F-FE4A-8218-CCAC8FF6F5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3"/>
            <a:srcRect l="10666" t="72306" r="53081" b="18796"/>
            <a:stretch/>
          </p:blipFill>
          <p:spPr>
            <a:xfrm>
              <a:off x="3376974" y="5383602"/>
              <a:ext cx="1339245" cy="184894"/>
            </a:xfrm>
            <a:prstGeom prst="rect">
              <a:avLst/>
            </a:prstGeom>
          </p:spPr>
        </p:pic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xmlns="" id="{6A6B5463-2C11-1549-880D-D102C606B166}"/>
                </a:ext>
              </a:extLst>
            </p:cNvPr>
            <p:cNvSpPr/>
            <p:nvPr/>
          </p:nvSpPr>
          <p:spPr>
            <a:xfrm>
              <a:off x="3335767" y="5348809"/>
              <a:ext cx="151282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7" name="TextBox 24">
              <a:extLst>
                <a:ext uri="{FF2B5EF4-FFF2-40B4-BE49-F238E27FC236}">
                  <a16:creationId xmlns:a16="http://schemas.microsoft.com/office/drawing/2014/main" xmlns="" id="{57FA8A4C-EFBB-184C-9653-012673663413}"/>
                </a:ext>
              </a:extLst>
            </p:cNvPr>
            <p:cNvSpPr txBox="1"/>
            <p:nvPr/>
          </p:nvSpPr>
          <p:spPr>
            <a:xfrm>
              <a:off x="2934919" y="4217995"/>
              <a:ext cx="2709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xmlns="" id="{A56C000A-EE11-0545-8278-5B353AE48532}"/>
                </a:ext>
              </a:extLst>
            </p:cNvPr>
            <p:cNvSpPr txBox="1"/>
            <p:nvPr/>
          </p:nvSpPr>
          <p:spPr>
            <a:xfrm>
              <a:off x="2476719" y="4672684"/>
              <a:ext cx="105089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p-ALK (Y1604)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xmlns="" id="{1B493333-A1A5-9749-8DCB-5E927F201EB3}"/>
                </a:ext>
              </a:extLst>
            </p:cNvPr>
            <p:cNvSpPr txBox="1"/>
            <p:nvPr/>
          </p:nvSpPr>
          <p:spPr>
            <a:xfrm>
              <a:off x="2626789" y="4914808"/>
              <a:ext cx="8056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ALK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xmlns="" id="{81346ECE-4CBF-0D43-B66E-950BCF4EAD75}"/>
                </a:ext>
              </a:extLst>
            </p:cNvPr>
            <p:cNvSpPr txBox="1"/>
            <p:nvPr/>
          </p:nvSpPr>
          <p:spPr>
            <a:xfrm>
              <a:off x="3393497" y="4176365"/>
              <a:ext cx="129853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brigatinib (nM)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xmlns="" id="{18AAC45F-8557-2F44-9374-388EC402668E}"/>
                </a:ext>
              </a:extLst>
            </p:cNvPr>
            <p:cNvSpPr txBox="1"/>
            <p:nvPr/>
          </p:nvSpPr>
          <p:spPr>
            <a:xfrm rot="18600000">
              <a:off x="3365445" y="4496323"/>
              <a:ext cx="29585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xmlns="" id="{1D4C2F6E-DFA5-F647-8814-5CE9A7585BB3}"/>
                </a:ext>
              </a:extLst>
            </p:cNvPr>
            <p:cNvSpPr txBox="1"/>
            <p:nvPr/>
          </p:nvSpPr>
          <p:spPr>
            <a:xfrm rot="18600000">
              <a:off x="3520664" y="4476085"/>
              <a:ext cx="4568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2656A02D-319E-2A4D-8751-BB328D247038}"/>
                </a:ext>
              </a:extLst>
            </p:cNvPr>
            <p:cNvSpPr txBox="1"/>
            <p:nvPr/>
          </p:nvSpPr>
          <p:spPr>
            <a:xfrm rot="18600000">
              <a:off x="3732239" y="4461251"/>
              <a:ext cx="4568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300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xmlns="" id="{F63139EB-6CCD-8343-883D-CCCF7F916117}"/>
                </a:ext>
              </a:extLst>
            </p:cNvPr>
            <p:cNvSpPr txBox="1"/>
            <p:nvPr/>
          </p:nvSpPr>
          <p:spPr>
            <a:xfrm rot="18600000">
              <a:off x="3941876" y="4459773"/>
              <a:ext cx="4568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500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xmlns="" id="{84C14408-DD0D-F64B-AC9C-5B514507D0DB}"/>
                </a:ext>
              </a:extLst>
            </p:cNvPr>
            <p:cNvSpPr txBox="1"/>
            <p:nvPr/>
          </p:nvSpPr>
          <p:spPr>
            <a:xfrm rot="18600000">
              <a:off x="4144178" y="4459772"/>
              <a:ext cx="4568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750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xmlns="" id="{58E9F4CC-F76C-B841-93DE-BD46BF91C94C}"/>
                </a:ext>
              </a:extLst>
            </p:cNvPr>
            <p:cNvSpPr txBox="1"/>
            <p:nvPr/>
          </p:nvSpPr>
          <p:spPr>
            <a:xfrm rot="18600000">
              <a:off x="4362768" y="4446864"/>
              <a:ext cx="4568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1000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xmlns="" id="{16DB2289-CD7C-0F48-B0FF-E74AC3A40C50}"/>
                </a:ext>
              </a:extLst>
            </p:cNvPr>
            <p:cNvSpPr txBox="1"/>
            <p:nvPr/>
          </p:nvSpPr>
          <p:spPr>
            <a:xfrm rot="18600000">
              <a:off x="4686050" y="4495141"/>
              <a:ext cx="29585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xmlns="" id="{ED2A3F8E-BD2A-EB4F-961C-8903D09FA1C7}"/>
                </a:ext>
              </a:extLst>
            </p:cNvPr>
            <p:cNvSpPr txBox="1"/>
            <p:nvPr/>
          </p:nvSpPr>
          <p:spPr>
            <a:xfrm rot="18600000">
              <a:off x="4849361" y="4474903"/>
              <a:ext cx="4568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xmlns="" id="{A2743E55-1625-674D-8B1D-A407A9524853}"/>
                </a:ext>
              </a:extLst>
            </p:cNvPr>
            <p:cNvSpPr txBox="1"/>
            <p:nvPr/>
          </p:nvSpPr>
          <p:spPr>
            <a:xfrm rot="18600000">
              <a:off x="5101396" y="4460069"/>
              <a:ext cx="4568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300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xmlns="" id="{079580B7-704C-D142-ADDC-26CBBA34884C}"/>
                </a:ext>
              </a:extLst>
            </p:cNvPr>
            <p:cNvSpPr txBox="1"/>
            <p:nvPr/>
          </p:nvSpPr>
          <p:spPr>
            <a:xfrm rot="18600000">
              <a:off x="5327217" y="4458591"/>
              <a:ext cx="4568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500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xmlns="" id="{163425F8-B8AC-CC4E-8798-A279936187CB}"/>
                </a:ext>
              </a:extLst>
            </p:cNvPr>
            <p:cNvSpPr txBox="1"/>
            <p:nvPr/>
          </p:nvSpPr>
          <p:spPr>
            <a:xfrm rot="18600000">
              <a:off x="5561887" y="4458590"/>
              <a:ext cx="4568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750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xmlns="" id="{B1474389-EE8B-7E4B-B468-01853C975BB1}"/>
                </a:ext>
              </a:extLst>
            </p:cNvPr>
            <p:cNvSpPr txBox="1"/>
            <p:nvPr/>
          </p:nvSpPr>
          <p:spPr>
            <a:xfrm rot="18600000">
              <a:off x="5812845" y="4445682"/>
              <a:ext cx="4568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1000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xmlns="" id="{6D323CB2-5B4F-D045-8514-D5CDE8E9FCBA}"/>
                </a:ext>
              </a:extLst>
            </p:cNvPr>
            <p:cNvSpPr txBox="1"/>
            <p:nvPr/>
          </p:nvSpPr>
          <p:spPr>
            <a:xfrm>
              <a:off x="4756642" y="4174554"/>
              <a:ext cx="129853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ceritinib (nM)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xmlns="" id="{3F6001D6-09AA-9F4F-9A8D-C4DC2EC6DF46}"/>
                </a:ext>
              </a:extLst>
            </p:cNvPr>
            <p:cNvCxnSpPr/>
            <p:nvPr/>
          </p:nvCxnSpPr>
          <p:spPr>
            <a:xfrm>
              <a:off x="3393497" y="4387023"/>
              <a:ext cx="1280904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xmlns="" id="{F3551F80-8F56-EE4F-B76B-2193953D4478}"/>
                </a:ext>
              </a:extLst>
            </p:cNvPr>
            <p:cNvCxnSpPr/>
            <p:nvPr/>
          </p:nvCxnSpPr>
          <p:spPr>
            <a:xfrm>
              <a:off x="4725997" y="4387725"/>
              <a:ext cx="1368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xmlns="" id="{B6130D84-87CC-624D-BC28-A273D7EEEFA3}"/>
                </a:ext>
              </a:extLst>
            </p:cNvPr>
            <p:cNvSpPr txBox="1"/>
            <p:nvPr/>
          </p:nvSpPr>
          <p:spPr>
            <a:xfrm>
              <a:off x="6046140" y="4196944"/>
              <a:ext cx="7781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SH-SY5Y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7" name="Picture 226">
              <a:extLst>
                <a:ext uri="{FF2B5EF4-FFF2-40B4-BE49-F238E27FC236}">
                  <a16:creationId xmlns:a16="http://schemas.microsoft.com/office/drawing/2014/main" xmlns="" id="{AE5611B2-9B54-4A4F-85A2-1CFD89CE34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3"/>
            <a:srcRect l="10667" t="23373" r="53722" b="66650"/>
            <a:stretch/>
          </p:blipFill>
          <p:spPr>
            <a:xfrm>
              <a:off x="3380392" y="4670632"/>
              <a:ext cx="1314000" cy="207070"/>
            </a:xfrm>
            <a:prstGeom prst="rect">
              <a:avLst/>
            </a:prstGeom>
          </p:spPr>
        </p:pic>
        <p:pic>
          <p:nvPicPr>
            <p:cNvPr id="228" name="Picture 227">
              <a:extLst>
                <a:ext uri="{FF2B5EF4-FFF2-40B4-BE49-F238E27FC236}">
                  <a16:creationId xmlns:a16="http://schemas.microsoft.com/office/drawing/2014/main" xmlns="" id="{6DA59464-A367-FB4F-9F70-CFD6385C5C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3"/>
            <a:srcRect l="10667" t="33980" r="53693" b="53869"/>
            <a:stretch/>
          </p:blipFill>
          <p:spPr>
            <a:xfrm>
              <a:off x="3377480" y="4896836"/>
              <a:ext cx="1316616" cy="252485"/>
            </a:xfrm>
            <a:prstGeom prst="rect">
              <a:avLst/>
            </a:prstGeom>
          </p:spPr>
        </p:pic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xmlns="" id="{9D09168B-9BBE-4049-BB73-08FFBEDE49FB}"/>
                </a:ext>
              </a:extLst>
            </p:cNvPr>
            <p:cNvGrpSpPr/>
            <p:nvPr/>
          </p:nvGrpSpPr>
          <p:grpSpPr>
            <a:xfrm>
              <a:off x="4701121" y="4647577"/>
              <a:ext cx="1444183" cy="270181"/>
              <a:chOff x="5131794" y="3942000"/>
              <a:chExt cx="1444183" cy="278907"/>
            </a:xfrm>
          </p:grpSpPr>
          <p:pic>
            <p:nvPicPr>
              <p:cNvPr id="258" name="Picture 257">
                <a:extLst>
                  <a:ext uri="{FF2B5EF4-FFF2-40B4-BE49-F238E27FC236}">
                    <a16:creationId xmlns:a16="http://schemas.microsoft.com/office/drawing/2014/main" xmlns="" id="{41400145-8EB9-6B48-83B9-C12D14F636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3"/>
              <a:srcRect l="49523" t="23563" r="11683" b="65670"/>
              <a:stretch/>
            </p:blipFill>
            <p:spPr>
              <a:xfrm>
                <a:off x="5135977" y="3942000"/>
                <a:ext cx="1440000" cy="239496"/>
              </a:xfrm>
              <a:prstGeom prst="rect">
                <a:avLst/>
              </a:prstGeom>
            </p:spPr>
          </p:pic>
          <p:sp>
            <p:nvSpPr>
              <p:cNvPr id="259" name="Rectangle 258">
                <a:extLst>
                  <a:ext uri="{FF2B5EF4-FFF2-40B4-BE49-F238E27FC236}">
                    <a16:creationId xmlns:a16="http://schemas.microsoft.com/office/drawing/2014/main" xmlns="" id="{BABEC0FB-23E2-A34F-BA7E-B80145CC8096}"/>
                  </a:ext>
                </a:extLst>
              </p:cNvPr>
              <p:cNvSpPr/>
              <p:nvPr/>
            </p:nvSpPr>
            <p:spPr>
              <a:xfrm>
                <a:off x="5131794" y="4175188"/>
                <a:ext cx="1433107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xmlns="" id="{73B6988B-0C19-2D42-974C-0B5B18D484C5}"/>
                </a:ext>
              </a:extLst>
            </p:cNvPr>
            <p:cNvGrpSpPr/>
            <p:nvPr/>
          </p:nvGrpSpPr>
          <p:grpSpPr>
            <a:xfrm>
              <a:off x="4711089" y="4886287"/>
              <a:ext cx="1437762" cy="264135"/>
              <a:chOff x="4942804" y="4258604"/>
              <a:chExt cx="1437762" cy="264135"/>
            </a:xfrm>
          </p:grpSpPr>
          <p:pic>
            <p:nvPicPr>
              <p:cNvPr id="256" name="Picture 255">
                <a:extLst>
                  <a:ext uri="{FF2B5EF4-FFF2-40B4-BE49-F238E27FC236}">
                    <a16:creationId xmlns:a16="http://schemas.microsoft.com/office/drawing/2014/main" xmlns="" id="{71C11E15-BA7E-A941-A053-47DCBE9932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3"/>
              <a:srcRect l="49562" t="33806" r="11644" b="54135"/>
              <a:stretch/>
            </p:blipFill>
            <p:spPr>
              <a:xfrm>
                <a:off x="4942804" y="4272176"/>
                <a:ext cx="1433107" cy="250563"/>
              </a:xfrm>
              <a:prstGeom prst="rect">
                <a:avLst/>
              </a:prstGeom>
            </p:spPr>
          </p:pic>
          <p:sp>
            <p:nvSpPr>
              <p:cNvPr id="257" name="Rectangle 256">
                <a:extLst>
                  <a:ext uri="{FF2B5EF4-FFF2-40B4-BE49-F238E27FC236}">
                    <a16:creationId xmlns:a16="http://schemas.microsoft.com/office/drawing/2014/main" xmlns="" id="{A3FB22B3-56AC-2948-AA43-BBDD24FF6BDB}"/>
                  </a:ext>
                </a:extLst>
              </p:cNvPr>
              <p:cNvSpPr/>
              <p:nvPr/>
            </p:nvSpPr>
            <p:spPr>
              <a:xfrm>
                <a:off x="4947459" y="4258604"/>
                <a:ext cx="1433107" cy="1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231" name="Picture 230">
              <a:extLst>
                <a:ext uri="{FF2B5EF4-FFF2-40B4-BE49-F238E27FC236}">
                  <a16:creationId xmlns:a16="http://schemas.microsoft.com/office/drawing/2014/main" xmlns="" id="{F19E78BA-9264-B24C-B349-6C60CD1758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3"/>
            <a:srcRect l="49562" t="62524" r="11644" b="27209"/>
            <a:stretch/>
          </p:blipFill>
          <p:spPr>
            <a:xfrm>
              <a:off x="4694108" y="5160095"/>
              <a:ext cx="1440000" cy="212721"/>
            </a:xfrm>
            <a:prstGeom prst="rect">
              <a:avLst/>
            </a:prstGeom>
          </p:spPr>
        </p:pic>
        <p:pic>
          <p:nvPicPr>
            <p:cNvPr id="233" name="Picture 232">
              <a:extLst>
                <a:ext uri="{FF2B5EF4-FFF2-40B4-BE49-F238E27FC236}">
                  <a16:creationId xmlns:a16="http://schemas.microsoft.com/office/drawing/2014/main" xmlns="" id="{58462825-622C-1344-A67C-427593DEF4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3"/>
            <a:srcRect l="10666" t="62524" r="53722" b="27239"/>
            <a:stretch/>
          </p:blipFill>
          <p:spPr>
            <a:xfrm>
              <a:off x="3377715" y="5160045"/>
              <a:ext cx="1315548" cy="212721"/>
            </a:xfrm>
            <a:prstGeom prst="rect">
              <a:avLst/>
            </a:prstGeom>
          </p:spPr>
        </p:pic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xmlns="" id="{D38DB106-AB8A-5242-B5BB-7B7EE8427BB8}"/>
                </a:ext>
              </a:extLst>
            </p:cNvPr>
            <p:cNvSpPr/>
            <p:nvPr/>
          </p:nvSpPr>
          <p:spPr>
            <a:xfrm>
              <a:off x="4709301" y="5365214"/>
              <a:ext cx="151282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5" name="Picture 234">
              <a:extLst>
                <a:ext uri="{FF2B5EF4-FFF2-40B4-BE49-F238E27FC236}">
                  <a16:creationId xmlns:a16="http://schemas.microsoft.com/office/drawing/2014/main" xmlns="" id="{40EA59B5-D053-A14A-BD2C-0102FBF5AA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3"/>
            <a:srcRect l="49992" t="82132" r="11644" b="8970"/>
            <a:stretch/>
          </p:blipFill>
          <p:spPr>
            <a:xfrm>
              <a:off x="4709576" y="5583428"/>
              <a:ext cx="1417228" cy="176724"/>
            </a:xfrm>
            <a:prstGeom prst="rect">
              <a:avLst/>
            </a:prstGeom>
          </p:spPr>
        </p:pic>
        <p:pic>
          <p:nvPicPr>
            <p:cNvPr id="236" name="Picture 235">
              <a:extLst>
                <a:ext uri="{FF2B5EF4-FFF2-40B4-BE49-F238E27FC236}">
                  <a16:creationId xmlns:a16="http://schemas.microsoft.com/office/drawing/2014/main" xmlns="" id="{A13A6BEA-8BD6-E94E-8D49-C99EA78FCC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3"/>
            <a:srcRect l="49992" t="72306" r="11644" b="17932"/>
            <a:stretch/>
          </p:blipFill>
          <p:spPr>
            <a:xfrm>
              <a:off x="4711850" y="5391633"/>
              <a:ext cx="1417228" cy="169897"/>
            </a:xfrm>
            <a:prstGeom prst="rect">
              <a:avLst/>
            </a:prstGeom>
          </p:spPr>
        </p:pic>
        <p:pic>
          <p:nvPicPr>
            <p:cNvPr id="237" name="Picture 236">
              <a:extLst>
                <a:ext uri="{FF2B5EF4-FFF2-40B4-BE49-F238E27FC236}">
                  <a16:creationId xmlns:a16="http://schemas.microsoft.com/office/drawing/2014/main" xmlns="" id="{D958230B-6520-7F48-9F2A-259EB8D20A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3"/>
            <a:srcRect l="10666" t="81256" r="53089" b="8970"/>
            <a:stretch/>
          </p:blipFill>
          <p:spPr>
            <a:xfrm>
              <a:off x="3376435" y="5586499"/>
              <a:ext cx="1338944" cy="173653"/>
            </a:xfrm>
            <a:prstGeom prst="rect">
              <a:avLst/>
            </a:prstGeom>
          </p:spPr>
        </p:pic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xmlns="" id="{E542BE63-9F53-354E-9C35-7CDFE1CAB89A}"/>
                </a:ext>
              </a:extLst>
            </p:cNvPr>
            <p:cNvGrpSpPr/>
            <p:nvPr/>
          </p:nvGrpSpPr>
          <p:grpSpPr>
            <a:xfrm>
              <a:off x="6147366" y="4691077"/>
              <a:ext cx="681843" cy="215444"/>
              <a:chOff x="6147366" y="4691077"/>
              <a:chExt cx="681843" cy="215444"/>
            </a:xfrm>
          </p:grpSpPr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xmlns="" id="{C502894E-33D9-A64A-BACD-24D57E125C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47366" y="4801563"/>
                <a:ext cx="9573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TextBox 254">
                <a:extLst>
                  <a:ext uri="{FF2B5EF4-FFF2-40B4-BE49-F238E27FC236}">
                    <a16:creationId xmlns:a16="http://schemas.microsoft.com/office/drawing/2014/main" xmlns="" id="{B337FF36-9E66-F64A-B1D9-26759182D008}"/>
                  </a:ext>
                </a:extLst>
              </p:cNvPr>
              <p:cNvSpPr txBox="1"/>
              <p:nvPr/>
            </p:nvSpPr>
            <p:spPr>
              <a:xfrm>
                <a:off x="6177260" y="4691077"/>
                <a:ext cx="65194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220 kDa</a:t>
                </a:r>
                <a:endParaRPr lang="en-GB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9" name="Group 238">
              <a:extLst>
                <a:ext uri="{FF2B5EF4-FFF2-40B4-BE49-F238E27FC236}">
                  <a16:creationId xmlns:a16="http://schemas.microsoft.com/office/drawing/2014/main" xmlns="" id="{4BA8E45E-747C-EB4F-AE42-E2E98BF4B770}"/>
                </a:ext>
              </a:extLst>
            </p:cNvPr>
            <p:cNvGrpSpPr/>
            <p:nvPr/>
          </p:nvGrpSpPr>
          <p:grpSpPr>
            <a:xfrm>
              <a:off x="6149426" y="4838580"/>
              <a:ext cx="681843" cy="215444"/>
              <a:chOff x="6147366" y="4691077"/>
              <a:chExt cx="681843" cy="215444"/>
            </a:xfrm>
          </p:grpSpPr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xmlns="" id="{F707EDB9-C839-D048-88DF-9AE16B6B8C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47366" y="4801563"/>
                <a:ext cx="9573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3" name="TextBox 252">
                <a:extLst>
                  <a:ext uri="{FF2B5EF4-FFF2-40B4-BE49-F238E27FC236}">
                    <a16:creationId xmlns:a16="http://schemas.microsoft.com/office/drawing/2014/main" xmlns="" id="{EA4AD0E8-CA4A-534E-AB91-37F0D252396D}"/>
                  </a:ext>
                </a:extLst>
              </p:cNvPr>
              <p:cNvSpPr txBox="1"/>
              <p:nvPr/>
            </p:nvSpPr>
            <p:spPr>
              <a:xfrm>
                <a:off x="6177260" y="4691077"/>
                <a:ext cx="65194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220 kDa</a:t>
                </a:r>
                <a:endParaRPr lang="en-GB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xmlns="" id="{2F601438-B0D4-F14E-B34C-6F3867A4B5B1}"/>
                </a:ext>
              </a:extLst>
            </p:cNvPr>
            <p:cNvGrpSpPr/>
            <p:nvPr/>
          </p:nvGrpSpPr>
          <p:grpSpPr>
            <a:xfrm>
              <a:off x="6146335" y="4945865"/>
              <a:ext cx="681843" cy="215444"/>
              <a:chOff x="6147366" y="4691077"/>
              <a:chExt cx="681843" cy="215444"/>
            </a:xfrm>
          </p:grpSpPr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xmlns="" id="{19AC118A-08B5-5A46-A44C-0523D1FCDE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47366" y="4801563"/>
                <a:ext cx="9573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1" name="TextBox 250">
                <a:extLst>
                  <a:ext uri="{FF2B5EF4-FFF2-40B4-BE49-F238E27FC236}">
                    <a16:creationId xmlns:a16="http://schemas.microsoft.com/office/drawing/2014/main" xmlns="" id="{90760CB0-9749-CA4B-AA1E-164AF9BB3C2C}"/>
                  </a:ext>
                </a:extLst>
              </p:cNvPr>
              <p:cNvSpPr txBox="1"/>
              <p:nvPr/>
            </p:nvSpPr>
            <p:spPr>
              <a:xfrm>
                <a:off x="6177260" y="4691077"/>
                <a:ext cx="65194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140 kDa</a:t>
                </a:r>
                <a:endParaRPr lang="en-GB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xmlns="" id="{2850848E-2545-C94B-922B-673AA4CAC88F}"/>
                </a:ext>
              </a:extLst>
            </p:cNvPr>
            <p:cNvGrpSpPr/>
            <p:nvPr/>
          </p:nvGrpSpPr>
          <p:grpSpPr>
            <a:xfrm>
              <a:off x="6150422" y="5171773"/>
              <a:ext cx="681843" cy="215444"/>
              <a:chOff x="6147366" y="4691077"/>
              <a:chExt cx="681843" cy="215444"/>
            </a:xfrm>
          </p:grpSpPr>
          <p:cxnSp>
            <p:nvCxnSpPr>
              <p:cNvPr id="248" name="Straight Connector 247">
                <a:extLst>
                  <a:ext uri="{FF2B5EF4-FFF2-40B4-BE49-F238E27FC236}">
                    <a16:creationId xmlns:a16="http://schemas.microsoft.com/office/drawing/2014/main" xmlns="" id="{4CEDEF1C-CDC5-BC40-BCF3-C450510441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47366" y="4801563"/>
                <a:ext cx="9573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9" name="TextBox 248">
                <a:extLst>
                  <a:ext uri="{FF2B5EF4-FFF2-40B4-BE49-F238E27FC236}">
                    <a16:creationId xmlns:a16="http://schemas.microsoft.com/office/drawing/2014/main" xmlns="" id="{38EAE348-C937-314F-B944-70806CA259BF}"/>
                  </a:ext>
                </a:extLst>
              </p:cNvPr>
              <p:cNvSpPr txBox="1"/>
              <p:nvPr/>
            </p:nvSpPr>
            <p:spPr>
              <a:xfrm>
                <a:off x="6177260" y="4691077"/>
                <a:ext cx="65194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kDa</a:t>
                </a:r>
                <a:endParaRPr lang="en-GB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xmlns="" id="{87009DCE-185E-FE4E-9470-5DD607058F0D}"/>
                </a:ext>
              </a:extLst>
            </p:cNvPr>
            <p:cNvGrpSpPr/>
            <p:nvPr/>
          </p:nvGrpSpPr>
          <p:grpSpPr>
            <a:xfrm>
              <a:off x="6147103" y="5378937"/>
              <a:ext cx="681843" cy="215444"/>
              <a:chOff x="6147366" y="4691077"/>
              <a:chExt cx="681843" cy="215444"/>
            </a:xfrm>
          </p:grpSpPr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xmlns="" id="{EA55945D-A392-F840-ACFC-70E99F921D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47366" y="4801563"/>
                <a:ext cx="9573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7" name="TextBox 246">
                <a:extLst>
                  <a:ext uri="{FF2B5EF4-FFF2-40B4-BE49-F238E27FC236}">
                    <a16:creationId xmlns:a16="http://schemas.microsoft.com/office/drawing/2014/main" xmlns="" id="{01E47F96-7EED-9546-ACA0-3B82A268124F}"/>
                  </a:ext>
                </a:extLst>
              </p:cNvPr>
              <p:cNvSpPr txBox="1"/>
              <p:nvPr/>
            </p:nvSpPr>
            <p:spPr>
              <a:xfrm>
                <a:off x="6177260" y="4691077"/>
                <a:ext cx="65194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kDa</a:t>
                </a:r>
                <a:endParaRPr lang="en-GB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xmlns="" id="{DAC934DB-A185-9441-9424-3FCDC7D81043}"/>
                </a:ext>
              </a:extLst>
            </p:cNvPr>
            <p:cNvGrpSpPr/>
            <p:nvPr/>
          </p:nvGrpSpPr>
          <p:grpSpPr>
            <a:xfrm>
              <a:off x="6149390" y="5564446"/>
              <a:ext cx="681843" cy="215444"/>
              <a:chOff x="6147366" y="4691077"/>
              <a:chExt cx="681843" cy="215444"/>
            </a:xfrm>
          </p:grpSpPr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xmlns="" id="{40830F0C-147F-2C46-8D6B-E1D705BE0E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47366" y="4801563"/>
                <a:ext cx="95734" cy="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5" name="TextBox 244">
                <a:extLst>
                  <a:ext uri="{FF2B5EF4-FFF2-40B4-BE49-F238E27FC236}">
                    <a16:creationId xmlns:a16="http://schemas.microsoft.com/office/drawing/2014/main" xmlns="" id="{0E9E8541-F14D-D34E-8100-B60359B2509E}"/>
                  </a:ext>
                </a:extLst>
              </p:cNvPr>
              <p:cNvSpPr txBox="1"/>
              <p:nvPr/>
            </p:nvSpPr>
            <p:spPr>
              <a:xfrm>
                <a:off x="6177260" y="4691077"/>
                <a:ext cx="65194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37 kDa</a:t>
                </a:r>
                <a:endParaRPr lang="en-GB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60" name="TextBox 259">
            <a:extLst>
              <a:ext uri="{FF2B5EF4-FFF2-40B4-BE49-F238E27FC236}">
                <a16:creationId xmlns:a16="http://schemas.microsoft.com/office/drawing/2014/main" xmlns="" id="{F35CDE01-7A34-E149-B310-D4174FF8F87D}"/>
              </a:ext>
            </a:extLst>
          </p:cNvPr>
          <p:cNvSpPr txBox="1"/>
          <p:nvPr/>
        </p:nvSpPr>
        <p:spPr>
          <a:xfrm>
            <a:off x="2114262" y="4825857"/>
            <a:ext cx="11156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p-AKT (S473)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xmlns="" id="{14DB4E6C-EE98-774B-8CEC-6507528B088D}"/>
              </a:ext>
            </a:extLst>
          </p:cNvPr>
          <p:cNvSpPr txBox="1"/>
          <p:nvPr/>
        </p:nvSpPr>
        <p:spPr>
          <a:xfrm>
            <a:off x="2120842" y="5019188"/>
            <a:ext cx="11156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AKT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xmlns="" id="{92779442-DDFE-BA4B-97E9-C704E4639BE0}"/>
              </a:ext>
            </a:extLst>
          </p:cNvPr>
          <p:cNvSpPr txBox="1"/>
          <p:nvPr/>
        </p:nvSpPr>
        <p:spPr>
          <a:xfrm>
            <a:off x="2119330" y="5212212"/>
            <a:ext cx="11156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855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TextBox 306"/>
          <p:cNvSpPr txBox="1"/>
          <p:nvPr/>
        </p:nvSpPr>
        <p:spPr>
          <a:xfrm>
            <a:off x="4191797" y="425184"/>
            <a:ext cx="2246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2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034744" y="798677"/>
            <a:ext cx="4330904" cy="5918508"/>
            <a:chOff x="176896" y="221524"/>
            <a:chExt cx="4330904" cy="5918508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2"/>
            <a:srcRect l="12232" t="5663" r="41412" b="21339"/>
            <a:stretch/>
          </p:blipFill>
          <p:spPr>
            <a:xfrm>
              <a:off x="2795515" y="4413086"/>
              <a:ext cx="1297642" cy="1237129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/>
            <a:srcRect l="12275" t="8042" r="40240" b="21420"/>
            <a:stretch/>
          </p:blipFill>
          <p:spPr>
            <a:xfrm>
              <a:off x="2794969" y="3111279"/>
              <a:ext cx="1329225" cy="1195411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4"/>
            <a:srcRect l="12184" t="5438" r="39609" b="21896"/>
            <a:stretch/>
          </p:blipFill>
          <p:spPr>
            <a:xfrm>
              <a:off x="2783929" y="390102"/>
              <a:ext cx="1349478" cy="1231490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352841" y="221524"/>
              <a:ext cx="2149208" cy="5918507"/>
              <a:chOff x="2127588" y="2081985"/>
              <a:chExt cx="2149208" cy="5918507"/>
            </a:xfrm>
          </p:grpSpPr>
          <p:grpSp>
            <p:nvGrpSpPr>
              <p:cNvPr id="1513" name="Group 56"/>
              <p:cNvGrpSpPr/>
              <p:nvPr/>
            </p:nvGrpSpPr>
            <p:grpSpPr>
              <a:xfrm>
                <a:off x="2127588" y="2081985"/>
                <a:ext cx="2149208" cy="5918507"/>
                <a:chOff x="2509428" y="3898164"/>
                <a:chExt cx="2149208" cy="5918507"/>
              </a:xfrm>
            </p:grpSpPr>
            <p:grpSp>
              <p:nvGrpSpPr>
                <p:cNvPr id="1509" name="Group 49"/>
                <p:cNvGrpSpPr/>
                <p:nvPr/>
              </p:nvGrpSpPr>
              <p:grpSpPr>
                <a:xfrm>
                  <a:off x="2509428" y="3898164"/>
                  <a:ext cx="1698724" cy="5918507"/>
                  <a:chOff x="2509428" y="3898164"/>
                  <a:chExt cx="1698724" cy="5918507"/>
                </a:xfrm>
              </p:grpSpPr>
              <p:sp>
                <p:nvSpPr>
                  <p:cNvPr id="1499" name="TextBox 437"/>
                  <p:cNvSpPr txBox="1"/>
                  <p:nvPr/>
                </p:nvSpPr>
                <p:spPr>
                  <a:xfrm>
                    <a:off x="2509428" y="3898164"/>
                    <a:ext cx="270907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</a:t>
                    </a:r>
                  </a:p>
                </p:txBody>
              </p:sp>
              <p:grpSp>
                <p:nvGrpSpPr>
                  <p:cNvPr id="1508" name="Group 42"/>
                  <p:cNvGrpSpPr/>
                  <p:nvPr/>
                </p:nvGrpSpPr>
                <p:grpSpPr>
                  <a:xfrm>
                    <a:off x="2654296" y="4089075"/>
                    <a:ext cx="1553856" cy="5727596"/>
                    <a:chOff x="2252636" y="4037799"/>
                    <a:chExt cx="1553856" cy="5727596"/>
                  </a:xfrm>
                </p:grpSpPr>
                <p:grpSp>
                  <p:nvGrpSpPr>
                    <p:cNvPr id="1506" name="Group 41"/>
                    <p:cNvGrpSpPr/>
                    <p:nvPr/>
                  </p:nvGrpSpPr>
                  <p:grpSpPr>
                    <a:xfrm>
                      <a:off x="2252636" y="4037799"/>
                      <a:ext cx="1280566" cy="4201402"/>
                      <a:chOff x="2252636" y="4037799"/>
                      <a:chExt cx="1280566" cy="4201402"/>
                    </a:xfrm>
                  </p:grpSpPr>
                  <p:sp>
                    <p:nvSpPr>
                      <p:cNvPr id="1500" name="Rectangle 418"/>
                      <p:cNvSpPr/>
                      <p:nvPr/>
                    </p:nvSpPr>
                    <p:spPr>
                      <a:xfrm rot="16200000">
                        <a:off x="1020133" y="6580939"/>
                        <a:ext cx="2649672" cy="184666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/>
                        <a:r>
                          <a:rPr lang="en-GB" sz="600" dirty="0"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Treated - untreated log-normalized gRNA counts </a:t>
                        </a:r>
                        <a:endParaRPr lang="en-GB" sz="600" baseline="-250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1505" name="Group 37"/>
                      <p:cNvGrpSpPr/>
                      <p:nvPr/>
                    </p:nvGrpSpPr>
                    <p:grpSpPr>
                      <a:xfrm>
                        <a:off x="2657033" y="4037799"/>
                        <a:ext cx="876169" cy="4201402"/>
                        <a:chOff x="2641448" y="4037799"/>
                        <a:chExt cx="876169" cy="4201402"/>
                      </a:xfrm>
                    </p:grpSpPr>
                    <p:sp>
                      <p:nvSpPr>
                        <p:cNvPr id="1501" name="Rectangle 422"/>
                        <p:cNvSpPr/>
                        <p:nvPr/>
                      </p:nvSpPr>
                      <p:spPr>
                        <a:xfrm>
                          <a:off x="2641484" y="4037799"/>
                          <a:ext cx="863687" cy="184666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r>
                            <a:rPr lang="en-GB" sz="600" dirty="0">
                              <a:solidFill>
                                <a:srgbClr val="07306B"/>
                              </a:solidFill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brigatinib ED</a:t>
                          </a:r>
                          <a:r>
                            <a:rPr lang="en-GB" sz="600" baseline="-25000" dirty="0">
                              <a:solidFill>
                                <a:srgbClr val="07306B"/>
                              </a:solidFill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50</a:t>
                          </a:r>
                        </a:p>
                      </p:txBody>
                    </p:sp>
                    <p:sp>
                      <p:nvSpPr>
                        <p:cNvPr id="1502" name="Rectangle 423"/>
                        <p:cNvSpPr/>
                        <p:nvPr/>
                      </p:nvSpPr>
                      <p:spPr>
                        <a:xfrm>
                          <a:off x="2641448" y="5360506"/>
                          <a:ext cx="863687" cy="184666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r>
                            <a:rPr lang="en-GB" sz="600" dirty="0">
                              <a:solidFill>
                                <a:srgbClr val="07306B"/>
                              </a:solidFill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ceritinib ED</a:t>
                          </a:r>
                          <a:r>
                            <a:rPr lang="en-GB" sz="600" baseline="-25000" dirty="0">
                              <a:solidFill>
                                <a:srgbClr val="07306B"/>
                              </a:solidFill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50</a:t>
                          </a:r>
                        </a:p>
                      </p:txBody>
                    </p:sp>
                    <p:sp>
                      <p:nvSpPr>
                        <p:cNvPr id="1503" name="Rectangle 425"/>
                        <p:cNvSpPr/>
                        <p:nvPr/>
                      </p:nvSpPr>
                      <p:spPr>
                        <a:xfrm>
                          <a:off x="2651784" y="6723034"/>
                          <a:ext cx="863687" cy="184666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r>
                            <a:rPr lang="en-GB" sz="6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brigatinib ED</a:t>
                          </a:r>
                          <a:r>
                            <a:rPr lang="en-GB" sz="600" baseline="-250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75</a:t>
                          </a:r>
                        </a:p>
                      </p:txBody>
                    </p:sp>
                    <p:sp>
                      <p:nvSpPr>
                        <p:cNvPr id="1504" name="Rectangle 427"/>
                        <p:cNvSpPr/>
                        <p:nvPr/>
                      </p:nvSpPr>
                      <p:spPr>
                        <a:xfrm>
                          <a:off x="2653930" y="8054535"/>
                          <a:ext cx="863687" cy="184666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r>
                            <a:rPr lang="en-GB" sz="6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ceritinib ED</a:t>
                          </a:r>
                          <a:r>
                            <a:rPr lang="en-GB" sz="600" baseline="-250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75</a:t>
                          </a:r>
                        </a:p>
                      </p:txBody>
                    </p:sp>
                  </p:grpSp>
                </p:grpSp>
                <p:sp>
                  <p:nvSpPr>
                    <p:cNvPr id="1507" name="Rectangle 432"/>
                    <p:cNvSpPr/>
                    <p:nvPr/>
                  </p:nvSpPr>
                  <p:spPr>
                    <a:xfrm>
                      <a:off x="2505842" y="9488396"/>
                      <a:ext cx="1300650" cy="276999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en-GB" sz="6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Ranked gRNAs </a:t>
                      </a:r>
                    </a:p>
                    <a:p>
                      <a:pPr algn="ctr"/>
                      <a:r>
                        <a:rPr lang="en-GB" sz="6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(by fold-enrichment)</a:t>
                      </a:r>
                      <a:endParaRPr lang="en-GB" sz="600" baseline="-250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512" name="Group 44"/>
                <p:cNvGrpSpPr/>
                <p:nvPr/>
              </p:nvGrpSpPr>
              <p:grpSpPr>
                <a:xfrm>
                  <a:off x="4260029" y="4087485"/>
                  <a:ext cx="398607" cy="255832"/>
                  <a:chOff x="5528243" y="3728668"/>
                  <a:chExt cx="398607" cy="255832"/>
                </a:xfrm>
              </p:grpSpPr>
              <p:pic>
                <p:nvPicPr>
                  <p:cNvPr id="1510" name="Picture 414"/>
                  <p:cNvPicPr>
                    <a:picLocks noChangeAspect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4864" t="16925" r="20490" b="68656"/>
                  <a:stretch/>
                </p:blipFill>
                <p:spPr>
                  <a:xfrm>
                    <a:off x="5528243" y="3728668"/>
                    <a:ext cx="115744" cy="227000"/>
                  </a:xfrm>
                  <a:prstGeom prst="rect">
                    <a:avLst/>
                  </a:prstGeom>
                </p:spPr>
              </p:pic>
              <p:pic>
                <p:nvPicPr>
                  <p:cNvPr id="1511" name="Picture 415"/>
                  <p:cNvPicPr>
                    <a:picLocks noChangeAspect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84232" t="16925" r="3548" b="67788"/>
                  <a:stretch/>
                </p:blipFill>
                <p:spPr>
                  <a:xfrm>
                    <a:off x="5622369" y="3743846"/>
                    <a:ext cx="304481" cy="240654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5" name="Group 14"/>
              <p:cNvGrpSpPr/>
              <p:nvPr/>
            </p:nvGrpSpPr>
            <p:grpSpPr>
              <a:xfrm>
                <a:off x="2491078" y="2274827"/>
                <a:ext cx="1381545" cy="5436000"/>
                <a:chOff x="546970" y="2427484"/>
                <a:chExt cx="1381545" cy="5436000"/>
              </a:xfrm>
            </p:grpSpPr>
            <p:cxnSp>
              <p:nvCxnSpPr>
                <p:cNvPr id="370" name="Straight Connector 369"/>
                <p:cNvCxnSpPr/>
                <p:nvPr/>
              </p:nvCxnSpPr>
              <p:spPr>
                <a:xfrm flipH="1">
                  <a:off x="553208" y="2427484"/>
                  <a:ext cx="0" cy="5436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1" name="Straight Connector 370"/>
                <p:cNvCxnSpPr/>
                <p:nvPr/>
              </p:nvCxnSpPr>
              <p:spPr>
                <a:xfrm flipH="1">
                  <a:off x="546970" y="7863227"/>
                  <a:ext cx="1381545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Group 6"/>
            <p:cNvGrpSpPr/>
            <p:nvPr/>
          </p:nvGrpSpPr>
          <p:grpSpPr>
            <a:xfrm>
              <a:off x="4105644" y="1748968"/>
              <a:ext cx="398608" cy="235763"/>
              <a:chOff x="4215004" y="2512048"/>
              <a:chExt cx="398608" cy="235763"/>
            </a:xfrm>
          </p:grpSpPr>
          <p:pic>
            <p:nvPicPr>
              <p:cNvPr id="389" name="Picture 414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864" t="16925" r="20744" b="68361"/>
              <a:stretch/>
            </p:blipFill>
            <p:spPr>
              <a:xfrm>
                <a:off x="4215004" y="2512048"/>
                <a:ext cx="109423" cy="231644"/>
              </a:xfrm>
              <a:prstGeom prst="rect">
                <a:avLst/>
              </a:prstGeom>
            </p:spPr>
          </p:pic>
          <p:pic>
            <p:nvPicPr>
              <p:cNvPr id="390" name="Picture 415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4232" t="16925" r="3548" b="69063"/>
              <a:stretch/>
            </p:blipFill>
            <p:spPr>
              <a:xfrm>
                <a:off x="4309131" y="2527226"/>
                <a:ext cx="304481" cy="220585"/>
              </a:xfrm>
              <a:prstGeom prst="rect">
                <a:avLst/>
              </a:prstGeom>
            </p:spPr>
          </p:pic>
        </p:grpSp>
        <p:grpSp>
          <p:nvGrpSpPr>
            <p:cNvPr id="393" name="Group 392"/>
            <p:cNvGrpSpPr/>
            <p:nvPr/>
          </p:nvGrpSpPr>
          <p:grpSpPr>
            <a:xfrm>
              <a:off x="4109192" y="3092014"/>
              <a:ext cx="398608" cy="241242"/>
              <a:chOff x="4215004" y="2512048"/>
              <a:chExt cx="398608" cy="241242"/>
            </a:xfrm>
          </p:grpSpPr>
          <p:pic>
            <p:nvPicPr>
              <p:cNvPr id="394" name="Picture 414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864" t="16925" r="20317" b="69071"/>
              <a:stretch/>
            </p:blipFill>
            <p:spPr>
              <a:xfrm>
                <a:off x="4215004" y="2512048"/>
                <a:ext cx="120057" cy="220460"/>
              </a:xfrm>
              <a:prstGeom prst="rect">
                <a:avLst/>
              </a:prstGeom>
            </p:spPr>
          </p:pic>
          <p:pic>
            <p:nvPicPr>
              <p:cNvPr id="395" name="Picture 415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4232" t="16926" r="3548" b="68714"/>
              <a:stretch/>
            </p:blipFill>
            <p:spPr>
              <a:xfrm>
                <a:off x="4309131" y="2527226"/>
                <a:ext cx="304481" cy="226064"/>
              </a:xfrm>
              <a:prstGeom prst="rect">
                <a:avLst/>
              </a:prstGeom>
            </p:spPr>
          </p:pic>
        </p:grpSp>
        <p:grpSp>
          <p:nvGrpSpPr>
            <p:cNvPr id="396" name="Group 395"/>
            <p:cNvGrpSpPr/>
            <p:nvPr/>
          </p:nvGrpSpPr>
          <p:grpSpPr>
            <a:xfrm>
              <a:off x="4109192" y="4434902"/>
              <a:ext cx="398608" cy="236031"/>
              <a:chOff x="4215004" y="2512048"/>
              <a:chExt cx="398608" cy="236031"/>
            </a:xfrm>
          </p:grpSpPr>
          <p:pic>
            <p:nvPicPr>
              <p:cNvPr id="397" name="Picture 414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864" t="16925" r="20464" b="69142"/>
              <a:stretch/>
            </p:blipFill>
            <p:spPr>
              <a:xfrm>
                <a:off x="4215004" y="2512048"/>
                <a:ext cx="116401" cy="219346"/>
              </a:xfrm>
              <a:prstGeom prst="rect">
                <a:avLst/>
              </a:prstGeom>
            </p:spPr>
          </p:pic>
          <p:pic>
            <p:nvPicPr>
              <p:cNvPr id="398" name="Picture 415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4232" t="16925" r="3548" b="69046"/>
              <a:stretch/>
            </p:blipFill>
            <p:spPr>
              <a:xfrm>
                <a:off x="4309131" y="2527226"/>
                <a:ext cx="304481" cy="220853"/>
              </a:xfrm>
              <a:prstGeom prst="rect">
                <a:avLst/>
              </a:prstGeom>
            </p:spPr>
          </p:pic>
        </p:grpSp>
        <p:grpSp>
          <p:nvGrpSpPr>
            <p:cNvPr id="30" name="Group 29"/>
            <p:cNvGrpSpPr/>
            <p:nvPr/>
          </p:nvGrpSpPr>
          <p:grpSpPr>
            <a:xfrm>
              <a:off x="176896" y="223013"/>
              <a:ext cx="2212608" cy="5917019"/>
              <a:chOff x="150770" y="157698"/>
              <a:chExt cx="2212608" cy="5917019"/>
            </a:xfrm>
          </p:grpSpPr>
          <p:pic>
            <p:nvPicPr>
              <p:cNvPr id="28" name="Picture 27"/>
              <p:cNvPicPr>
                <a:picLocks noChangeAspect="1"/>
              </p:cNvPicPr>
              <p:nvPr/>
            </p:nvPicPr>
            <p:blipFill rotWithShape="1">
              <a:blip r:embed="rId6"/>
              <a:srcRect l="9832" r="42253" b="16300"/>
              <a:stretch/>
            </p:blipFill>
            <p:spPr>
              <a:xfrm>
                <a:off x="647700" y="230899"/>
                <a:ext cx="1286528" cy="1426451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 rotWithShape="1">
              <a:blip r:embed="rId7"/>
              <a:srcRect l="9676" t="6184" r="42807" b="16263"/>
              <a:stretch/>
            </p:blipFill>
            <p:spPr>
              <a:xfrm>
                <a:off x="632105" y="3017282"/>
                <a:ext cx="1275850" cy="1321695"/>
              </a:xfrm>
              <a:prstGeom prst="rect">
                <a:avLst/>
              </a:prstGeom>
            </p:spPr>
          </p:pic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8"/>
              <a:srcRect l="8804" t="4524" r="39737" b="15405"/>
              <a:stretch/>
            </p:blipFill>
            <p:spPr>
              <a:xfrm>
                <a:off x="616371" y="1646508"/>
                <a:ext cx="1381672" cy="1364617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9"/>
              <a:srcRect l="9693" r="42135" b="16586"/>
              <a:stretch/>
            </p:blipFill>
            <p:spPr>
              <a:xfrm>
                <a:off x="628650" y="4255323"/>
                <a:ext cx="1293447" cy="1421577"/>
              </a:xfrm>
              <a:prstGeom prst="rect">
                <a:avLst/>
              </a:prstGeom>
            </p:spPr>
          </p:pic>
          <p:grpSp>
            <p:nvGrpSpPr>
              <p:cNvPr id="13" name="Group 12"/>
              <p:cNvGrpSpPr/>
              <p:nvPr/>
            </p:nvGrpSpPr>
            <p:grpSpPr>
              <a:xfrm>
                <a:off x="150770" y="157698"/>
                <a:ext cx="1747632" cy="5917019"/>
                <a:chOff x="28483" y="2083474"/>
                <a:chExt cx="1747632" cy="5917019"/>
              </a:xfrm>
            </p:grpSpPr>
            <p:grpSp>
              <p:nvGrpSpPr>
                <p:cNvPr id="270" name="Group 33"/>
                <p:cNvGrpSpPr/>
                <p:nvPr/>
              </p:nvGrpSpPr>
              <p:grpSpPr>
                <a:xfrm>
                  <a:off x="179984" y="2274840"/>
                  <a:ext cx="1540795" cy="5725653"/>
                  <a:chOff x="381352" y="4091019"/>
                  <a:chExt cx="1540795" cy="5725653"/>
                </a:xfrm>
              </p:grpSpPr>
              <p:sp>
                <p:nvSpPr>
                  <p:cNvPr id="256" name="Rectangle 417"/>
                  <p:cNvSpPr/>
                  <p:nvPr/>
                </p:nvSpPr>
                <p:spPr>
                  <a:xfrm>
                    <a:off x="621497" y="9539673"/>
                    <a:ext cx="1300650" cy="276999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GB" sz="6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Log-normalized gRNA counts, untreated</a:t>
                    </a:r>
                    <a:endParaRPr lang="en-GB" sz="600" baseline="-25000" dirty="0"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265" name="Group 40"/>
                  <p:cNvGrpSpPr/>
                  <p:nvPr/>
                </p:nvGrpSpPr>
                <p:grpSpPr>
                  <a:xfrm>
                    <a:off x="381352" y="4091019"/>
                    <a:ext cx="1283111" cy="4203302"/>
                    <a:chOff x="569364" y="4039743"/>
                    <a:chExt cx="1283111" cy="4203302"/>
                  </a:xfrm>
                </p:grpSpPr>
                <p:grpSp>
                  <p:nvGrpSpPr>
                    <p:cNvPr id="260" name="Group 19"/>
                    <p:cNvGrpSpPr/>
                    <p:nvPr/>
                  </p:nvGrpSpPr>
                  <p:grpSpPr>
                    <a:xfrm>
                      <a:off x="974115" y="6721648"/>
                      <a:ext cx="876370" cy="1521397"/>
                      <a:chOff x="974115" y="6721648"/>
                      <a:chExt cx="876370" cy="1521397"/>
                    </a:xfrm>
                  </p:grpSpPr>
                  <p:sp>
                    <p:nvSpPr>
                      <p:cNvPr id="258" name="Rectangle 405"/>
                      <p:cNvSpPr/>
                      <p:nvPr/>
                    </p:nvSpPr>
                    <p:spPr>
                      <a:xfrm>
                        <a:off x="974115" y="8058379"/>
                        <a:ext cx="863687" cy="184666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r>
                          <a:rPr lang="en-GB" sz="6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ceritinib ED</a:t>
                        </a:r>
                        <a:r>
                          <a:rPr lang="en-GB" sz="600" baseline="-250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75</a:t>
                        </a:r>
                      </a:p>
                    </p:txBody>
                  </p:sp>
                  <p:sp>
                    <p:nvSpPr>
                      <p:cNvPr id="259" name="Rectangle 406"/>
                      <p:cNvSpPr/>
                      <p:nvPr/>
                    </p:nvSpPr>
                    <p:spPr>
                      <a:xfrm>
                        <a:off x="986798" y="6721648"/>
                        <a:ext cx="863687" cy="184666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r>
                          <a:rPr lang="en-GB" sz="6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brigatinib ED</a:t>
                        </a:r>
                        <a:r>
                          <a:rPr lang="en-GB" sz="600" baseline="-250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75</a:t>
                        </a:r>
                      </a:p>
                    </p:txBody>
                  </p:sp>
                </p:grpSp>
                <p:grpSp>
                  <p:nvGrpSpPr>
                    <p:cNvPr id="263" name="Group 409"/>
                    <p:cNvGrpSpPr/>
                    <p:nvPr/>
                  </p:nvGrpSpPr>
                  <p:grpSpPr>
                    <a:xfrm>
                      <a:off x="984197" y="4039743"/>
                      <a:ext cx="868278" cy="1508553"/>
                      <a:chOff x="982207" y="6729754"/>
                      <a:chExt cx="868278" cy="1508553"/>
                    </a:xfrm>
                  </p:grpSpPr>
                  <p:sp>
                    <p:nvSpPr>
                      <p:cNvPr id="261" name="Rectangle 412"/>
                      <p:cNvSpPr/>
                      <p:nvPr/>
                    </p:nvSpPr>
                    <p:spPr>
                      <a:xfrm>
                        <a:off x="982207" y="8053641"/>
                        <a:ext cx="863687" cy="184666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r>
                          <a:rPr lang="en-GB" sz="600" dirty="0">
                            <a:solidFill>
                              <a:srgbClr val="07306B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ceritinib ED</a:t>
                        </a:r>
                        <a:r>
                          <a:rPr lang="en-GB" sz="600" baseline="-25000" dirty="0">
                            <a:solidFill>
                              <a:srgbClr val="07306B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50</a:t>
                        </a:r>
                      </a:p>
                    </p:txBody>
                  </p:sp>
                  <p:sp>
                    <p:nvSpPr>
                      <p:cNvPr id="262" name="Rectangle 413"/>
                      <p:cNvSpPr/>
                      <p:nvPr/>
                    </p:nvSpPr>
                    <p:spPr>
                      <a:xfrm>
                        <a:off x="986798" y="6729754"/>
                        <a:ext cx="863687" cy="184666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r>
                          <a:rPr lang="en-GB" sz="600" dirty="0">
                            <a:solidFill>
                              <a:srgbClr val="07306B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brigatinib ED</a:t>
                        </a:r>
                        <a:r>
                          <a:rPr lang="en-GB" sz="600" baseline="-25000" dirty="0">
                            <a:solidFill>
                              <a:srgbClr val="07306B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50</a:t>
                        </a:r>
                      </a:p>
                    </p:txBody>
                  </p:sp>
                </p:grpSp>
                <p:sp>
                  <p:nvSpPr>
                    <p:cNvPr id="264" name="Rectangle 416"/>
                    <p:cNvSpPr/>
                    <p:nvPr/>
                  </p:nvSpPr>
                  <p:spPr>
                    <a:xfrm rot="16200000">
                      <a:off x="-764629" y="6535876"/>
                      <a:ext cx="2852652" cy="184666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en-GB" sz="6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Log-normalized gRNA counts, ALK inhibitor-treated</a:t>
                      </a:r>
                      <a:endParaRPr lang="en-GB" sz="600" baseline="-25000" dirty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8" name="Group 7"/>
                <p:cNvGrpSpPr/>
                <p:nvPr/>
              </p:nvGrpSpPr>
              <p:grpSpPr>
                <a:xfrm>
                  <a:off x="394570" y="2275084"/>
                  <a:ext cx="1381545" cy="5436000"/>
                  <a:chOff x="393009" y="2253500"/>
                  <a:chExt cx="1381545" cy="5436000"/>
                </a:xfrm>
              </p:grpSpPr>
              <p:cxnSp>
                <p:nvCxnSpPr>
                  <p:cNvPr id="4" name="Straight Connector 3"/>
                  <p:cNvCxnSpPr/>
                  <p:nvPr/>
                </p:nvCxnSpPr>
                <p:spPr>
                  <a:xfrm flipH="1">
                    <a:off x="399247" y="2253500"/>
                    <a:ext cx="0" cy="5436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headEnd type="triangl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2" name="Straight Connector 361"/>
                  <p:cNvCxnSpPr/>
                  <p:nvPr/>
                </p:nvCxnSpPr>
                <p:spPr>
                  <a:xfrm flipH="1">
                    <a:off x="393009" y="7689243"/>
                    <a:ext cx="1381545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headEnd type="triangl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68" name="TextBox 306"/>
                <p:cNvSpPr txBox="1"/>
                <p:nvPr/>
              </p:nvSpPr>
              <p:spPr>
                <a:xfrm>
                  <a:off x="28483" y="2083474"/>
                  <a:ext cx="27090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</a:t>
                  </a:r>
                  <a:endParaRPr lang="en-GB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76" name="Group 375"/>
              <p:cNvGrpSpPr/>
              <p:nvPr/>
            </p:nvGrpSpPr>
            <p:grpSpPr>
              <a:xfrm>
                <a:off x="1873153" y="4377915"/>
                <a:ext cx="490225" cy="260992"/>
                <a:chOff x="2008429" y="2499354"/>
                <a:chExt cx="490225" cy="260992"/>
              </a:xfrm>
            </p:grpSpPr>
            <p:pic>
              <p:nvPicPr>
                <p:cNvPr id="377" name="Picture 22"/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145" t="3584" r="19156" b="85501"/>
                <a:stretch/>
              </p:blipFill>
              <p:spPr>
                <a:xfrm>
                  <a:off x="2008429" y="2499354"/>
                  <a:ext cx="138528" cy="260992"/>
                </a:xfrm>
                <a:prstGeom prst="rect">
                  <a:avLst/>
                </a:prstGeom>
              </p:spPr>
            </p:pic>
            <p:pic>
              <p:nvPicPr>
                <p:cNvPr id="378" name="Picture 407"/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5122" t="3584" r="2724" b="86283"/>
                <a:stretch/>
              </p:blipFill>
              <p:spPr>
                <a:xfrm>
                  <a:off x="2140272" y="2511281"/>
                  <a:ext cx="358382" cy="242316"/>
                </a:xfrm>
                <a:prstGeom prst="rect">
                  <a:avLst/>
                </a:prstGeom>
              </p:spPr>
            </p:pic>
          </p:grpSp>
          <p:grpSp>
            <p:nvGrpSpPr>
              <p:cNvPr id="114" name="Group 113"/>
              <p:cNvGrpSpPr/>
              <p:nvPr/>
            </p:nvGrpSpPr>
            <p:grpSpPr>
              <a:xfrm>
                <a:off x="1872348" y="3023504"/>
                <a:ext cx="490225" cy="261117"/>
                <a:chOff x="2008429" y="2499354"/>
                <a:chExt cx="490225" cy="261117"/>
              </a:xfrm>
            </p:grpSpPr>
            <p:pic>
              <p:nvPicPr>
                <p:cNvPr id="115" name="Picture 22"/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145" t="3584" r="19156" b="85501"/>
                <a:stretch/>
              </p:blipFill>
              <p:spPr>
                <a:xfrm>
                  <a:off x="2008429" y="2499354"/>
                  <a:ext cx="138528" cy="260992"/>
                </a:xfrm>
                <a:prstGeom prst="rect">
                  <a:avLst/>
                </a:prstGeom>
              </p:spPr>
            </p:pic>
            <p:pic>
              <p:nvPicPr>
                <p:cNvPr id="116" name="Picture 407"/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5122" t="3584" r="2724" b="85995"/>
                <a:stretch/>
              </p:blipFill>
              <p:spPr>
                <a:xfrm>
                  <a:off x="2140272" y="2511281"/>
                  <a:ext cx="358382" cy="249190"/>
                </a:xfrm>
                <a:prstGeom prst="rect">
                  <a:avLst/>
                </a:prstGeom>
              </p:spPr>
            </p:pic>
          </p:grpSp>
          <p:grpSp>
            <p:nvGrpSpPr>
              <p:cNvPr id="118" name="Group 117"/>
              <p:cNvGrpSpPr/>
              <p:nvPr/>
            </p:nvGrpSpPr>
            <p:grpSpPr>
              <a:xfrm>
                <a:off x="1873153" y="1694371"/>
                <a:ext cx="490225" cy="260992"/>
                <a:chOff x="2008429" y="2499354"/>
                <a:chExt cx="490225" cy="260992"/>
              </a:xfrm>
            </p:grpSpPr>
            <p:pic>
              <p:nvPicPr>
                <p:cNvPr id="119" name="Picture 22"/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145" t="3584" r="19156" b="85501"/>
                <a:stretch/>
              </p:blipFill>
              <p:spPr>
                <a:xfrm>
                  <a:off x="2008429" y="2499354"/>
                  <a:ext cx="138528" cy="260992"/>
                </a:xfrm>
                <a:prstGeom prst="rect">
                  <a:avLst/>
                </a:prstGeom>
              </p:spPr>
            </p:pic>
            <p:pic>
              <p:nvPicPr>
                <p:cNvPr id="120" name="Picture 407"/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5122" t="3584" r="2724" b="86095"/>
                <a:stretch/>
              </p:blipFill>
              <p:spPr>
                <a:xfrm>
                  <a:off x="2140272" y="2511281"/>
                  <a:ext cx="358382" cy="246828"/>
                </a:xfrm>
                <a:prstGeom prst="rect">
                  <a:avLst/>
                </a:prstGeom>
              </p:spPr>
            </p:pic>
          </p:grpSp>
          <p:grpSp>
            <p:nvGrpSpPr>
              <p:cNvPr id="121" name="Group 120"/>
              <p:cNvGrpSpPr/>
              <p:nvPr/>
            </p:nvGrpSpPr>
            <p:grpSpPr>
              <a:xfrm>
                <a:off x="1872348" y="350018"/>
                <a:ext cx="490225" cy="260992"/>
                <a:chOff x="2008429" y="2499354"/>
                <a:chExt cx="490225" cy="260992"/>
              </a:xfrm>
            </p:grpSpPr>
            <p:pic>
              <p:nvPicPr>
                <p:cNvPr id="122" name="Picture 22"/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145" t="3584" r="19156" b="85501"/>
                <a:stretch/>
              </p:blipFill>
              <p:spPr>
                <a:xfrm>
                  <a:off x="2008429" y="2499354"/>
                  <a:ext cx="138528" cy="260992"/>
                </a:xfrm>
                <a:prstGeom prst="rect">
                  <a:avLst/>
                </a:prstGeom>
              </p:spPr>
            </p:pic>
            <p:pic>
              <p:nvPicPr>
                <p:cNvPr id="123" name="Picture 407"/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5122" t="3584" r="2724" b="86395"/>
                <a:stretch/>
              </p:blipFill>
              <p:spPr>
                <a:xfrm>
                  <a:off x="2140272" y="2511281"/>
                  <a:ext cx="358382" cy="239634"/>
                </a:xfrm>
                <a:prstGeom prst="rect">
                  <a:avLst/>
                </a:prstGeom>
              </p:spPr>
            </p:pic>
          </p:grpSp>
        </p:grpSp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11"/>
            <a:srcRect l="12185" t="6954" r="41563" b="20946"/>
            <a:stretch/>
          </p:blipFill>
          <p:spPr>
            <a:xfrm>
              <a:off x="2794350" y="1749668"/>
              <a:ext cx="1294726" cy="1221897"/>
            </a:xfrm>
            <a:prstGeom prst="rect">
              <a:avLst/>
            </a:prstGeom>
          </p:spPr>
        </p:pic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F1A74CA5-808A-1B42-8A47-61103DD9F01B}"/>
              </a:ext>
            </a:extLst>
          </p:cNvPr>
          <p:cNvSpPr txBox="1"/>
          <p:nvPr/>
        </p:nvSpPr>
        <p:spPr>
          <a:xfrm>
            <a:off x="469068" y="7113477"/>
            <a:ext cx="5772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2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CRISPRa screen in CHLA-20 cells treated with ALK inhibitors</a:t>
            </a:r>
          </a:p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Log-normalized read counts for each gRNA in untreated (DMSO) vs ALK TKI-treated CHLA-20 cell populations. Dashed black lines represent linear regressions. Data represent the average of two biological replicates,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are highlighted.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gRNAs ranked by fold-change vs difference in log-normalized read counts between DMSO and ALK TKI-treated CHLA-20 cell populations.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are highlighted. 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029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306"/>
          <p:cNvSpPr txBox="1"/>
          <p:nvPr/>
        </p:nvSpPr>
        <p:spPr>
          <a:xfrm>
            <a:off x="4295846" y="37338"/>
            <a:ext cx="2291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3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BB4901D-E0AC-42C3-9A0F-736F0EB90408}"/>
              </a:ext>
            </a:extLst>
          </p:cNvPr>
          <p:cNvGrpSpPr/>
          <p:nvPr/>
        </p:nvGrpSpPr>
        <p:grpSpPr>
          <a:xfrm>
            <a:off x="0" y="37338"/>
            <a:ext cx="6907900" cy="8204018"/>
            <a:chOff x="18078" y="303429"/>
            <a:chExt cx="6907900" cy="820401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9F346BF1-029A-48F5-84D0-DA7357908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50310" y="3062869"/>
              <a:ext cx="2075668" cy="256112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7489E63B-1E0A-4FCA-83E3-19D55B927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50310" y="570622"/>
              <a:ext cx="2075668" cy="256112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658A74E-EDE5-46AE-BB43-91FF17EC4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078" y="5784462"/>
              <a:ext cx="5036827" cy="272298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5353" y="336305"/>
              <a:ext cx="4913048" cy="2884841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116182" y="303429"/>
              <a:ext cx="5013631" cy="5566279"/>
              <a:chOff x="134051" y="811176"/>
              <a:chExt cx="5013631" cy="5566279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4944296" y="1084666"/>
                <a:ext cx="2033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en-GB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46264" y="6069678"/>
                <a:ext cx="2033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en-GB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34051" y="811176"/>
                <a:ext cx="2033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en-GB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617604" y="5709201"/>
              <a:ext cx="7781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SH-SY5Y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759783" y="611206"/>
              <a:ext cx="7781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SH-SY5Y</a:t>
              </a:r>
              <a:endParaRPr lang="en-GB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314611" y="631092"/>
              <a:ext cx="7781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SH-SY5Y</a:t>
              </a:r>
              <a:endParaRPr lang="en-GB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6788" y="3014058"/>
              <a:ext cx="4941613" cy="2894362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BA682E8-752D-7641-B624-7320FA93A87B}"/>
              </a:ext>
            </a:extLst>
          </p:cNvPr>
          <p:cNvSpPr txBox="1"/>
          <p:nvPr/>
        </p:nvSpPr>
        <p:spPr>
          <a:xfrm>
            <a:off x="98104" y="8248875"/>
            <a:ext cx="66270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3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Validation of CRISPRa screen hits in SH-SY5Y cells</a:t>
            </a:r>
          </a:p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Log</a:t>
            </a:r>
            <a:r>
              <a:rPr lang="en-GB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-transformed ED</a:t>
            </a:r>
            <a:r>
              <a:rPr lang="en-GB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values from 96-hour dose-response curves of SH-SY5Y cells treated with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brigatinib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ceritinib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five days post-transduction with gRNA molecules targeting each indicated candidate gene, ns = not significant; *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&lt; 0.05; **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&lt; 0.001; ***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&lt; 0.0001 (one-way ANOVA). Data points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s.d.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of technical triplicates. Significance levels for each ED</a:t>
            </a:r>
            <a:r>
              <a:rPr lang="en-GB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shift relative to scrambled gRNA are shown in Table S3.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Representative 96-hour dose-response curves of SH-SY5Y cells transduced with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or non-targeting (NT) gRNAs. Data were analyzed for significance by one-way ANOVA.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RT-qPCR based gene expression in SH-SY5Y cells transduced with gRNAs targeting candidate resistance-inducing genes. Data were normalized to cells treated with NT gRNA. Data points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of technical triplicates. Source data are provided as a Source Data file for this figure</a:t>
            </a:r>
            <a:endParaRPr lang="en-GB" sz="1000" dirty="0"/>
          </a:p>
          <a:p>
            <a:pPr algn="just"/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33">
            <a:extLst>
              <a:ext uri="{FF2B5EF4-FFF2-40B4-BE49-F238E27FC236}">
                <a16:creationId xmlns:a16="http://schemas.microsoft.com/office/drawing/2014/main" xmlns="" id="{342531E6-4807-124B-8CE5-90B9546B0DBB}"/>
              </a:ext>
            </a:extLst>
          </p:cNvPr>
          <p:cNvSpPr txBox="1"/>
          <p:nvPr/>
        </p:nvSpPr>
        <p:spPr>
          <a:xfrm flipH="1">
            <a:off x="1829081" y="8051189"/>
            <a:ext cx="19126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Gene</a:t>
            </a:r>
          </a:p>
        </p:txBody>
      </p:sp>
    </p:spTree>
    <p:extLst>
      <p:ext uri="{BB962C8B-B14F-4D97-AF65-F5344CB8AC3E}">
        <p14:creationId xmlns:p14="http://schemas.microsoft.com/office/powerpoint/2010/main" val="191308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415892C-E4F4-4A28-8954-9A0C7136E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385" y="2987959"/>
            <a:ext cx="2075668" cy="25611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712F49F-F213-41CF-BBB6-E06AD2737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225" y="466665"/>
            <a:ext cx="2075668" cy="2561129"/>
          </a:xfrm>
          <a:prstGeom prst="rect">
            <a:avLst/>
          </a:prstGeom>
        </p:spPr>
      </p:pic>
      <p:sp>
        <p:nvSpPr>
          <p:cNvPr id="17" name="TextBox 306"/>
          <p:cNvSpPr txBox="1"/>
          <p:nvPr/>
        </p:nvSpPr>
        <p:spPr>
          <a:xfrm>
            <a:off x="4490029" y="4882"/>
            <a:ext cx="2291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4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06" y="0"/>
            <a:ext cx="4827356" cy="2989571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10329" y="303755"/>
            <a:ext cx="4926442" cy="310022"/>
            <a:chOff x="198733" y="893003"/>
            <a:chExt cx="4926442" cy="310022"/>
          </a:xfrm>
        </p:grpSpPr>
        <p:sp>
          <p:nvSpPr>
            <p:cNvPr id="13" name="TextBox 12"/>
            <p:cNvSpPr txBox="1"/>
            <p:nvPr/>
          </p:nvSpPr>
          <p:spPr>
            <a:xfrm>
              <a:off x="4921789" y="895012"/>
              <a:ext cx="2033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749482" y="895248"/>
              <a:ext cx="2033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98733" y="893003"/>
              <a:ext cx="2033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773436" y="321686"/>
            <a:ext cx="7781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CHLA-20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46657" y="421947"/>
            <a:ext cx="7781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CHLA-20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851" y="2596426"/>
            <a:ext cx="4855920" cy="289436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3314AED-B321-40D4-968A-A9A3918A27FC}"/>
              </a:ext>
            </a:extLst>
          </p:cNvPr>
          <p:cNvSpPr txBox="1"/>
          <p:nvPr/>
        </p:nvSpPr>
        <p:spPr>
          <a:xfrm>
            <a:off x="-15441" y="5320292"/>
            <a:ext cx="2033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DD31242-F39A-4F6F-A848-C5CAC8383D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868" y="5252188"/>
            <a:ext cx="5084434" cy="281819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C7390E8-DB02-3140-9DE6-89C5ACBB3EDE}"/>
              </a:ext>
            </a:extLst>
          </p:cNvPr>
          <p:cNvSpPr txBox="1"/>
          <p:nvPr/>
        </p:nvSpPr>
        <p:spPr>
          <a:xfrm>
            <a:off x="119868" y="8200472"/>
            <a:ext cx="6529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4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Validation of CRISPRa screen hits in CHLA-20 cells</a:t>
            </a:r>
          </a:p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Log</a:t>
            </a:r>
            <a:r>
              <a:rPr lang="en-GB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-transformed ED</a:t>
            </a:r>
            <a:r>
              <a:rPr lang="en-GB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values from 96-hour dose-response curves of CHLA-20 cells treated with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brigatinib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ceritinib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five days post-transduction with gRNA molecules targeting each indicated candidate gene, ns = not significant; *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&lt; 0.05; **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&lt; 0.001; ***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&lt; 0.0001 (one-way ANOVA). Data points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of technical triplicates. Significance levels for each ED</a:t>
            </a:r>
            <a:r>
              <a:rPr lang="en-GB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shift relative to scrambled gRNA are shown in Table S3.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Representative 96-hour dose-response curves of CHLA-20 cells transduced with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or non-targeting (NT) gRNAs. Data were analyzed for significance by one-way ANOVA.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RT-qPCR based gene expression in CHLA-20 cells transduced with gRNAs targeting candidate resistance-inducing genes. Data were normalized to cells treated with NT gRNA. Data points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of technical triplicates. Source data are provided as a Source Data file for this figure.</a:t>
            </a:r>
            <a:endParaRPr lang="en-GB" sz="1000" dirty="0"/>
          </a:p>
          <a:p>
            <a:pPr algn="just"/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33">
            <a:extLst>
              <a:ext uri="{FF2B5EF4-FFF2-40B4-BE49-F238E27FC236}">
                <a16:creationId xmlns:a16="http://schemas.microsoft.com/office/drawing/2014/main" xmlns="" id="{990FA92D-F335-694E-8D21-E2F13D7F6116}"/>
              </a:ext>
            </a:extLst>
          </p:cNvPr>
          <p:cNvSpPr txBox="1"/>
          <p:nvPr/>
        </p:nvSpPr>
        <p:spPr>
          <a:xfrm flipH="1">
            <a:off x="1952772" y="7919983"/>
            <a:ext cx="19126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Gene</a:t>
            </a:r>
          </a:p>
        </p:txBody>
      </p:sp>
    </p:spTree>
    <p:extLst>
      <p:ext uri="{BB962C8B-B14F-4D97-AF65-F5344CB8AC3E}">
        <p14:creationId xmlns:p14="http://schemas.microsoft.com/office/powerpoint/2010/main" val="1455951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06"/>
          <p:cNvSpPr txBox="1"/>
          <p:nvPr/>
        </p:nvSpPr>
        <p:spPr>
          <a:xfrm>
            <a:off x="4438715" y="122901"/>
            <a:ext cx="2291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5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13A3D646-E157-48E3-9445-691BC99FC5EF}"/>
              </a:ext>
            </a:extLst>
          </p:cNvPr>
          <p:cNvGrpSpPr/>
          <p:nvPr/>
        </p:nvGrpSpPr>
        <p:grpSpPr>
          <a:xfrm>
            <a:off x="276189" y="257707"/>
            <a:ext cx="4163742" cy="6101537"/>
            <a:chOff x="276189" y="257707"/>
            <a:chExt cx="4163742" cy="610153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F64ABE32-58BF-4667-85A3-27CA5F36B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40569" y="2189680"/>
              <a:ext cx="2085189" cy="207556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BB81595C-A386-4DEA-B367-8E9FBDC98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4990" y="276790"/>
              <a:ext cx="2085189" cy="199939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5A4884C1-09EA-496A-9422-10578003D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6206" y="2192409"/>
              <a:ext cx="2085189" cy="207556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8E5C5FCE-A4BB-4007-91AC-7756C0C20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54742" y="277343"/>
              <a:ext cx="2085189" cy="1999395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86981E86-943F-41E9-936B-F28869260D34}"/>
                </a:ext>
              </a:extLst>
            </p:cNvPr>
            <p:cNvGrpSpPr/>
            <p:nvPr/>
          </p:nvGrpSpPr>
          <p:grpSpPr>
            <a:xfrm>
              <a:off x="276189" y="257707"/>
              <a:ext cx="3925157" cy="6101537"/>
              <a:chOff x="276189" y="257707"/>
              <a:chExt cx="3925157" cy="6101537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xmlns="" id="{6C646D7D-B8A7-4B13-8830-646C3503FD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t="17927"/>
              <a:stretch/>
            </p:blipFill>
            <p:spPr>
              <a:xfrm>
                <a:off x="2439885" y="4476039"/>
                <a:ext cx="1761461" cy="1883205"/>
              </a:xfrm>
              <a:prstGeom prst="rect">
                <a:avLst/>
              </a:prstGeom>
            </p:spPr>
          </p:pic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9313130A-1901-43CA-A271-D79768450A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t="24027"/>
              <a:stretch/>
            </p:blipFill>
            <p:spPr>
              <a:xfrm>
                <a:off x="581256" y="4480293"/>
                <a:ext cx="2037582" cy="1858967"/>
              </a:xfrm>
              <a:prstGeom prst="rect">
                <a:avLst/>
              </a:prstGeom>
            </p:spPr>
          </p:pic>
          <p:grpSp>
            <p:nvGrpSpPr>
              <p:cNvPr id="2" name="Group 1"/>
              <p:cNvGrpSpPr/>
              <p:nvPr/>
            </p:nvGrpSpPr>
            <p:grpSpPr>
              <a:xfrm>
                <a:off x="276189" y="257707"/>
                <a:ext cx="2296370" cy="4239461"/>
                <a:chOff x="1517159" y="257707"/>
                <a:chExt cx="2296370" cy="4239461"/>
              </a:xfrm>
            </p:grpSpPr>
            <p:grpSp>
              <p:nvGrpSpPr>
                <p:cNvPr id="6" name="Group 5"/>
                <p:cNvGrpSpPr/>
                <p:nvPr/>
              </p:nvGrpSpPr>
              <p:grpSpPr>
                <a:xfrm>
                  <a:off x="1517159" y="257707"/>
                  <a:ext cx="2199094" cy="2275131"/>
                  <a:chOff x="-226772" y="-6143093"/>
                  <a:chExt cx="2199094" cy="2275131"/>
                </a:xfrm>
              </p:grpSpPr>
              <p:grpSp>
                <p:nvGrpSpPr>
                  <p:cNvPr id="77" name="Group 76"/>
                  <p:cNvGrpSpPr/>
                  <p:nvPr/>
                </p:nvGrpSpPr>
                <p:grpSpPr>
                  <a:xfrm>
                    <a:off x="-154511" y="-4175739"/>
                    <a:ext cx="2091435" cy="307777"/>
                    <a:chOff x="259726" y="-3521595"/>
                    <a:chExt cx="2091435" cy="307777"/>
                  </a:xfrm>
                </p:grpSpPr>
                <p:sp>
                  <p:nvSpPr>
                    <p:cNvPr id="49" name="TextBox 48"/>
                    <p:cNvSpPr txBox="1"/>
                    <p:nvPr/>
                  </p:nvSpPr>
                  <p:spPr>
                    <a:xfrm>
                      <a:off x="259726" y="-3521595"/>
                      <a:ext cx="164169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72" name="TextBox 71"/>
                    <p:cNvSpPr txBox="1"/>
                    <p:nvPr/>
                  </p:nvSpPr>
                  <p:spPr>
                    <a:xfrm>
                      <a:off x="2186992" y="-3521595"/>
                      <a:ext cx="164169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p:txBody>
                </p:sp>
              </p:grpSp>
              <p:grpSp>
                <p:nvGrpSpPr>
                  <p:cNvPr id="41" name="Group 40"/>
                  <p:cNvGrpSpPr/>
                  <p:nvPr/>
                </p:nvGrpSpPr>
                <p:grpSpPr>
                  <a:xfrm>
                    <a:off x="-226772" y="-6143093"/>
                    <a:ext cx="2199094" cy="312961"/>
                    <a:chOff x="-103006" y="-5033876"/>
                    <a:chExt cx="2199094" cy="312961"/>
                  </a:xfrm>
                </p:grpSpPr>
                <p:sp>
                  <p:nvSpPr>
                    <p:cNvPr id="43" name="TextBox 42">
                      <a:extLst>
                        <a:ext uri="{FF2B5EF4-FFF2-40B4-BE49-F238E27FC236}">
                          <a16:creationId xmlns:a16="http://schemas.microsoft.com/office/drawing/2014/main" xmlns="" id="{4B882CCE-9685-428D-B942-915FD7A56B2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25181" y="-5028692"/>
                      <a:ext cx="270907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1" name="TextBox 50">
                      <a:extLst>
                        <a:ext uri="{FF2B5EF4-FFF2-40B4-BE49-F238E27FC236}">
                          <a16:creationId xmlns:a16="http://schemas.microsoft.com/office/drawing/2014/main" xmlns="" id="{4B882CCE-9685-428D-B942-915FD7A56B2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-103006" y="-5033876"/>
                      <a:ext cx="270907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  <p:sp>
              <p:nvSpPr>
                <p:cNvPr id="59" name="TextBox 58"/>
                <p:cNvSpPr txBox="1"/>
                <p:nvPr/>
              </p:nvSpPr>
              <p:spPr>
                <a:xfrm>
                  <a:off x="1721738" y="4189391"/>
                  <a:ext cx="16416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</a:t>
                  </a: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3649360" y="4188522"/>
                  <a:ext cx="16416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</a:t>
                  </a:r>
                </a:p>
              </p:txBody>
            </p:sp>
          </p:grpSp>
        </p:grpSp>
      </p:grpSp>
      <p:sp>
        <p:nvSpPr>
          <p:cNvPr id="24" name="TextBox 17">
            <a:extLst>
              <a:ext uri="{FF2B5EF4-FFF2-40B4-BE49-F238E27FC236}">
                <a16:creationId xmlns:a16="http://schemas.microsoft.com/office/drawing/2014/main" xmlns="" id="{CC2EB088-7190-A744-92F8-5F94E6525714}"/>
              </a:ext>
            </a:extLst>
          </p:cNvPr>
          <p:cNvSpPr txBox="1"/>
          <p:nvPr/>
        </p:nvSpPr>
        <p:spPr>
          <a:xfrm>
            <a:off x="404990" y="6551582"/>
            <a:ext cx="57731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5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High expression of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in NB is associated with advanced, high-risk disease independent of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MYCN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amplification </a:t>
            </a:r>
          </a:p>
          <a:p>
            <a:pPr algn="just">
              <a:tabLst>
                <a:tab pos="533400" algn="l"/>
              </a:tabLst>
            </a:pP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a-d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Kaplan-Meier survival analyses of the SEQC cohort (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= 498) for (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expression, (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MYCN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amplification status, (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expression in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MYCN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 patients and (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expression in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MYCN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+ patients. The Bonferroni-corrected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-values shown were calculated using the Log-rank test.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Log</a:t>
            </a:r>
            <a:r>
              <a:rPr lang="en-GB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mRNA expression in the SEQC cohort by INSS stage 1 (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= 121), 2 (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= 78), 3 (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= 63), 4 (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= 183) and 4S (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= 53). *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&lt; 0.05; **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&lt; 0.005; ***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&lt; 0.001. The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-values shown were determined by an unpaired Student’s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-test.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Log</a:t>
            </a:r>
            <a:r>
              <a:rPr lang="en-GB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mRNA expression in the SEQC cohort by tumor risk category. The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-value shown was determined by an unpaired Student’s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-test. Source data are provided as a Source Data file for 5a-d and 5f-g.</a:t>
            </a:r>
          </a:p>
          <a:p>
            <a:pPr algn="just">
              <a:tabLst>
                <a:tab pos="533400" algn="l"/>
              </a:tabLst>
            </a:pP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096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306"/>
          <p:cNvSpPr txBox="1"/>
          <p:nvPr/>
        </p:nvSpPr>
        <p:spPr>
          <a:xfrm>
            <a:off x="4501507" y="95012"/>
            <a:ext cx="2291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6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2BAE8E-E24E-4C83-933A-62FAD3A6A3AE}"/>
              </a:ext>
            </a:extLst>
          </p:cNvPr>
          <p:cNvGrpSpPr/>
          <p:nvPr/>
        </p:nvGrpSpPr>
        <p:grpSpPr>
          <a:xfrm>
            <a:off x="0" y="-83419"/>
            <a:ext cx="6366923" cy="8299423"/>
            <a:chOff x="331958" y="269006"/>
            <a:chExt cx="6366923" cy="829942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C7BD7CF2-C417-4699-A4F6-303D71BE4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93233" y="6321490"/>
              <a:ext cx="2075668" cy="224693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8D3131F1-1834-42FE-8D54-2F84ED4EB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6772" y="6289416"/>
              <a:ext cx="2075668" cy="227550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9958061B-B136-4811-BD5B-2EC6FDC01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99540" y="3874996"/>
              <a:ext cx="2075668" cy="225646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87F4F1F3-5D24-42BF-B523-E9E52CC8D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25902" y="3868569"/>
              <a:ext cx="2075668" cy="2265981"/>
            </a:xfrm>
            <a:prstGeom prst="rect">
              <a:avLst/>
            </a:prstGeom>
          </p:spPr>
        </p:pic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E0F17606-7042-48FF-9C1A-9B4CE19FA9E1}"/>
                </a:ext>
              </a:extLst>
            </p:cNvPr>
            <p:cNvGrpSpPr/>
            <p:nvPr/>
          </p:nvGrpSpPr>
          <p:grpSpPr>
            <a:xfrm>
              <a:off x="331958" y="269006"/>
              <a:ext cx="6366923" cy="6134479"/>
              <a:chOff x="383234" y="337374"/>
              <a:chExt cx="6366923" cy="6134479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xmlns="" id="{B4BC9DA9-A5A4-4966-8550-08E7574CFD8C}"/>
                  </a:ext>
                </a:extLst>
              </p:cNvPr>
              <p:cNvGrpSpPr/>
              <p:nvPr/>
            </p:nvGrpSpPr>
            <p:grpSpPr>
              <a:xfrm>
                <a:off x="383234" y="337374"/>
                <a:ext cx="4263614" cy="6134479"/>
                <a:chOff x="383234" y="337374"/>
                <a:chExt cx="4263614" cy="6134479"/>
              </a:xfrm>
            </p:grpSpPr>
            <p:sp>
              <p:nvSpPr>
                <p:cNvPr id="17" name="TextBox 203">
                  <a:extLst>
                    <a:ext uri="{FF2B5EF4-FFF2-40B4-BE49-F238E27FC236}">
                      <a16:creationId xmlns:a16="http://schemas.microsoft.com/office/drawing/2014/main" xmlns="" id="{EBA546D3-AD9C-4F5B-829D-E570FE4B81D9}"/>
                    </a:ext>
                  </a:extLst>
                </p:cNvPr>
                <p:cNvSpPr txBox="1"/>
                <p:nvPr/>
              </p:nvSpPr>
              <p:spPr>
                <a:xfrm>
                  <a:off x="383234" y="3817087"/>
                  <a:ext cx="22325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</a:t>
                  </a:r>
                </a:p>
              </p:txBody>
            </p:sp>
            <p:grpSp>
              <p:nvGrpSpPr>
                <p:cNvPr id="56" name="Group 55"/>
                <p:cNvGrpSpPr/>
                <p:nvPr/>
              </p:nvGrpSpPr>
              <p:grpSpPr>
                <a:xfrm>
                  <a:off x="2121471" y="3816475"/>
                  <a:ext cx="1344719" cy="2655378"/>
                  <a:chOff x="2121471" y="3816475"/>
                  <a:chExt cx="1344719" cy="2655378"/>
                </a:xfrm>
              </p:grpSpPr>
              <p:sp>
                <p:nvSpPr>
                  <p:cNvPr id="15" name="TextBox 203">
                    <a:extLst>
                      <a:ext uri="{FF2B5EF4-FFF2-40B4-BE49-F238E27FC236}">
                        <a16:creationId xmlns:a16="http://schemas.microsoft.com/office/drawing/2014/main" xmlns="" id="{EBA546D3-AD9C-4F5B-829D-E570FE4B81D9}"/>
                      </a:ext>
                    </a:extLst>
                  </p:cNvPr>
                  <p:cNvSpPr txBox="1"/>
                  <p:nvPr/>
                </p:nvSpPr>
                <p:spPr>
                  <a:xfrm>
                    <a:off x="2121471" y="3816475"/>
                    <a:ext cx="22325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2650507" y="3863244"/>
                    <a:ext cx="812260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Karpas 299</a:t>
                    </a:r>
                  </a:p>
                </p:txBody>
              </p:sp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2653930" y="6256409"/>
                    <a:ext cx="812260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SU-DHL-1</a:t>
                    </a:r>
                  </a:p>
                </p:txBody>
              </p:sp>
            </p:grpSp>
            <p:grpSp>
              <p:nvGrpSpPr>
                <p:cNvPr id="31" name="Group 30"/>
                <p:cNvGrpSpPr/>
                <p:nvPr/>
              </p:nvGrpSpPr>
              <p:grpSpPr>
                <a:xfrm>
                  <a:off x="387270" y="337374"/>
                  <a:ext cx="4259578" cy="313356"/>
                  <a:chOff x="611557" y="120348"/>
                  <a:chExt cx="4259578" cy="313356"/>
                </a:xfrm>
              </p:grpSpPr>
              <p:grpSp>
                <p:nvGrpSpPr>
                  <p:cNvPr id="44" name="Group 43"/>
                  <p:cNvGrpSpPr/>
                  <p:nvPr/>
                </p:nvGrpSpPr>
                <p:grpSpPr>
                  <a:xfrm>
                    <a:off x="611557" y="120348"/>
                    <a:ext cx="1209353" cy="307777"/>
                    <a:chOff x="473533" y="32796"/>
                    <a:chExt cx="1209353" cy="307777"/>
                  </a:xfrm>
                </p:grpSpPr>
                <p:sp>
                  <p:nvSpPr>
                    <p:cNvPr id="47" name="TextBox 208">
                      <a:extLst>
                        <a:ext uri="{FF2B5EF4-FFF2-40B4-BE49-F238E27FC236}">
                          <a16:creationId xmlns:a16="http://schemas.microsoft.com/office/drawing/2014/main" xmlns="" id="{4DBCD8E2-B5FA-4AC4-8703-4FA40C7B7C8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3533" y="32796"/>
                      <a:ext cx="270907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p:txBody>
                </p:sp>
                <p:sp>
                  <p:nvSpPr>
                    <p:cNvPr id="46" name="TextBox 45"/>
                    <p:cNvSpPr txBox="1"/>
                    <p:nvPr/>
                  </p:nvSpPr>
                  <p:spPr>
                    <a:xfrm>
                      <a:off x="870626" y="121442"/>
                      <a:ext cx="812260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GB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Karpas 299</a:t>
                      </a:r>
                    </a:p>
                  </p:txBody>
                </p:sp>
              </p:grp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4058875" y="218260"/>
                    <a:ext cx="812260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SU-DHL-1</a:t>
                    </a:r>
                  </a:p>
                </p:txBody>
              </p:sp>
            </p:grpSp>
            <p:pic>
              <p:nvPicPr>
                <p:cNvPr id="2" name="Picture 1">
                  <a:extLst>
                    <a:ext uri="{FF2B5EF4-FFF2-40B4-BE49-F238E27FC236}">
                      <a16:creationId xmlns:a16="http://schemas.microsoft.com/office/drawing/2014/main" xmlns="" id="{AD0490A5-BECA-498F-9E85-AE55DB2647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43799" y="4081621"/>
                  <a:ext cx="1485340" cy="2237418"/>
                </a:xfrm>
                <a:prstGeom prst="rect">
                  <a:avLst/>
                </a:prstGeom>
              </p:spPr>
            </p:pic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xmlns="" id="{55ED1710-AB0E-4F24-87C1-2D9929617C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37374" y="487640"/>
                  <a:ext cx="3218237" cy="3370408"/>
                </a:xfrm>
                <a:prstGeom prst="rect">
                  <a:avLst/>
                </a:prstGeom>
              </p:spPr>
            </p:pic>
          </p:grp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xmlns="" id="{696E775D-7746-49CB-8F5B-4AE060256A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03356" y="507028"/>
                <a:ext cx="3246801" cy="3351366"/>
              </a:xfrm>
              <a:prstGeom prst="rect">
                <a:avLst/>
              </a:prstGeom>
            </p:spPr>
          </p:pic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59343A3-B901-8D45-B540-3DD57AEA0718}"/>
              </a:ext>
            </a:extLst>
          </p:cNvPr>
          <p:cNvSpPr txBox="1"/>
          <p:nvPr/>
        </p:nvSpPr>
        <p:spPr>
          <a:xfrm>
            <a:off x="54140" y="8212493"/>
            <a:ext cx="65752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6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Overexpression of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in ALK-positive ALCL cell lines decreases sensitivity to ALK inhibitors 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tabLst>
                <a:tab pos="534988" algn="l"/>
              </a:tabLst>
            </a:pP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RT-qPCR based gene expression in Karpas 299 or SU-DHL-1 cells transduced with gRNAs targeting specific genes. Data were normalized to cells transduced with non-targeting (NT) gRNA. Data points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of technical triplicates.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Expression of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in Karpas 299 (K299) and SU-DHL-1 cells 5 days post-transduction with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-targeted gRNA relative to NT gRNA, as determined by RT-qPCR. Data points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of triplicate experiments.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72-hour dose-response assay of brigatinib or ceritinib in Karpas-299 and SU-DHL-1 cells treated with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-targeting and NT gRNA. Data points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of duplicate experiments (triplicate for SU-DHL-1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gRNA). ED</a:t>
            </a:r>
            <a:r>
              <a:rPr lang="en-GB" sz="1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values were compared by unpaired Student’s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-test. Source data are provided as a Source Data file for this figure.</a:t>
            </a:r>
          </a:p>
        </p:txBody>
      </p:sp>
      <p:sp>
        <p:nvSpPr>
          <p:cNvPr id="26" name="TextBox 33">
            <a:extLst>
              <a:ext uri="{FF2B5EF4-FFF2-40B4-BE49-F238E27FC236}">
                <a16:creationId xmlns:a16="http://schemas.microsoft.com/office/drawing/2014/main" xmlns="" id="{14FF917B-6D92-B743-A9C9-58B64C4082F2}"/>
              </a:ext>
            </a:extLst>
          </p:cNvPr>
          <p:cNvSpPr txBox="1"/>
          <p:nvPr/>
        </p:nvSpPr>
        <p:spPr>
          <a:xfrm flipH="1">
            <a:off x="45677" y="5750810"/>
            <a:ext cx="19126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Cell line</a:t>
            </a:r>
          </a:p>
        </p:txBody>
      </p:sp>
      <p:sp>
        <p:nvSpPr>
          <p:cNvPr id="27" name="TextBox 33">
            <a:extLst>
              <a:ext uri="{FF2B5EF4-FFF2-40B4-BE49-F238E27FC236}">
                <a16:creationId xmlns:a16="http://schemas.microsoft.com/office/drawing/2014/main" xmlns="" id="{2A14E9E2-D87F-0249-8C5C-A7DF8065859C}"/>
              </a:ext>
            </a:extLst>
          </p:cNvPr>
          <p:cNvSpPr txBox="1"/>
          <p:nvPr/>
        </p:nvSpPr>
        <p:spPr>
          <a:xfrm flipH="1">
            <a:off x="4135471" y="3264642"/>
            <a:ext cx="19126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Gene</a:t>
            </a:r>
          </a:p>
        </p:txBody>
      </p:sp>
      <p:sp>
        <p:nvSpPr>
          <p:cNvPr id="28" name="TextBox 33">
            <a:extLst>
              <a:ext uri="{FF2B5EF4-FFF2-40B4-BE49-F238E27FC236}">
                <a16:creationId xmlns:a16="http://schemas.microsoft.com/office/drawing/2014/main" xmlns="" id="{72560358-2B49-364E-A9A9-2CE45756A7F9}"/>
              </a:ext>
            </a:extLst>
          </p:cNvPr>
          <p:cNvSpPr txBox="1"/>
          <p:nvPr/>
        </p:nvSpPr>
        <p:spPr>
          <a:xfrm flipH="1">
            <a:off x="917234" y="3247191"/>
            <a:ext cx="19126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Gene</a:t>
            </a:r>
          </a:p>
        </p:txBody>
      </p:sp>
    </p:spTree>
    <p:extLst>
      <p:ext uri="{BB962C8B-B14F-4D97-AF65-F5344CB8AC3E}">
        <p14:creationId xmlns:p14="http://schemas.microsoft.com/office/powerpoint/2010/main" val="953654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93A7F45F-F3D6-47AD-B437-F846D51D3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9820" y="3563555"/>
            <a:ext cx="2113753" cy="21326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BADABD9-377E-4D80-8174-14DA50AB4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35" y="3559712"/>
            <a:ext cx="2075668" cy="21326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6708BB2-6154-4407-BB28-A8D6C60CFE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42" y="3559576"/>
            <a:ext cx="2113753" cy="21422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02715B9-1669-4051-B5A8-E23CA7048B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100"/>
          <a:stretch/>
        </p:blipFill>
        <p:spPr>
          <a:xfrm>
            <a:off x="521177" y="1980151"/>
            <a:ext cx="4456021" cy="1656012"/>
          </a:xfrm>
          <a:prstGeom prst="rect">
            <a:avLst/>
          </a:prstGeom>
        </p:spPr>
      </p:pic>
      <p:sp>
        <p:nvSpPr>
          <p:cNvPr id="103" name="TextBox 306"/>
          <p:cNvSpPr txBox="1"/>
          <p:nvPr/>
        </p:nvSpPr>
        <p:spPr>
          <a:xfrm>
            <a:off x="4240912" y="113656"/>
            <a:ext cx="2291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7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186458D-68F5-4725-983F-FB56DA7838E7}"/>
              </a:ext>
            </a:extLst>
          </p:cNvPr>
          <p:cNvGrpSpPr/>
          <p:nvPr/>
        </p:nvGrpSpPr>
        <p:grpSpPr>
          <a:xfrm>
            <a:off x="411703" y="374487"/>
            <a:ext cx="4859021" cy="7239309"/>
            <a:chOff x="411703" y="374487"/>
            <a:chExt cx="4859021" cy="723930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0E60FDE8-D1DA-4964-B580-C223CA34A5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26529"/>
            <a:stretch/>
          </p:blipFill>
          <p:spPr>
            <a:xfrm>
              <a:off x="536072" y="443236"/>
              <a:ext cx="4436978" cy="1503960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EC6D2509-FEA7-4CE7-B213-BAFA075CB9D8}"/>
                </a:ext>
              </a:extLst>
            </p:cNvPr>
            <p:cNvGrpSpPr/>
            <p:nvPr/>
          </p:nvGrpSpPr>
          <p:grpSpPr>
            <a:xfrm>
              <a:off x="411703" y="374487"/>
              <a:ext cx="4859021" cy="7239309"/>
              <a:chOff x="411703" y="374487"/>
              <a:chExt cx="4859021" cy="7239309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xmlns="" id="{C69A07E2-69C2-4075-8199-77B426FF42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33448"/>
              <a:stretch/>
            </p:blipFill>
            <p:spPr>
              <a:xfrm>
                <a:off x="457916" y="5557276"/>
                <a:ext cx="1812288" cy="2056520"/>
              </a:xfrm>
              <a:prstGeom prst="rect">
                <a:avLst/>
              </a:prstGeom>
            </p:spPr>
          </p:pic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xmlns="" id="{869637E8-6B13-4119-BD7B-A8CE41F6D28C}"/>
                  </a:ext>
                </a:extLst>
              </p:cNvPr>
              <p:cNvGrpSpPr/>
              <p:nvPr/>
            </p:nvGrpSpPr>
            <p:grpSpPr>
              <a:xfrm>
                <a:off x="411703" y="374487"/>
                <a:ext cx="4859021" cy="5907689"/>
                <a:chOff x="411703" y="261753"/>
                <a:chExt cx="4859021" cy="5907689"/>
              </a:xfrm>
            </p:grpSpPr>
            <p:grpSp>
              <p:nvGrpSpPr>
                <p:cNvPr id="24" name="Group 23"/>
                <p:cNvGrpSpPr/>
                <p:nvPr/>
              </p:nvGrpSpPr>
              <p:grpSpPr>
                <a:xfrm>
                  <a:off x="411703" y="261753"/>
                  <a:ext cx="280845" cy="5312300"/>
                  <a:chOff x="210771" y="3325803"/>
                  <a:chExt cx="280845" cy="5312300"/>
                </a:xfrm>
              </p:grpSpPr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xmlns="" id="{4B882CCE-9685-428D-B942-915FD7A56B27}"/>
                      </a:ext>
                    </a:extLst>
                  </p:cNvPr>
                  <p:cNvSpPr txBox="1"/>
                  <p:nvPr/>
                </p:nvSpPr>
                <p:spPr>
                  <a:xfrm>
                    <a:off x="210771" y="8330326"/>
                    <a:ext cx="270907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</a:t>
                    </a:r>
                    <a:endParaRPr lang="en-GB" sz="1400" b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" name="TextBox 88"/>
                  <p:cNvSpPr txBox="1"/>
                  <p:nvPr/>
                </p:nvSpPr>
                <p:spPr>
                  <a:xfrm>
                    <a:off x="216593" y="6436623"/>
                    <a:ext cx="22947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97" name="TextBox 96">
                    <a:extLst>
                      <a:ext uri="{FF2B5EF4-FFF2-40B4-BE49-F238E27FC236}">
                        <a16:creationId xmlns:a16="http://schemas.microsoft.com/office/drawing/2014/main" xmlns="" id="{4B882CCE-9685-428D-B942-915FD7A56B27}"/>
                      </a:ext>
                    </a:extLst>
                  </p:cNvPr>
                  <p:cNvSpPr txBox="1"/>
                  <p:nvPr/>
                </p:nvSpPr>
                <p:spPr>
                  <a:xfrm>
                    <a:off x="220709" y="3325803"/>
                    <a:ext cx="270907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</a:t>
                    </a:r>
                  </a:p>
                </p:txBody>
              </p:sp>
            </p:grpSp>
            <p:sp>
              <p:nvSpPr>
                <p:cNvPr id="29" name="Rectangle 28"/>
                <p:cNvSpPr/>
                <p:nvPr/>
              </p:nvSpPr>
              <p:spPr>
                <a:xfrm>
                  <a:off x="1027926" y="1802086"/>
                  <a:ext cx="3636302" cy="8189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xmlns="" id="{0F63DF9B-BE59-4D30-A5B7-ED3A32DD31BA}"/>
                    </a:ext>
                  </a:extLst>
                </p:cNvPr>
                <p:cNvGrpSpPr/>
                <p:nvPr/>
              </p:nvGrpSpPr>
              <p:grpSpPr>
                <a:xfrm>
                  <a:off x="4587796" y="5629442"/>
                  <a:ext cx="682928" cy="540000"/>
                  <a:chOff x="4587796" y="5689957"/>
                  <a:chExt cx="682928" cy="540000"/>
                </a:xfrm>
              </p:grpSpPr>
              <p:cxnSp>
                <p:nvCxnSpPr>
                  <p:cNvPr id="30" name="Straight Connector 29"/>
                  <p:cNvCxnSpPr/>
                  <p:nvPr/>
                </p:nvCxnSpPr>
                <p:spPr>
                  <a:xfrm rot="5400000">
                    <a:off x="4479546" y="5959957"/>
                    <a:ext cx="540000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4587796" y="5877657"/>
                    <a:ext cx="682928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GB" sz="8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ALK-</a:t>
                    </a:r>
                    <a:endParaRPr lang="en-GB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xmlns="" id="{E3782F54-FAB1-4DFC-B11E-F4614DB65CC8}"/>
                    </a:ext>
                  </a:extLst>
                </p:cNvPr>
                <p:cNvSpPr/>
                <p:nvPr/>
              </p:nvSpPr>
              <p:spPr>
                <a:xfrm>
                  <a:off x="910375" y="1792271"/>
                  <a:ext cx="3814039" cy="45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407BD04-CF3F-2943-A06C-55467599D8FB}"/>
              </a:ext>
            </a:extLst>
          </p:cNvPr>
          <p:cNvSpPr/>
          <p:nvPr/>
        </p:nvSpPr>
        <p:spPr>
          <a:xfrm>
            <a:off x="457916" y="7847429"/>
            <a:ext cx="58006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7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Expression levels of PIM family members in NB cell lines and the response of ALK-negative NB cell lines to PIM inhibition</a:t>
            </a:r>
          </a:p>
          <a:p>
            <a:pPr algn="just">
              <a:tabLst>
                <a:tab pos="533400" algn="l"/>
              </a:tabLst>
            </a:pP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RT-qPCR based expression levels of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PIM2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PIM3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in 25 NB cell lines, normalized to expression levels observed in the GIMEN cell line. Data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of technical triplicates.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Pearson correlation of mRNA levels of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PIM2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PIM3 or PIM2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PIM3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in all cell lines shown in (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72-hour dose-response assays for ALK- NB cell lines treated with AZD1208 or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PIMi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Data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of technical triplicates. Source data are provided as a Source Data file for this figure.</a:t>
            </a:r>
          </a:p>
        </p:txBody>
      </p:sp>
      <p:sp>
        <p:nvSpPr>
          <p:cNvPr id="26" name="TextBox 33">
            <a:extLst>
              <a:ext uri="{FF2B5EF4-FFF2-40B4-BE49-F238E27FC236}">
                <a16:creationId xmlns:a16="http://schemas.microsoft.com/office/drawing/2014/main" xmlns="" id="{DBAC180F-CC69-A344-8A7D-270173CAF82A}"/>
              </a:ext>
            </a:extLst>
          </p:cNvPr>
          <p:cNvSpPr txBox="1"/>
          <p:nvPr/>
        </p:nvSpPr>
        <p:spPr>
          <a:xfrm flipH="1">
            <a:off x="1855785" y="3442605"/>
            <a:ext cx="19126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Cell line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F06EEF09-6E54-484A-A2D9-C44681E323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1027" y="5557276"/>
            <a:ext cx="2723124" cy="205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311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306"/>
          <p:cNvSpPr txBox="1"/>
          <p:nvPr/>
        </p:nvSpPr>
        <p:spPr>
          <a:xfrm>
            <a:off x="4361094" y="169043"/>
            <a:ext cx="2291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8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1DCBA623-6307-4DEE-B422-17FC95ECCF6F}"/>
              </a:ext>
            </a:extLst>
          </p:cNvPr>
          <p:cNvGrpSpPr/>
          <p:nvPr/>
        </p:nvGrpSpPr>
        <p:grpSpPr>
          <a:xfrm>
            <a:off x="446133" y="339126"/>
            <a:ext cx="6113300" cy="7103886"/>
            <a:chOff x="446133" y="339126"/>
            <a:chExt cx="6113300" cy="7103886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xmlns="" id="{1C719A30-FDAF-4FD1-86F2-D4457B9704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5287" r="7334" b="22566"/>
            <a:stretch/>
          </p:blipFill>
          <p:spPr>
            <a:xfrm>
              <a:off x="519055" y="5083682"/>
              <a:ext cx="3591000" cy="2268890"/>
            </a:xfrm>
            <a:prstGeom prst="rect">
              <a:avLst/>
            </a:prstGeom>
          </p:spPr>
        </p:pic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E8F0F99F-5BF2-4286-B53C-B8B4C14A6478}"/>
                </a:ext>
              </a:extLst>
            </p:cNvPr>
            <p:cNvGrpSpPr/>
            <p:nvPr/>
          </p:nvGrpSpPr>
          <p:grpSpPr>
            <a:xfrm>
              <a:off x="446133" y="339126"/>
              <a:ext cx="6113300" cy="7103886"/>
              <a:chOff x="383469" y="358961"/>
              <a:chExt cx="6113300" cy="7103886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A6E0CC97-526E-426B-93F8-58E29F8E74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6129"/>
              <a:stretch/>
            </p:blipFill>
            <p:spPr>
              <a:xfrm>
                <a:off x="4202109" y="5370700"/>
                <a:ext cx="2294660" cy="2092147"/>
              </a:xfrm>
              <a:prstGeom prst="rect">
                <a:avLst/>
              </a:prstGeom>
            </p:spPr>
          </p:pic>
          <p:grpSp>
            <p:nvGrpSpPr>
              <p:cNvPr id="15" name="Group 28"/>
              <p:cNvGrpSpPr/>
              <p:nvPr/>
            </p:nvGrpSpPr>
            <p:grpSpPr>
              <a:xfrm rot="16200000" flipH="1">
                <a:off x="825156" y="1873172"/>
                <a:ext cx="2584199" cy="3467573"/>
                <a:chOff x="831159" y="4859648"/>
                <a:chExt cx="2584199" cy="3467573"/>
              </a:xfrm>
            </p:grpSpPr>
            <p:sp>
              <p:nvSpPr>
                <p:cNvPr id="16" name="TextBox 29">
                  <a:extLst>
                    <a:ext uri="{FF2B5EF4-FFF2-40B4-BE49-F238E27FC236}">
                      <a16:creationId xmlns:a16="http://schemas.microsoft.com/office/drawing/2014/main" xmlns="" id="{50F293C7-25E4-4EB9-BF0E-6D0E71644570}"/>
                    </a:ext>
                  </a:extLst>
                </p:cNvPr>
                <p:cNvSpPr txBox="1"/>
                <p:nvPr/>
              </p:nvSpPr>
              <p:spPr>
                <a:xfrm rot="16200000">
                  <a:off x="874875" y="4815932"/>
                  <a:ext cx="22034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</a:t>
                  </a:r>
                </a:p>
              </p:txBody>
            </p:sp>
            <p:sp>
              <p:nvSpPr>
                <p:cNvPr id="17" name="TextBox 30">
                  <a:extLst>
                    <a:ext uri="{FF2B5EF4-FFF2-40B4-BE49-F238E27FC236}">
                      <a16:creationId xmlns:a16="http://schemas.microsoft.com/office/drawing/2014/main" xmlns="" id="{C75C302B-F051-45FB-B6CA-C958C3F8CCA5}"/>
                    </a:ext>
                  </a:extLst>
                </p:cNvPr>
                <p:cNvSpPr txBox="1"/>
                <p:nvPr/>
              </p:nvSpPr>
              <p:spPr>
                <a:xfrm rot="16200000">
                  <a:off x="833817" y="5603773"/>
                  <a:ext cx="53162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vehicle</a:t>
                  </a:r>
                </a:p>
              </p:txBody>
            </p:sp>
            <p:sp>
              <p:nvSpPr>
                <p:cNvPr id="18" name="TextBox 31">
                  <a:extLst>
                    <a:ext uri="{FF2B5EF4-FFF2-40B4-BE49-F238E27FC236}">
                      <a16:creationId xmlns:a16="http://schemas.microsoft.com/office/drawing/2014/main" xmlns="" id="{B3308EA6-971A-4685-A8D4-F3217AB5992A}"/>
                    </a:ext>
                  </a:extLst>
                </p:cNvPr>
                <p:cNvSpPr txBox="1"/>
                <p:nvPr/>
              </p:nvSpPr>
              <p:spPr>
                <a:xfrm rot="16200000">
                  <a:off x="818627" y="6355638"/>
                  <a:ext cx="563266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ceritinib</a:t>
                  </a:r>
                </a:p>
              </p:txBody>
            </p:sp>
            <p:sp>
              <p:nvSpPr>
                <p:cNvPr id="19" name="TextBox 32">
                  <a:extLst>
                    <a:ext uri="{FF2B5EF4-FFF2-40B4-BE49-F238E27FC236}">
                      <a16:creationId xmlns:a16="http://schemas.microsoft.com/office/drawing/2014/main" xmlns="" id="{3C42A232-E6BD-4D56-92E3-BF714C931A06}"/>
                    </a:ext>
                  </a:extLst>
                </p:cNvPr>
                <p:cNvSpPr txBox="1"/>
                <p:nvPr/>
              </p:nvSpPr>
              <p:spPr>
                <a:xfrm rot="16200000">
                  <a:off x="749698" y="7099049"/>
                  <a:ext cx="70941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AZD1208</a:t>
                  </a:r>
                </a:p>
              </p:txBody>
            </p:sp>
            <p:sp>
              <p:nvSpPr>
                <p:cNvPr id="20" name="TextBox 33">
                  <a:extLst>
                    <a:ext uri="{FF2B5EF4-FFF2-40B4-BE49-F238E27FC236}">
                      <a16:creationId xmlns:a16="http://schemas.microsoft.com/office/drawing/2014/main" xmlns="" id="{8C299C31-D2BE-4E61-ACAE-505D4932574D}"/>
                    </a:ext>
                  </a:extLst>
                </p:cNvPr>
                <p:cNvSpPr txBox="1"/>
                <p:nvPr/>
              </p:nvSpPr>
              <p:spPr>
                <a:xfrm rot="16200000">
                  <a:off x="792477" y="7861023"/>
                  <a:ext cx="61602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combo</a:t>
                  </a:r>
                </a:p>
              </p:txBody>
            </p:sp>
            <p:grpSp>
              <p:nvGrpSpPr>
                <p:cNvPr id="21" name="Group 38"/>
                <p:cNvGrpSpPr/>
                <p:nvPr/>
              </p:nvGrpSpPr>
              <p:grpSpPr>
                <a:xfrm>
                  <a:off x="1188318" y="4916616"/>
                  <a:ext cx="719320" cy="3410605"/>
                  <a:chOff x="1188318" y="4916616"/>
                  <a:chExt cx="719320" cy="3410605"/>
                </a:xfrm>
              </p:grpSpPr>
              <p:sp>
                <p:nvSpPr>
                  <p:cNvPr id="60" name="TextBox 91">
                    <a:extLst>
                      <a:ext uri="{FF2B5EF4-FFF2-40B4-BE49-F238E27FC236}">
                        <a16:creationId xmlns:a16="http://schemas.microsoft.com/office/drawing/2014/main" xmlns="" id="{BC30F06D-D924-4034-916E-121CC368C2E3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303143" y="5074708"/>
                    <a:ext cx="531627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GB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H&amp;E</a:t>
                    </a:r>
                  </a:p>
                </p:txBody>
              </p:sp>
              <p:grpSp>
                <p:nvGrpSpPr>
                  <p:cNvPr id="63" name="Group 94"/>
                  <p:cNvGrpSpPr/>
                  <p:nvPr/>
                </p:nvGrpSpPr>
                <p:grpSpPr>
                  <a:xfrm>
                    <a:off x="1188318" y="5346211"/>
                    <a:ext cx="719320" cy="2981010"/>
                    <a:chOff x="1188318" y="5346210"/>
                    <a:chExt cx="719320" cy="2981010"/>
                  </a:xfrm>
                </p:grpSpPr>
                <p:pic>
                  <p:nvPicPr>
                    <p:cNvPr id="64" name="Picture 95" descr="I7120106.jpg"/>
                    <p:cNvPicPr>
                      <a:picLocks/>
                    </p:cNvPicPr>
                    <p:nvPr/>
                  </p:nvPicPr>
                  <p:blipFill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0102"/>
                    <a:stretch/>
                  </p:blipFill>
                  <p:spPr>
                    <a:xfrm>
                      <a:off x="1188318" y="6100476"/>
                      <a:ext cx="718570" cy="719498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</p:pic>
                <p:pic>
                  <p:nvPicPr>
                    <p:cNvPr id="65" name="Picture 96" descr="I7120094.jpg"/>
                    <p:cNvPicPr>
                      <a:picLocks/>
                    </p:cNvPicPr>
                    <p:nvPr/>
                  </p:nvPicPr>
                  <p:blipFill rotWithShape="1"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0102"/>
                    <a:stretch/>
                  </p:blipFill>
                  <p:spPr>
                    <a:xfrm>
                      <a:off x="1188354" y="5346210"/>
                      <a:ext cx="718570" cy="719498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</p:pic>
                <p:cxnSp>
                  <p:nvCxnSpPr>
                    <p:cNvPr id="66" name="Straight Connector 97"/>
                    <p:cNvCxnSpPr>
                      <a:cxnSpLocks/>
                    </p:cNvCxnSpPr>
                    <p:nvPr/>
                  </p:nvCxnSpPr>
                  <p:spPr>
                    <a:xfrm rot="5400000">
                      <a:off x="1799941" y="5974341"/>
                      <a:ext cx="131671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pic>
                  <p:nvPicPr>
                    <p:cNvPr id="67" name="Picture 98" descr="I7120102.jpg"/>
                    <p:cNvPicPr>
                      <a:picLocks/>
                    </p:cNvPicPr>
                    <p:nvPr/>
                  </p:nvPicPr>
                  <p:blipFill rotWithShape="1">
                    <a:blip r:embed="rId6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0103"/>
                    <a:stretch/>
                  </p:blipFill>
                  <p:spPr>
                    <a:xfrm>
                      <a:off x="1189067" y="6853782"/>
                      <a:ext cx="718571" cy="719498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</p:pic>
                <p:cxnSp>
                  <p:nvCxnSpPr>
                    <p:cNvPr id="68" name="Straight Connector 99"/>
                    <p:cNvCxnSpPr>
                      <a:cxnSpLocks/>
                    </p:cNvCxnSpPr>
                    <p:nvPr/>
                  </p:nvCxnSpPr>
                  <p:spPr>
                    <a:xfrm rot="5400000">
                      <a:off x="1799557" y="6726391"/>
                      <a:ext cx="131671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pic>
                  <p:nvPicPr>
                    <p:cNvPr id="69" name="Picture 100" descr="I7120110.jpg"/>
                    <p:cNvPicPr>
                      <a:picLocks/>
                    </p:cNvPicPr>
                    <p:nvPr/>
                  </p:nvPicPr>
                  <p:blipFill rotWithShape="1">
                    <a:blip r:embed="rId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0103"/>
                    <a:stretch/>
                  </p:blipFill>
                  <p:spPr>
                    <a:xfrm>
                      <a:off x="1189068" y="7607722"/>
                      <a:ext cx="718570" cy="719498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</p:pic>
                <p:cxnSp>
                  <p:nvCxnSpPr>
                    <p:cNvPr id="70" name="Straight Connector 102"/>
                    <p:cNvCxnSpPr>
                      <a:cxnSpLocks/>
                    </p:cNvCxnSpPr>
                    <p:nvPr/>
                  </p:nvCxnSpPr>
                  <p:spPr>
                    <a:xfrm rot="5400000">
                      <a:off x="1799557" y="7476748"/>
                      <a:ext cx="131671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Straight Connector 104"/>
                    <p:cNvCxnSpPr>
                      <a:cxnSpLocks/>
                    </p:cNvCxnSpPr>
                    <p:nvPr/>
                  </p:nvCxnSpPr>
                  <p:spPr>
                    <a:xfrm rot="5400000">
                      <a:off x="1799557" y="8234173"/>
                      <a:ext cx="131671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  <a:effectLst/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2" name="Group 39"/>
                <p:cNvGrpSpPr/>
                <p:nvPr/>
              </p:nvGrpSpPr>
              <p:grpSpPr>
                <a:xfrm>
                  <a:off x="2694551" y="4908756"/>
                  <a:ext cx="720807" cy="3417544"/>
                  <a:chOff x="1184397" y="4907529"/>
                  <a:chExt cx="720807" cy="3417544"/>
                </a:xfrm>
              </p:grpSpPr>
              <p:sp>
                <p:nvSpPr>
                  <p:cNvPr id="46" name="TextBox 65">
                    <a:extLst>
                      <a:ext uri="{FF2B5EF4-FFF2-40B4-BE49-F238E27FC236}">
                        <a16:creationId xmlns:a16="http://schemas.microsoft.com/office/drawing/2014/main" xmlns="" id="{045C0886-D8E8-45C0-A193-269E5D5840AF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280547" y="5065621"/>
                    <a:ext cx="531627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GB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Ki-67</a:t>
                    </a:r>
                  </a:p>
                </p:txBody>
              </p:sp>
              <p:grpSp>
                <p:nvGrpSpPr>
                  <p:cNvPr id="48" name="Group 67"/>
                  <p:cNvGrpSpPr/>
                  <p:nvPr/>
                </p:nvGrpSpPr>
                <p:grpSpPr>
                  <a:xfrm>
                    <a:off x="1184397" y="5344774"/>
                    <a:ext cx="720807" cy="2980299"/>
                    <a:chOff x="1184396" y="5344773"/>
                    <a:chExt cx="720807" cy="2980299"/>
                  </a:xfrm>
                </p:grpSpPr>
                <p:grpSp>
                  <p:nvGrpSpPr>
                    <p:cNvPr id="50" name="Group 69"/>
                    <p:cNvGrpSpPr/>
                    <p:nvPr/>
                  </p:nvGrpSpPr>
                  <p:grpSpPr>
                    <a:xfrm>
                      <a:off x="1184396" y="5344773"/>
                      <a:ext cx="720807" cy="2980299"/>
                      <a:chOff x="1184396" y="5344773"/>
                      <a:chExt cx="720807" cy="2980299"/>
                    </a:xfrm>
                  </p:grpSpPr>
                  <p:pic>
                    <p:nvPicPr>
                      <p:cNvPr id="56" name="Picture 84" descr="I7120211.jpg"/>
                      <p:cNvPicPr>
                        <a:picLocks/>
                      </p:cNvPicPr>
                      <p:nvPr/>
                    </p:nvPicPr>
                    <p:blipFill rotWithShape="1"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9997"/>
                      <a:stretch/>
                    </p:blipFill>
                    <p:spPr>
                      <a:xfrm>
                        <a:off x="1185677" y="7605573"/>
                        <a:ext cx="719526" cy="719499"/>
                      </a:xfrm>
                      <a:prstGeom prst="rect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</p:pic>
                  <p:pic>
                    <p:nvPicPr>
                      <p:cNvPr id="57" name="Picture 85" descr="I7120188.jpg"/>
                      <p:cNvPicPr>
                        <a:picLocks/>
                      </p:cNvPicPr>
                      <p:nvPr/>
                    </p:nvPicPr>
                    <p:blipFill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9997"/>
                      <a:stretch/>
                    </p:blipFill>
                    <p:spPr>
                      <a:xfrm>
                        <a:off x="1184396" y="6100385"/>
                        <a:ext cx="719526" cy="719499"/>
                      </a:xfrm>
                      <a:prstGeom prst="rect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</p:pic>
                  <p:pic>
                    <p:nvPicPr>
                      <p:cNvPr id="58" name="Picture 89" descr="I7120135.jpg"/>
                      <p:cNvPicPr>
                        <a:picLocks/>
                      </p:cNvPicPr>
                      <p:nvPr/>
                    </p:nvPicPr>
                    <p:blipFill rotWithShape="1"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9997"/>
                      <a:stretch/>
                    </p:blipFill>
                    <p:spPr>
                      <a:xfrm>
                        <a:off x="1185677" y="6853173"/>
                        <a:ext cx="719526" cy="719499"/>
                      </a:xfrm>
                      <a:prstGeom prst="rect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</p:pic>
                  <p:pic>
                    <p:nvPicPr>
                      <p:cNvPr id="59" name="Picture 90" descr="I7120117.jpg"/>
                      <p:cNvPicPr>
                        <a:picLocks/>
                      </p:cNvPicPr>
                      <p:nvPr/>
                    </p:nvPicPr>
                    <p:blipFill rotWithShape="1"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9996"/>
                      <a:stretch/>
                    </p:blipFill>
                    <p:spPr>
                      <a:xfrm>
                        <a:off x="1184396" y="5344773"/>
                        <a:ext cx="719524" cy="719499"/>
                      </a:xfrm>
                      <a:prstGeom prst="rect">
                        <a:avLst/>
                      </a:prstGeom>
                      <a:ln w="6350">
                        <a:solidFill>
                          <a:schemeClr val="tx1"/>
                        </a:solidFill>
                      </a:ln>
                    </p:spPr>
                  </p:pic>
                </p:grpSp>
                <p:grpSp>
                  <p:nvGrpSpPr>
                    <p:cNvPr id="51" name="Group 70"/>
                    <p:cNvGrpSpPr/>
                    <p:nvPr/>
                  </p:nvGrpSpPr>
                  <p:grpSpPr>
                    <a:xfrm>
                      <a:off x="1869764" y="5972054"/>
                      <a:ext cx="3" cy="2322032"/>
                      <a:chOff x="1115561" y="5972264"/>
                      <a:chExt cx="3" cy="2322032"/>
                    </a:xfrm>
                  </p:grpSpPr>
                  <p:cxnSp>
                    <p:nvCxnSpPr>
                      <p:cNvPr id="52" name="Straight Connector 71"/>
                      <p:cNvCxnSpPr>
                        <a:cxnSpLocks/>
                      </p:cNvCxnSpPr>
                      <p:nvPr/>
                    </p:nvCxnSpPr>
                    <p:spPr>
                      <a:xfrm rot="5400000">
                        <a:off x="1083161" y="6004664"/>
                        <a:ext cx="648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" name="Straight Connector 81"/>
                      <p:cNvCxnSpPr>
                        <a:cxnSpLocks/>
                      </p:cNvCxnSpPr>
                      <p:nvPr/>
                    </p:nvCxnSpPr>
                    <p:spPr>
                      <a:xfrm rot="5400000">
                        <a:off x="1083161" y="6756714"/>
                        <a:ext cx="648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" name="Straight Connector 82"/>
                      <p:cNvCxnSpPr>
                        <a:cxnSpLocks/>
                      </p:cNvCxnSpPr>
                      <p:nvPr/>
                    </p:nvCxnSpPr>
                    <p:spPr>
                      <a:xfrm rot="5400000">
                        <a:off x="1083164" y="7507073"/>
                        <a:ext cx="648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" name="Straight Connector 83"/>
                      <p:cNvCxnSpPr>
                        <a:cxnSpLocks/>
                      </p:cNvCxnSpPr>
                      <p:nvPr/>
                    </p:nvCxnSpPr>
                    <p:spPr>
                      <a:xfrm rot="5400000">
                        <a:off x="1083164" y="8261896"/>
                        <a:ext cx="648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24" name="Group 41"/>
                <p:cNvGrpSpPr/>
                <p:nvPr/>
              </p:nvGrpSpPr>
              <p:grpSpPr>
                <a:xfrm>
                  <a:off x="1940306" y="4922311"/>
                  <a:ext cx="721514" cy="3403988"/>
                  <a:chOff x="3452400" y="4922311"/>
                  <a:chExt cx="721514" cy="3403988"/>
                </a:xfrm>
              </p:grpSpPr>
              <p:pic>
                <p:nvPicPr>
                  <p:cNvPr id="25" name="Picture 42" descr="I7120371.jpg"/>
                  <p:cNvPicPr>
                    <a:picLocks/>
                  </p:cNvPicPr>
                  <p:nvPr/>
                </p:nvPicPr>
                <p:blipFill rotWithShape="1"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9931"/>
                  <a:stretch/>
                </p:blipFill>
                <p:spPr>
                  <a:xfrm>
                    <a:off x="3453795" y="5346000"/>
                    <a:ext cx="720119" cy="719499"/>
                  </a:xfrm>
                  <a:prstGeom prst="rect">
                    <a:avLst/>
                  </a:prstGeom>
                  <a:ln w="6350">
                    <a:solidFill>
                      <a:srgbClr val="000000"/>
                    </a:solidFill>
                  </a:ln>
                </p:spPr>
              </p:pic>
              <p:pic>
                <p:nvPicPr>
                  <p:cNvPr id="26" name="Picture 43" descr="I7120379.jpg"/>
                  <p:cNvPicPr>
                    <a:picLocks/>
                  </p:cNvPicPr>
                  <p:nvPr/>
                </p:nvPicPr>
                <p:blipFill rotWithShape="1">
                  <a:blip r:embed="rId1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9931"/>
                  <a:stretch/>
                </p:blipFill>
                <p:spPr>
                  <a:xfrm>
                    <a:off x="3452400" y="6854400"/>
                    <a:ext cx="720119" cy="719499"/>
                  </a:xfrm>
                  <a:prstGeom prst="rect">
                    <a:avLst/>
                  </a:prstGeom>
                  <a:ln w="6350">
                    <a:solidFill>
                      <a:srgbClr val="000000"/>
                    </a:solidFill>
                  </a:ln>
                </p:spPr>
              </p:pic>
              <p:pic>
                <p:nvPicPr>
                  <p:cNvPr id="27" name="Picture 44" descr="I7120383.jpg"/>
                  <p:cNvPicPr>
                    <a:picLocks/>
                  </p:cNvPicPr>
                  <p:nvPr/>
                </p:nvPicPr>
                <p:blipFill rotWithShape="1">
                  <a:blip r:embed="rId1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0427" r="-497"/>
                  <a:stretch/>
                </p:blipFill>
                <p:spPr>
                  <a:xfrm>
                    <a:off x="3453796" y="6102004"/>
                    <a:ext cx="720117" cy="719499"/>
                  </a:xfrm>
                  <a:prstGeom prst="rect">
                    <a:avLst/>
                  </a:prstGeom>
                  <a:ln w="6350">
                    <a:solidFill>
                      <a:srgbClr val="000000"/>
                    </a:solidFill>
                  </a:ln>
                </p:spPr>
              </p:pic>
              <p:pic>
                <p:nvPicPr>
                  <p:cNvPr id="28" name="Picture 45" descr="I7120387.jpg"/>
                  <p:cNvPicPr>
                    <a:picLocks/>
                  </p:cNvPicPr>
                  <p:nvPr/>
                </p:nvPicPr>
                <p:blipFill rotWithShape="1">
                  <a:blip r:embed="rId1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9931"/>
                  <a:stretch/>
                </p:blipFill>
                <p:spPr>
                  <a:xfrm>
                    <a:off x="3452400" y="7606800"/>
                    <a:ext cx="720117" cy="719499"/>
                  </a:xfrm>
                  <a:prstGeom prst="rect">
                    <a:avLst/>
                  </a:prstGeom>
                  <a:ln w="6350">
                    <a:solidFill>
                      <a:srgbClr val="000000"/>
                    </a:solidFill>
                  </a:ln>
                </p:spPr>
              </p:pic>
              <p:cxnSp>
                <p:nvCxnSpPr>
                  <p:cNvPr id="29" name="Straight Connector 46"/>
                  <p:cNvCxnSpPr>
                    <a:cxnSpLocks/>
                  </p:cNvCxnSpPr>
                  <p:nvPr/>
                </p:nvCxnSpPr>
                <p:spPr>
                  <a:xfrm rot="5400000">
                    <a:off x="4067650" y="5969643"/>
                    <a:ext cx="131671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47"/>
                  <p:cNvCxnSpPr>
                    <a:cxnSpLocks/>
                  </p:cNvCxnSpPr>
                  <p:nvPr/>
                </p:nvCxnSpPr>
                <p:spPr>
                  <a:xfrm rot="5400000">
                    <a:off x="4067821" y="6721689"/>
                    <a:ext cx="131671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48"/>
                  <p:cNvCxnSpPr>
                    <a:cxnSpLocks/>
                  </p:cNvCxnSpPr>
                  <p:nvPr/>
                </p:nvCxnSpPr>
                <p:spPr>
                  <a:xfrm rot="5400000">
                    <a:off x="4067650" y="7472046"/>
                    <a:ext cx="131671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49"/>
                  <p:cNvCxnSpPr>
                    <a:cxnSpLocks/>
                  </p:cNvCxnSpPr>
                  <p:nvPr/>
                </p:nvCxnSpPr>
                <p:spPr>
                  <a:xfrm rot="5400000">
                    <a:off x="4067650" y="8229471"/>
                    <a:ext cx="131671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" name="TextBox 52">
                    <a:extLst>
                      <a:ext uri="{FF2B5EF4-FFF2-40B4-BE49-F238E27FC236}">
                        <a16:creationId xmlns:a16="http://schemas.microsoft.com/office/drawing/2014/main" xmlns="" id="{C242530B-0EFE-4F76-82E5-F74502E561F3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3548857" y="5080403"/>
                    <a:ext cx="531627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GB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ALK</a:t>
                    </a:r>
                  </a:p>
                </p:txBody>
              </p:sp>
            </p:grpSp>
          </p:grpSp>
          <p:sp>
            <p:nvSpPr>
              <p:cNvPr id="80" name="TextBox 208">
                <a:extLst>
                  <a:ext uri="{FF2B5EF4-FFF2-40B4-BE49-F238E27FC236}">
                    <a16:creationId xmlns:a16="http://schemas.microsoft.com/office/drawing/2014/main" xmlns="" id="{2A45D656-389F-49F0-96F1-AE68C5E1CA02}"/>
                  </a:ext>
                </a:extLst>
              </p:cNvPr>
              <p:cNvSpPr txBox="1"/>
              <p:nvPr/>
            </p:nvSpPr>
            <p:spPr>
              <a:xfrm>
                <a:off x="390680" y="358961"/>
                <a:ext cx="2709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xmlns="" id="{4B882CCE-9685-428D-B942-915FD7A56B27}"/>
                  </a:ext>
                </a:extLst>
              </p:cNvPr>
              <p:cNvSpPr txBox="1"/>
              <p:nvPr/>
            </p:nvSpPr>
            <p:spPr>
              <a:xfrm>
                <a:off x="388753" y="5028526"/>
                <a:ext cx="270907" cy="309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xmlns="" id="{4B882CCE-9685-428D-B942-915FD7A56B27}"/>
                  </a:ext>
                </a:extLst>
              </p:cNvPr>
              <p:cNvSpPr txBox="1"/>
              <p:nvPr/>
            </p:nvSpPr>
            <p:spPr>
              <a:xfrm>
                <a:off x="4027523" y="5026548"/>
                <a:ext cx="270907" cy="309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xmlns="" id="{86CABCAD-E2FF-4B02-B728-5AF970A0A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/>
              <a:srcRect t="39612"/>
              <a:stretch/>
            </p:blipFill>
            <p:spPr>
              <a:xfrm>
                <a:off x="4139873" y="2491734"/>
                <a:ext cx="2161360" cy="1995067"/>
              </a:xfrm>
              <a:prstGeom prst="rect">
                <a:avLst/>
              </a:prstGeom>
            </p:spPr>
          </p:pic>
          <p:sp>
            <p:nvSpPr>
              <p:cNvPr id="83" name="TextBox 29">
                <a:extLst>
                  <a:ext uri="{FF2B5EF4-FFF2-40B4-BE49-F238E27FC236}">
                    <a16:creationId xmlns:a16="http://schemas.microsoft.com/office/drawing/2014/main" xmlns="" id="{FC4F9C38-CC65-4192-9D0A-ED1541213FBC}"/>
                  </a:ext>
                </a:extLst>
              </p:cNvPr>
              <p:cNvSpPr txBox="1"/>
              <p:nvPr/>
            </p:nvSpPr>
            <p:spPr>
              <a:xfrm flipH="1">
                <a:off x="4020667" y="2314740"/>
                <a:ext cx="2203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xmlns="" id="{FB442244-D424-4A3A-8E39-BAD846029F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20563" y="592892"/>
                <a:ext cx="5495929" cy="1675860"/>
              </a:xfrm>
              <a:prstGeom prst="rect">
                <a:avLst/>
              </a:prstGeom>
            </p:spPr>
          </p:pic>
        </p:grp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078430B3-12F7-0244-900A-5A4E51E8B52D}"/>
              </a:ext>
            </a:extLst>
          </p:cNvPr>
          <p:cNvSpPr txBox="1"/>
          <p:nvPr/>
        </p:nvSpPr>
        <p:spPr>
          <a:xfrm>
            <a:off x="586870" y="7719985"/>
            <a:ext cx="589887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8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Immunohistochemical analysis of residual COG-N-426x PDX tumor tissue</a:t>
            </a:r>
          </a:p>
          <a:p>
            <a:pPr algn="just"/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Schematic illustration of patient-derived xenograft (PDX) generation.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Representative images of COG-N-426x residual tumor tissue taken at the experimental endpoint from each treatment group stained for H&amp;E, ALK and Ki-67.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Scale bars, 50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μm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Average number of Ki-67</a:t>
            </a:r>
            <a:r>
              <a:rPr lang="en-GB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cells per tumor tissue section per treatment group in COG-N-426x mice. Data represent means (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n ≥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2)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Data were compared by unpaired Student’s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-test.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mRNA levels in ALK-positive and ALK-negative NB cell lines after 6-hour treatment with DMSO or 320 nM NVP-TAE684. Data were obtained from ArrayExpress (Accession: E-MTAB-3205). Error bars represent means +/-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s.e.m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of technical triplicates. *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&lt; 0.05; **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&lt; 0.005 (unpaired Student’s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-test).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Pearson correlation of endogenous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expression levels fold-increase </a:t>
            </a:r>
            <a:r>
              <a:rPr lang="en-GB" sz="1000" i="1" dirty="0">
                <a:latin typeface="Arial" panose="020B0604020202020204" pitchFamily="34" charset="0"/>
                <a:cs typeface="Arial" panose="020B0604020202020204" pitchFamily="34" charset="0"/>
              </a:rPr>
              <a:t>PIM1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expression values from (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). Source data are provided as a Source Data file for 8c-e.</a:t>
            </a:r>
          </a:p>
        </p:txBody>
      </p:sp>
      <p:sp>
        <p:nvSpPr>
          <p:cNvPr id="73" name="TextBox 33">
            <a:extLst>
              <a:ext uri="{FF2B5EF4-FFF2-40B4-BE49-F238E27FC236}">
                <a16:creationId xmlns:a16="http://schemas.microsoft.com/office/drawing/2014/main" xmlns="" id="{7EA60DD7-4677-B14F-81D9-55E59C70C1A7}"/>
              </a:ext>
            </a:extLst>
          </p:cNvPr>
          <p:cNvSpPr txBox="1"/>
          <p:nvPr/>
        </p:nvSpPr>
        <p:spPr>
          <a:xfrm flipH="1">
            <a:off x="1518567" y="7218475"/>
            <a:ext cx="1912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Cell line and its respective </a:t>
            </a:r>
            <a:r>
              <a:rPr lang="en-GB" sz="800" i="1" dirty="0">
                <a:latin typeface="Arial" panose="020B0604020202020204" pitchFamily="34" charset="0"/>
                <a:cs typeface="Arial" panose="020B0604020202020204" pitchFamily="34" charset="0"/>
              </a:rPr>
              <a:t>ALK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800" i="1" dirty="0">
                <a:latin typeface="Arial" panose="020B0604020202020204" pitchFamily="34" charset="0"/>
                <a:cs typeface="Arial" panose="020B0604020202020204" pitchFamily="34" charset="0"/>
              </a:rPr>
              <a:t>MYCN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status</a:t>
            </a:r>
          </a:p>
        </p:txBody>
      </p:sp>
      <p:sp>
        <p:nvSpPr>
          <p:cNvPr id="75" name="TextBox 33">
            <a:extLst>
              <a:ext uri="{FF2B5EF4-FFF2-40B4-BE49-F238E27FC236}">
                <a16:creationId xmlns:a16="http://schemas.microsoft.com/office/drawing/2014/main" xmlns="" id="{5A3642CB-30F6-F247-A809-4589C88DB8DA}"/>
              </a:ext>
            </a:extLst>
          </p:cNvPr>
          <p:cNvSpPr txBox="1"/>
          <p:nvPr/>
        </p:nvSpPr>
        <p:spPr>
          <a:xfrm flipH="1">
            <a:off x="4410910" y="4351394"/>
            <a:ext cx="19126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</a:p>
        </p:txBody>
      </p:sp>
    </p:spTree>
    <p:extLst>
      <p:ext uri="{BB962C8B-B14F-4D97-AF65-F5344CB8AC3E}">
        <p14:creationId xmlns:p14="http://schemas.microsoft.com/office/powerpoint/2010/main" val="1528983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76263</TotalTime>
  <Words>3020</Words>
  <Application>Microsoft Office PowerPoint</Application>
  <PresentationFormat>A4 (210 x 297 mm)</PresentationFormat>
  <Paragraphs>1062</Paragraphs>
  <Slides>17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suzanne turner</dc:creator>
  <cp:lastModifiedBy>Lopez.Victoria</cp:lastModifiedBy>
  <cp:revision>1187</cp:revision>
  <cp:lastPrinted>2019-10-10T12:40:20Z</cp:lastPrinted>
  <dcterms:created xsi:type="dcterms:W3CDTF">2017-02-01T14:41:29Z</dcterms:created>
  <dcterms:modified xsi:type="dcterms:W3CDTF">2020-03-20T19:28:38Z</dcterms:modified>
</cp:coreProperties>
</file>