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53" d="100"/>
          <a:sy n="53" d="100"/>
        </p:scale>
        <p:origin x="442" y="6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27/03/2024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0505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27/03/2024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391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27/03/2024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5651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27/03/2024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242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27/03/2024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857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27/03/2024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2811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27/03/2024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9657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27/03/2024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58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27/03/2024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9572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27/03/2024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8433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8AE71-72B7-4DF1-9A65-FEC8EB4C38AB}" type="datetimeFigureOut">
              <a:rPr lang="es-ES" smtClean="0"/>
              <a:t>27/03/2024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731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8AE71-72B7-4DF1-9A65-FEC8EB4C38AB}" type="datetimeFigureOut">
              <a:rPr lang="es-ES" smtClean="0"/>
              <a:t>27/03/2024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326F2-ECB0-44F8-97AB-5581C53662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012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BF433153-A9BF-4E5D-8B64-F73DF32A0EA0}"/>
              </a:ext>
            </a:extLst>
          </p:cNvPr>
          <p:cNvGrpSpPr/>
          <p:nvPr/>
        </p:nvGrpSpPr>
        <p:grpSpPr>
          <a:xfrm>
            <a:off x="122238" y="3817648"/>
            <a:ext cx="6629400" cy="2267049"/>
            <a:chOff x="122238" y="2555776"/>
            <a:chExt cx="6629400" cy="2267049"/>
          </a:xfrm>
        </p:grpSpPr>
        <p:graphicFrame>
          <p:nvGraphicFramePr>
            <p:cNvPr id="25" name="Objeto 24">
              <a:extLst>
                <a:ext uri="{FF2B5EF4-FFF2-40B4-BE49-F238E27FC236}">
                  <a16:creationId xmlns:a16="http://schemas.microsoft.com/office/drawing/2014/main" id="{7E33CB4D-E2E0-413F-AD93-B49413C2E05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3974248"/>
                </p:ext>
              </p:extLst>
            </p:nvPr>
          </p:nvGraphicFramePr>
          <p:xfrm>
            <a:off x="122238" y="2663825"/>
            <a:ext cx="3378200" cy="215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2" imgW="4214705" imgH="2694313" progId="Prism10.Document">
                    <p:embed/>
                  </p:oleObj>
                </mc:Choice>
                <mc:Fallback>
                  <p:oleObj name="Prism 10" r:id="rId2" imgW="4214705" imgH="2694313" progId="Prism10.Document">
                    <p:embed/>
                    <p:pic>
                      <p:nvPicPr>
                        <p:cNvPr id="4" name="Objeto 3">
                          <a:extLst>
                            <a:ext uri="{FF2B5EF4-FFF2-40B4-BE49-F238E27FC236}">
                              <a16:creationId xmlns:a16="http://schemas.microsoft.com/office/drawing/2014/main" id="{D233DB28-4492-4ABA-80A6-8F35DF569EA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22238" y="2663825"/>
                          <a:ext cx="3378200" cy="2159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D185B002-C896-46AB-B59A-B28780FD633C}"/>
                </a:ext>
              </a:extLst>
            </p:cNvPr>
            <p:cNvSpPr txBox="1"/>
            <p:nvPr/>
          </p:nvSpPr>
          <p:spPr>
            <a:xfrm>
              <a:off x="817402" y="2555776"/>
              <a:ext cx="251634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PWH, </a:t>
              </a:r>
              <a:r>
                <a:rPr lang="es-ES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pre-vaccination</a:t>
              </a:r>
              <a:endParaRPr lang="es-E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Aft>
                  <a:spcPts val="600"/>
                </a:spcAft>
              </a:pPr>
              <a:r>
                <a:rPr lang="es-ES" sz="1000" dirty="0">
                  <a:latin typeface="Arial" panose="020B0604020202020204" pitchFamily="34" charset="0"/>
                  <a:cs typeface="Arial" panose="020B0604020202020204" pitchFamily="34" charset="0"/>
                </a:rPr>
                <a:t>r = -0.4289; </a:t>
              </a:r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p=0.0412</a:t>
              </a:r>
            </a:p>
          </p:txBody>
        </p:sp>
        <p:graphicFrame>
          <p:nvGraphicFramePr>
            <p:cNvPr id="27" name="Objeto 26">
              <a:extLst>
                <a:ext uri="{FF2B5EF4-FFF2-40B4-BE49-F238E27FC236}">
                  <a16:creationId xmlns:a16="http://schemas.microsoft.com/office/drawing/2014/main" id="{2590C616-DF56-4396-8897-4E2B694DE99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63417361"/>
                </p:ext>
              </p:extLst>
            </p:nvPr>
          </p:nvGraphicFramePr>
          <p:xfrm>
            <a:off x="3343275" y="2663825"/>
            <a:ext cx="3408363" cy="215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4" imgW="4252860" imgH="2694313" progId="Prism10.Document">
                    <p:embed/>
                  </p:oleObj>
                </mc:Choice>
                <mc:Fallback>
                  <p:oleObj name="Prism 10" r:id="rId4" imgW="4252860" imgH="2694313" progId="Prism10.Document">
                    <p:embed/>
                    <p:pic>
                      <p:nvPicPr>
                        <p:cNvPr id="7" name="Objeto 6">
                          <a:extLst>
                            <a:ext uri="{FF2B5EF4-FFF2-40B4-BE49-F238E27FC236}">
                              <a16:creationId xmlns:a16="http://schemas.microsoft.com/office/drawing/2014/main" id="{CF663193-A55F-4420-9044-18E4EF193F1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343275" y="2663825"/>
                          <a:ext cx="3408363" cy="2159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B7530FE1-3A7F-4F60-8C89-13B1026A1309}"/>
                </a:ext>
              </a:extLst>
            </p:cNvPr>
            <p:cNvSpPr txBox="1"/>
            <p:nvPr/>
          </p:nvSpPr>
          <p:spPr>
            <a:xfrm>
              <a:off x="4053835" y="2555776"/>
              <a:ext cx="251634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PWH, </a:t>
              </a:r>
              <a:r>
                <a:rPr lang="es-ES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post-vaccination</a:t>
              </a:r>
              <a:endParaRPr lang="es-E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Aft>
                  <a:spcPts val="600"/>
                </a:spcAft>
              </a:pPr>
              <a:r>
                <a:rPr lang="es-ES" sz="1000" dirty="0">
                  <a:latin typeface="Arial" panose="020B0604020202020204" pitchFamily="34" charset="0"/>
                  <a:cs typeface="Arial" panose="020B0604020202020204" pitchFamily="34" charset="0"/>
                </a:rPr>
                <a:t>r = -0.4444; </a:t>
              </a:r>
              <a:r>
                <a:rPr 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p=0.0383</a:t>
              </a:r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FFC121CB-CE54-9C11-29DD-357E9D1C6E86}"/>
              </a:ext>
            </a:extLst>
          </p:cNvPr>
          <p:cNvSpPr txBox="1"/>
          <p:nvPr/>
        </p:nvSpPr>
        <p:spPr>
          <a:xfrm>
            <a:off x="310514" y="200472"/>
            <a:ext cx="6236971" cy="1167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es-E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Figure 8.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Spearman's rank correlation coefficient was calculated to evaluate the correlation between the direct cellular cytotoxicity (DCC), determined by caspase-3 activity on HIV-1-infected target cells, of PBMCs from PWH, and the viral replication in these target cells, before (left graphs) and after (right graphs) vaccination against COVID-19.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7041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82</Words>
  <Application>Microsoft Office PowerPoint</Application>
  <PresentationFormat>A4 (210 x 297 mm)</PresentationFormat>
  <Paragraphs>5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Prism 10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Teresa Coiras Lopez</dc:creator>
  <cp:lastModifiedBy>Mayte Coiras</cp:lastModifiedBy>
  <cp:revision>21</cp:revision>
  <dcterms:created xsi:type="dcterms:W3CDTF">2024-03-21T20:33:04Z</dcterms:created>
  <dcterms:modified xsi:type="dcterms:W3CDTF">2024-03-27T19:34:27Z</dcterms:modified>
</cp:coreProperties>
</file>