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8" r:id="rId2"/>
  </p:sldIdLst>
  <p:sldSz cx="6858000" cy="9906000" type="A4"/>
  <p:notesSz cx="6797675" cy="9928225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935" userDrawn="1">
          <p15:clr>
            <a:srgbClr val="A4A3A4"/>
          </p15:clr>
        </p15:guide>
        <p15:guide id="3" orient="horz" pos="3120">
          <p15:clr>
            <a:srgbClr val="A4A3A4"/>
          </p15:clr>
        </p15:guide>
        <p15:guide id="4" pos="981" userDrawn="1">
          <p15:clr>
            <a:srgbClr val="A4A3A4"/>
          </p15:clr>
        </p15:guide>
        <p15:guide id="5" orient="horz" pos="5706">
          <p15:clr>
            <a:srgbClr val="A4A3A4"/>
          </p15:clr>
        </p15:guide>
        <p15:guide id="6" pos="225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736" autoAdjust="0"/>
    <p:restoredTop sz="98472" autoAdjust="0"/>
  </p:normalViewPr>
  <p:slideViewPr>
    <p:cSldViewPr snapToObjects="1" showGuides="1">
      <p:cViewPr varScale="1">
        <p:scale>
          <a:sx n="73" d="100"/>
          <a:sy n="73" d="100"/>
        </p:scale>
        <p:origin x="1998" y="60"/>
      </p:cViewPr>
      <p:guideLst>
        <p:guide pos="935"/>
        <p:guide orient="horz" pos="3120"/>
        <p:guide pos="981"/>
        <p:guide orient="horz" pos="5706"/>
        <p:guide pos="22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46275" cy="495055"/>
          </a:xfrm>
          <a:prstGeom prst="rect">
            <a:avLst/>
          </a:prstGeom>
        </p:spPr>
        <p:txBody>
          <a:bodyPr vert="horz" lIns="85986" tIns="42993" rIns="85986" bIns="42993" rtlCol="0"/>
          <a:lstStyle>
            <a:lvl1pPr algn="l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862" y="3"/>
            <a:ext cx="2946275" cy="495055"/>
          </a:xfrm>
          <a:prstGeom prst="rect">
            <a:avLst/>
          </a:prstGeom>
        </p:spPr>
        <p:txBody>
          <a:bodyPr vert="horz" lIns="85986" tIns="42993" rIns="85986" bIns="42993" rtlCol="0"/>
          <a:lstStyle>
            <a:lvl1pPr algn="r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F659F62F-572E-44F0-9053-626DB0964D88}" type="datetimeFigureOut">
              <a:rPr lang="es-ES"/>
              <a:pPr>
                <a:defRPr/>
              </a:pPr>
              <a:t>03/10/2018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7713"/>
            <a:ext cx="2574925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986" tIns="42993" rIns="85986" bIns="42993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8848" y="4714894"/>
            <a:ext cx="5439987" cy="4465667"/>
          </a:xfrm>
          <a:prstGeom prst="rect">
            <a:avLst/>
          </a:prstGeom>
        </p:spPr>
        <p:txBody>
          <a:bodyPr vert="horz" lIns="85986" tIns="42993" rIns="85986" bIns="42993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3" y="9431478"/>
            <a:ext cx="2946275" cy="495055"/>
          </a:xfrm>
          <a:prstGeom prst="rect">
            <a:avLst/>
          </a:prstGeom>
        </p:spPr>
        <p:txBody>
          <a:bodyPr vert="horz" lIns="85986" tIns="42993" rIns="85986" bIns="42993" rtlCol="0" anchor="b"/>
          <a:lstStyle>
            <a:lvl1pPr algn="l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862" y="9431478"/>
            <a:ext cx="2946275" cy="495055"/>
          </a:xfrm>
          <a:prstGeom prst="rect">
            <a:avLst/>
          </a:prstGeom>
        </p:spPr>
        <p:txBody>
          <a:bodyPr vert="horz" lIns="85986" tIns="42993" rIns="85986" bIns="42993" rtlCol="0" anchor="b"/>
          <a:lstStyle>
            <a:lvl1pPr algn="r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E0514161-962D-48B3-AEC6-99F9815FFED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030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7A1F9-24CE-4A7F-AE3B-F7BF1682CD39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48F58-8568-46C0-9D16-D43D99AE8349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417DA-9F42-40B6-8859-9A278A97162D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ABFFA-48D3-4012-9AEF-6602365EC6D4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08F20-205A-4C65-A4AE-DAB62AFC0F5B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0BB72-FB4D-4C57-80B1-77020F77D6F9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3505200" y="2311400"/>
            <a:ext cx="3009900" cy="31924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3505200" y="5656263"/>
            <a:ext cx="3009900" cy="31924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35B1F-1262-462E-8528-BD3377D34FE3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113DA-D188-4ACA-B592-66210E3F9DE5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342900" y="396875"/>
            <a:ext cx="6172200" cy="8451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083DB-3D12-40D0-9E6C-7FD8E582C489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DD1C6-5638-41D4-9A3A-1121D70A326F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6355C-A6A4-4F8B-B6F4-02A14448CEDD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07D11-D2E1-4767-8397-0382F36B305C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94902-0DBF-47AF-BEC2-67C99069DEBC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0AF9B-C421-4433-A47B-226A8BD83F0D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CB32F-099F-444E-92BF-BDDF1ED19AF5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F345-1681-45BB-9837-19FE2224EA82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5DB41-68DC-4241-BD04-FF238EB8371C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E74DC-6443-4CAA-87EE-B679E840D619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BB965-4CC7-4E69-A1AD-1BB89AC8B1E6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E3B03-BD1F-4296-ABB8-30F543E722C2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C7EB9-4104-4C47-A9BF-E3F837646EF8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A96AA-208C-4852-80DD-52DD19AA1211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D45E7-55C6-412A-B599-26FDB0770660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C1426-4AAD-418C-AD0D-E7CFC8F92AB5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7FE14-B0B6-47BD-B5E1-0B1180DEC436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5C54A-0E6E-497D-85B2-1D1A0A4CDD91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egnaposto titolo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4099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78796793-FBAB-4036-84C3-36179CD2BFFD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30AA6910-D4B8-4257-B50F-BCF46BF679AC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 Imagen" descr="asma WB 3 001.jpg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95" t="53088" r="55956" b="19386"/>
          <a:stretch/>
        </p:blipFill>
        <p:spPr bwMode="auto">
          <a:xfrm rot="10800000">
            <a:off x="2412792" y="7970515"/>
            <a:ext cx="482453" cy="360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3 Imagen" descr="ERK wb 3 001.jpg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12" t="39617" r="11473" b="27331"/>
          <a:stretch/>
        </p:blipFill>
        <p:spPr bwMode="auto">
          <a:xfrm rot="10800000">
            <a:off x="849094" y="8425220"/>
            <a:ext cx="1499756" cy="38870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4 Imagen" descr="CAVEOLIN wb 3 001.jpg"/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6" t="71931" r="60451" b="15359"/>
          <a:stretch/>
        </p:blipFill>
        <p:spPr bwMode="auto">
          <a:xfrm rot="10800000">
            <a:off x="2421692" y="9027041"/>
            <a:ext cx="503238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5 CuadroTexto"/>
          <p:cNvSpPr txBox="1">
            <a:spLocks noChangeArrowheads="1"/>
          </p:cNvSpPr>
          <p:nvPr/>
        </p:nvSpPr>
        <p:spPr bwMode="auto">
          <a:xfrm>
            <a:off x="241605" y="8021906"/>
            <a:ext cx="5950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it-IT" sz="1000" b="1" dirty="0">
                <a:latin typeface="Symbol" pitchFamily="18" charset="2"/>
              </a:rPr>
              <a:t>a</a:t>
            </a:r>
            <a:r>
              <a:rPr lang="es-ES" altLang="it-IT" sz="1000" b="1" dirty="0"/>
              <a:t>-SMA</a:t>
            </a:r>
          </a:p>
        </p:txBody>
      </p:sp>
      <p:sp>
        <p:nvSpPr>
          <p:cNvPr id="6" name="6 CuadroTexto"/>
          <p:cNvSpPr txBox="1">
            <a:spLocks noChangeArrowheads="1"/>
          </p:cNvSpPr>
          <p:nvPr/>
        </p:nvSpPr>
        <p:spPr bwMode="auto">
          <a:xfrm>
            <a:off x="188550" y="8469460"/>
            <a:ext cx="63190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it-IT" sz="1000" b="1" dirty="0"/>
              <a:t>ERK1/2</a:t>
            </a:r>
          </a:p>
        </p:txBody>
      </p:sp>
      <p:sp>
        <p:nvSpPr>
          <p:cNvPr id="7" name="7 CuadroTexto"/>
          <p:cNvSpPr txBox="1">
            <a:spLocks noChangeArrowheads="1"/>
          </p:cNvSpPr>
          <p:nvPr/>
        </p:nvSpPr>
        <p:spPr bwMode="auto">
          <a:xfrm>
            <a:off x="347404" y="9084866"/>
            <a:ext cx="4892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it-IT" sz="1000" b="1" dirty="0"/>
              <a:t>Cav1</a:t>
            </a:r>
          </a:p>
        </p:txBody>
      </p:sp>
      <p:cxnSp>
        <p:nvCxnSpPr>
          <p:cNvPr id="8" name="9 Conector recto"/>
          <p:cNvCxnSpPr/>
          <p:nvPr/>
        </p:nvCxnSpPr>
        <p:spPr>
          <a:xfrm>
            <a:off x="908650" y="7761390"/>
            <a:ext cx="684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10 Conector recto"/>
          <p:cNvCxnSpPr/>
          <p:nvPr/>
        </p:nvCxnSpPr>
        <p:spPr>
          <a:xfrm>
            <a:off x="1664850" y="7761390"/>
            <a:ext cx="684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11 Conector recto"/>
          <p:cNvCxnSpPr/>
          <p:nvPr/>
        </p:nvCxnSpPr>
        <p:spPr>
          <a:xfrm>
            <a:off x="2456920" y="7761390"/>
            <a:ext cx="39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2 CuadroTexto"/>
          <p:cNvSpPr txBox="1">
            <a:spLocks noChangeArrowheads="1"/>
          </p:cNvSpPr>
          <p:nvPr/>
        </p:nvSpPr>
        <p:spPr bwMode="auto">
          <a:xfrm>
            <a:off x="1016700" y="7515169"/>
            <a:ext cx="44755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it-IT" sz="1000" b="1" dirty="0" smtClean="0"/>
              <a:t>DEX</a:t>
            </a:r>
            <a:endParaRPr lang="es-ES" altLang="it-IT" sz="1000" b="1" dirty="0"/>
          </a:p>
        </p:txBody>
      </p:sp>
      <p:sp>
        <p:nvSpPr>
          <p:cNvPr id="12" name="13 CuadroTexto"/>
          <p:cNvSpPr txBox="1">
            <a:spLocks noChangeArrowheads="1"/>
          </p:cNvSpPr>
          <p:nvPr/>
        </p:nvSpPr>
        <p:spPr bwMode="auto">
          <a:xfrm>
            <a:off x="1741242" y="7515167"/>
            <a:ext cx="4635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it-IT" sz="1000" b="1" dirty="0" smtClean="0"/>
              <a:t>TAM</a:t>
            </a:r>
            <a:endParaRPr lang="es-ES" altLang="it-IT" sz="1000" b="1" dirty="0"/>
          </a:p>
        </p:txBody>
      </p:sp>
      <p:sp>
        <p:nvSpPr>
          <p:cNvPr id="13" name="14 CuadroTexto"/>
          <p:cNvSpPr txBox="1">
            <a:spLocks noChangeArrowheads="1"/>
          </p:cNvSpPr>
          <p:nvPr/>
        </p:nvSpPr>
        <p:spPr bwMode="auto">
          <a:xfrm>
            <a:off x="2355543" y="7515169"/>
            <a:ext cx="5693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it-IT" sz="1000" b="1" dirty="0" smtClean="0"/>
              <a:t>DMSO</a:t>
            </a:r>
            <a:endParaRPr lang="es-ES" altLang="it-IT" sz="1000" b="1" dirty="0"/>
          </a:p>
        </p:txBody>
      </p:sp>
      <p:pic>
        <p:nvPicPr>
          <p:cNvPr id="14" name="2 Imagen" descr="asma WB 3 001.jpg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43" t="55006" r="5425" b="16463"/>
          <a:stretch/>
        </p:blipFill>
        <p:spPr bwMode="auto">
          <a:xfrm rot="10800000">
            <a:off x="836222" y="7976028"/>
            <a:ext cx="1513103" cy="3603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4 Imagen" descr="CAVEOLIN wb 3 001.jpg"/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26" t="72995" r="19239" b="14034"/>
          <a:stretch/>
        </p:blipFill>
        <p:spPr bwMode="auto">
          <a:xfrm rot="10800000">
            <a:off x="836222" y="9023065"/>
            <a:ext cx="1517972" cy="468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9 Imagen" descr="NT DEX5X aSMA 488 Cav1 647 2_ch00.tif"/>
          <p:cNvPicPr>
            <a:picLocks noChangeAspect="1"/>
          </p:cNvPicPr>
          <p:nvPr/>
        </p:nvPicPr>
        <p:blipFill rotWithShape="1">
          <a:blip r:embed="rId5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9" b="27990"/>
          <a:stretch/>
        </p:blipFill>
        <p:spPr bwMode="auto">
          <a:xfrm>
            <a:off x="548606" y="3080584"/>
            <a:ext cx="1799788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11 Imagen" descr="NT DEX5X aSMA 488 Cav1 647 2_ch02.tif"/>
          <p:cNvPicPr>
            <a:picLocks noChangeAspect="1"/>
          </p:cNvPicPr>
          <p:nvPr/>
        </p:nvPicPr>
        <p:blipFill rotWithShape="1">
          <a:blip r:embed="rId6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14" b="27990"/>
          <a:stretch/>
        </p:blipFill>
        <p:spPr bwMode="auto">
          <a:xfrm>
            <a:off x="2420860" y="3080584"/>
            <a:ext cx="1785335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12 Imagen" descr="NT DEX5X aSMA 488 Cav1 647 2 MERGE.tif"/>
          <p:cNvPicPr>
            <a:picLocks noChangeAspect="1"/>
          </p:cNvPicPr>
          <p:nvPr/>
        </p:nvPicPr>
        <p:blipFill rotWithShape="1">
          <a:blip r:embed="rId7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22" b="27990"/>
          <a:stretch/>
        </p:blipFill>
        <p:spPr bwMode="auto">
          <a:xfrm>
            <a:off x="4294011" y="3080584"/>
            <a:ext cx="1786703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13 Imagen" descr="NT  TAMOXI aSMA 488 Cav1 647 2_ch00.tif"/>
          <p:cNvPicPr>
            <a:picLocks noChangeAspect="1"/>
          </p:cNvPicPr>
          <p:nvPr/>
        </p:nvPicPr>
        <p:blipFill rotWithShape="1">
          <a:blip r:embed="rId8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00" r="11999" b="27982"/>
          <a:stretch/>
        </p:blipFill>
        <p:spPr bwMode="auto">
          <a:xfrm>
            <a:off x="548600" y="4953000"/>
            <a:ext cx="1799563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15 Imagen" descr="NT  TAMOXI aSMA 488 Cav1 647 2_ch02.tif"/>
          <p:cNvPicPr>
            <a:picLocks noChangeAspect="1"/>
          </p:cNvPicPr>
          <p:nvPr/>
        </p:nvPicPr>
        <p:blipFill rotWithShape="1">
          <a:blip r:embed="rId9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37" r="12498" b="27982"/>
          <a:stretch/>
        </p:blipFill>
        <p:spPr bwMode="auto">
          <a:xfrm>
            <a:off x="2420860" y="4953000"/>
            <a:ext cx="1799566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16 Imagen" descr="NT  TAMOXI aSMA 488 Cav1 647 2 MERGE.tif"/>
          <p:cNvPicPr>
            <a:picLocks noChangeAspect="1"/>
          </p:cNvPicPr>
          <p:nvPr/>
        </p:nvPicPr>
        <p:blipFill rotWithShape="1">
          <a:blip r:embed="rId10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3" r="12532" b="27982"/>
          <a:stretch/>
        </p:blipFill>
        <p:spPr bwMode="auto">
          <a:xfrm>
            <a:off x="4294011" y="4953000"/>
            <a:ext cx="1799565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21 Imagen" descr="NT  aSMA 488 Cav1 647 1.tif"/>
          <p:cNvPicPr>
            <a:picLocks noChangeAspect="1"/>
          </p:cNvPicPr>
          <p:nvPr/>
        </p:nvPicPr>
        <p:blipFill rotWithShape="1">
          <a:blip r:embed="rId11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13" b="27935"/>
          <a:stretch/>
        </p:blipFill>
        <p:spPr bwMode="auto">
          <a:xfrm>
            <a:off x="4294011" y="1186380"/>
            <a:ext cx="18000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22 Imagen" descr="NT  aSMA 488 Cav1 647 1_ch00.tif"/>
          <p:cNvPicPr>
            <a:picLocks noChangeAspect="1"/>
          </p:cNvPicPr>
          <p:nvPr/>
        </p:nvPicPr>
        <p:blipFill rotWithShape="1">
          <a:blip r:embed="rId12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1" b="27989"/>
          <a:stretch/>
        </p:blipFill>
        <p:spPr bwMode="auto">
          <a:xfrm>
            <a:off x="548607" y="1196540"/>
            <a:ext cx="1799712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24 Imagen" descr="NT  aSMA 488 Cav1 647 1_ch02.tif"/>
          <p:cNvPicPr>
            <a:picLocks noChangeAspect="1"/>
          </p:cNvPicPr>
          <p:nvPr/>
        </p:nvPicPr>
        <p:blipFill rotWithShape="1">
          <a:blip r:embed="rId13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79" t="-1" b="27999"/>
          <a:stretch/>
        </p:blipFill>
        <p:spPr bwMode="auto">
          <a:xfrm>
            <a:off x="2420860" y="1186380"/>
            <a:ext cx="179975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25 CuadroTexto"/>
          <p:cNvSpPr txBox="1">
            <a:spLocks noChangeArrowheads="1"/>
          </p:cNvSpPr>
          <p:nvPr/>
        </p:nvSpPr>
        <p:spPr bwMode="auto">
          <a:xfrm rot="16200000">
            <a:off x="116540" y="1928060"/>
            <a:ext cx="5693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it-IT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DMSO</a:t>
            </a:r>
          </a:p>
        </p:txBody>
      </p:sp>
      <p:sp>
        <p:nvSpPr>
          <p:cNvPr id="30" name="26 CuadroTexto"/>
          <p:cNvSpPr txBox="1">
            <a:spLocks noChangeArrowheads="1"/>
          </p:cNvSpPr>
          <p:nvPr/>
        </p:nvSpPr>
        <p:spPr bwMode="auto">
          <a:xfrm rot="16200000">
            <a:off x="-296482" y="3883965"/>
            <a:ext cx="13603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it-IT" sz="10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DEXAMETHASONE</a:t>
            </a:r>
            <a:endParaRPr lang="es-ES" altLang="it-IT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" name="27 CuadroTexto"/>
          <p:cNvSpPr txBox="1">
            <a:spLocks noChangeArrowheads="1"/>
          </p:cNvSpPr>
          <p:nvPr/>
        </p:nvSpPr>
        <p:spPr bwMode="auto">
          <a:xfrm rot="16200000">
            <a:off x="-81517" y="5684215"/>
            <a:ext cx="9303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it-IT" sz="10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TAMOXIFEN</a:t>
            </a:r>
            <a:endParaRPr lang="es-ES" altLang="it-IT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" name="2 CuadroTexto"/>
          <p:cNvSpPr txBox="1"/>
          <p:nvPr/>
        </p:nvSpPr>
        <p:spPr>
          <a:xfrm>
            <a:off x="188550" y="200340"/>
            <a:ext cx="1894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err="1" smtClean="0">
                <a:latin typeface="Helvetica" pitchFamily="34" charset="0"/>
                <a:cs typeface="Helvetica" pitchFamily="34" charset="0"/>
              </a:rPr>
              <a:t>Supplementary</a:t>
            </a:r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 figure 6  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3" name="35 Rectángulo"/>
          <p:cNvSpPr>
            <a:spLocks noChangeArrowheads="1"/>
          </p:cNvSpPr>
          <p:nvPr/>
        </p:nvSpPr>
        <p:spPr bwMode="auto">
          <a:xfrm>
            <a:off x="253325" y="704850"/>
            <a:ext cx="295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 dirty="0">
                <a:latin typeface="Helvetica" pitchFamily="34" charset="0"/>
                <a:cs typeface="Helvetica" pitchFamily="34" charset="0"/>
              </a:rPr>
              <a:t>A</a:t>
            </a:r>
          </a:p>
        </p:txBody>
      </p:sp>
      <p:sp>
        <p:nvSpPr>
          <p:cNvPr id="34" name="35 Rectángulo"/>
          <p:cNvSpPr>
            <a:spLocks noChangeArrowheads="1"/>
          </p:cNvSpPr>
          <p:nvPr/>
        </p:nvSpPr>
        <p:spPr bwMode="auto">
          <a:xfrm>
            <a:off x="260560" y="718531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 dirty="0">
                <a:latin typeface="Helvetica" pitchFamily="34" charset="0"/>
                <a:cs typeface="Helvetica" pitchFamily="34" charset="0"/>
              </a:rPr>
              <a:t>B</a:t>
            </a:r>
          </a:p>
        </p:txBody>
      </p:sp>
      <p:sp>
        <p:nvSpPr>
          <p:cNvPr id="35" name="25 CuadroTexto"/>
          <p:cNvSpPr txBox="1">
            <a:spLocks noChangeArrowheads="1"/>
          </p:cNvSpPr>
          <p:nvPr/>
        </p:nvSpPr>
        <p:spPr bwMode="auto">
          <a:xfrm>
            <a:off x="1150484" y="962259"/>
            <a:ext cx="6222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it-IT" sz="1000" b="1" dirty="0" smtClean="0">
                <a:latin typeface="Symbol" panose="05050102010706020507" pitchFamily="18" charset="2"/>
                <a:cs typeface="Helvetica" panose="020B0604020202020204" pitchFamily="34" charset="0"/>
              </a:rPr>
              <a:t>a-</a:t>
            </a:r>
            <a:r>
              <a:rPr lang="es-ES" altLang="it-IT" sz="10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SMA</a:t>
            </a:r>
            <a:endParaRPr lang="es-ES" altLang="it-IT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6" name="3 Imagen" descr="ERK wb 3 001.jpg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78" t="38872" r="58425" b="28436"/>
          <a:stretch/>
        </p:blipFill>
        <p:spPr bwMode="auto">
          <a:xfrm rot="10800000">
            <a:off x="2429970" y="8417924"/>
            <a:ext cx="465273" cy="396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820953" y="7781862"/>
            <a:ext cx="229101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it-IT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9pPr>
          </a:lstStyle>
          <a:p>
            <a:r>
              <a:rPr lang="es-ES" sz="800" b="1" dirty="0"/>
              <a:t> </a:t>
            </a:r>
            <a:r>
              <a:rPr lang="es-ES" sz="800" b="1" dirty="0" smtClean="0"/>
              <a:t>64      .85   .80    .54   .38   .41        1       1     </a:t>
            </a:r>
            <a:endParaRPr lang="es-ES" sz="800" b="1" dirty="0"/>
          </a:p>
        </p:txBody>
      </p:sp>
      <p:sp>
        <p:nvSpPr>
          <p:cNvPr id="38" name="Text Box 15"/>
          <p:cNvSpPr txBox="1">
            <a:spLocks noChangeArrowheads="1"/>
          </p:cNvSpPr>
          <p:nvPr/>
        </p:nvSpPr>
        <p:spPr bwMode="auto">
          <a:xfrm>
            <a:off x="831547" y="8842126"/>
            <a:ext cx="217559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it-IT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9pPr>
          </a:lstStyle>
          <a:p>
            <a:r>
              <a:rPr lang="es-ES" sz="800" b="1" dirty="0" smtClean="0"/>
              <a:t> .71   .91    .95  1.4   1.5    1.3         .54   .49</a:t>
            </a:r>
            <a:endParaRPr lang="es-ES" sz="800" b="1" dirty="0"/>
          </a:p>
        </p:txBody>
      </p:sp>
      <p:sp>
        <p:nvSpPr>
          <p:cNvPr id="39" name="35 Rectángulo"/>
          <p:cNvSpPr>
            <a:spLocks noChangeArrowheads="1"/>
          </p:cNvSpPr>
          <p:nvPr/>
        </p:nvSpPr>
        <p:spPr bwMode="auto">
          <a:xfrm>
            <a:off x="3205736" y="718531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 dirty="0">
                <a:latin typeface="Helvetica" pitchFamily="34" charset="0"/>
                <a:cs typeface="Helvetica" pitchFamily="34" charset="0"/>
              </a:rPr>
              <a:t>C</a:t>
            </a:r>
          </a:p>
        </p:txBody>
      </p:sp>
      <p:sp>
        <p:nvSpPr>
          <p:cNvPr id="47" name="Text Box 24"/>
          <p:cNvSpPr txBox="1">
            <a:spLocks noChangeArrowheads="1"/>
          </p:cNvSpPr>
          <p:nvPr/>
        </p:nvSpPr>
        <p:spPr bwMode="auto">
          <a:xfrm>
            <a:off x="5436214" y="108374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dirty="0"/>
              <a:t>*</a:t>
            </a:r>
          </a:p>
        </p:txBody>
      </p:sp>
      <p:sp>
        <p:nvSpPr>
          <p:cNvPr id="51" name="25 CuadroTexto"/>
          <p:cNvSpPr txBox="1">
            <a:spLocks noChangeArrowheads="1"/>
          </p:cNvSpPr>
          <p:nvPr/>
        </p:nvSpPr>
        <p:spPr bwMode="auto">
          <a:xfrm>
            <a:off x="3106226" y="962259"/>
            <a:ext cx="46679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it-IT" sz="10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cav1</a:t>
            </a:r>
            <a:endParaRPr lang="es-ES" altLang="it-IT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2" name="25 CuadroTexto"/>
          <p:cNvSpPr txBox="1">
            <a:spLocks noChangeArrowheads="1"/>
          </p:cNvSpPr>
          <p:nvPr/>
        </p:nvSpPr>
        <p:spPr bwMode="auto">
          <a:xfrm>
            <a:off x="4869200" y="962259"/>
            <a:ext cx="56137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it-IT" sz="1000" b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Merge</a:t>
            </a:r>
            <a:endParaRPr lang="es-ES" altLang="it-IT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9" name="Straight Connector 6"/>
          <p:cNvCxnSpPr/>
          <p:nvPr/>
        </p:nvCxnSpPr>
        <p:spPr>
          <a:xfrm>
            <a:off x="5661310" y="4784676"/>
            <a:ext cx="28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6"/>
          <p:cNvCxnSpPr/>
          <p:nvPr/>
        </p:nvCxnSpPr>
        <p:spPr>
          <a:xfrm>
            <a:off x="5661310" y="6641034"/>
            <a:ext cx="28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3" name="Gruppo 14"/>
          <p:cNvGrpSpPr/>
          <p:nvPr/>
        </p:nvGrpSpPr>
        <p:grpSpPr>
          <a:xfrm>
            <a:off x="3353373" y="7401340"/>
            <a:ext cx="2952000" cy="2053295"/>
            <a:chOff x="3353373" y="7401340"/>
            <a:chExt cx="2952000" cy="2053295"/>
          </a:xfrm>
        </p:grpSpPr>
        <p:pic>
          <p:nvPicPr>
            <p:cNvPr id="54" name="Immagine 39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3373" y="7401340"/>
              <a:ext cx="2952000" cy="1917874"/>
            </a:xfrm>
            <a:prstGeom prst="rect">
              <a:avLst/>
            </a:prstGeom>
          </p:spPr>
        </p:pic>
        <p:sp>
          <p:nvSpPr>
            <p:cNvPr id="55" name="12 CuadroTexto"/>
            <p:cNvSpPr txBox="1">
              <a:spLocks noChangeArrowheads="1"/>
            </p:cNvSpPr>
            <p:nvPr/>
          </p:nvSpPr>
          <p:spPr bwMode="auto">
            <a:xfrm>
              <a:off x="3861060" y="9208414"/>
              <a:ext cx="48923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 altLang="it-IT" sz="1000" b="1" dirty="0" smtClean="0"/>
                <a:t>Cav1</a:t>
              </a:r>
              <a:endParaRPr lang="es-ES" altLang="it-IT" sz="1000" b="1" dirty="0"/>
            </a:p>
          </p:txBody>
        </p:sp>
        <p:cxnSp>
          <p:nvCxnSpPr>
            <p:cNvPr id="56" name="10 Conector recto"/>
            <p:cNvCxnSpPr/>
            <p:nvPr/>
          </p:nvCxnSpPr>
          <p:spPr>
            <a:xfrm>
              <a:off x="3789150" y="9242534"/>
              <a:ext cx="684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10 Conector recto"/>
            <p:cNvCxnSpPr/>
            <p:nvPr/>
          </p:nvCxnSpPr>
          <p:spPr>
            <a:xfrm>
              <a:off x="4550094" y="9242534"/>
              <a:ext cx="684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10 Conector recto"/>
            <p:cNvCxnSpPr/>
            <p:nvPr/>
          </p:nvCxnSpPr>
          <p:spPr>
            <a:xfrm>
              <a:off x="5301350" y="9239480"/>
              <a:ext cx="684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12 CuadroTexto"/>
            <p:cNvSpPr txBox="1">
              <a:spLocks noChangeArrowheads="1"/>
            </p:cNvSpPr>
            <p:nvPr/>
          </p:nvSpPr>
          <p:spPr bwMode="auto">
            <a:xfrm>
              <a:off x="4552712" y="9208414"/>
              <a:ext cx="53251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 altLang="it-IT" sz="1000" b="1" dirty="0" smtClean="0"/>
                <a:t>E-cad</a:t>
              </a:r>
              <a:endParaRPr lang="es-ES" altLang="it-IT" sz="1000" b="1" dirty="0"/>
            </a:p>
          </p:txBody>
        </p:sp>
        <p:sp>
          <p:nvSpPr>
            <p:cNvPr id="60" name="12 CuadroTexto"/>
            <p:cNvSpPr txBox="1">
              <a:spLocks noChangeArrowheads="1"/>
            </p:cNvSpPr>
            <p:nvPr/>
          </p:nvSpPr>
          <p:spPr bwMode="auto">
            <a:xfrm>
              <a:off x="5388104" y="9208414"/>
              <a:ext cx="45397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 altLang="it-IT" sz="1000" b="1" dirty="0"/>
                <a:t> </a:t>
              </a:r>
              <a:r>
                <a:rPr lang="es-ES" altLang="it-IT" sz="1000" b="1" dirty="0" smtClean="0"/>
                <a:t>Vim</a:t>
              </a:r>
              <a:endParaRPr lang="es-ES" altLang="it-IT" sz="1000" b="1" dirty="0"/>
            </a:p>
          </p:txBody>
        </p:sp>
        <p:sp>
          <p:nvSpPr>
            <p:cNvPr id="61" name="44 Rectángulo"/>
            <p:cNvSpPr/>
            <p:nvPr/>
          </p:nvSpPr>
          <p:spPr>
            <a:xfrm>
              <a:off x="4000251" y="7896128"/>
              <a:ext cx="2744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dirty="0" smtClean="0"/>
                <a:t>*</a:t>
              </a:r>
              <a:endParaRPr lang="es-ES" dirty="0"/>
            </a:p>
          </p:txBody>
        </p:sp>
        <p:sp>
          <p:nvSpPr>
            <p:cNvPr id="62" name="Line 13"/>
            <p:cNvSpPr>
              <a:spLocks noChangeShapeType="1"/>
            </p:cNvSpPr>
            <p:nvPr/>
          </p:nvSpPr>
          <p:spPr bwMode="auto">
            <a:xfrm>
              <a:off x="3885265" y="8034943"/>
              <a:ext cx="180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3" name="Line 13"/>
            <p:cNvSpPr>
              <a:spLocks noChangeShapeType="1"/>
            </p:cNvSpPr>
            <p:nvPr/>
          </p:nvSpPr>
          <p:spPr bwMode="auto">
            <a:xfrm>
              <a:off x="3887432" y="7944042"/>
              <a:ext cx="43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4" name="44 Rectángulo"/>
            <p:cNvSpPr/>
            <p:nvPr/>
          </p:nvSpPr>
          <p:spPr>
            <a:xfrm>
              <a:off x="4244402" y="7806007"/>
              <a:ext cx="2744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dirty="0" smtClean="0"/>
                <a:t>*</a:t>
              </a:r>
              <a:endParaRPr lang="es-ES" dirty="0"/>
            </a:p>
          </p:txBody>
        </p:sp>
        <p:sp>
          <p:nvSpPr>
            <p:cNvPr id="65" name="44 Rectángulo"/>
            <p:cNvSpPr/>
            <p:nvPr/>
          </p:nvSpPr>
          <p:spPr>
            <a:xfrm>
              <a:off x="4729981" y="7792314"/>
              <a:ext cx="2744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dirty="0" smtClean="0"/>
                <a:t>*</a:t>
              </a:r>
              <a:endParaRPr lang="es-ES" dirty="0"/>
            </a:p>
          </p:txBody>
        </p:sp>
        <p:sp>
          <p:nvSpPr>
            <p:cNvPr id="66" name="Line 13"/>
            <p:cNvSpPr>
              <a:spLocks noChangeShapeType="1"/>
            </p:cNvSpPr>
            <p:nvPr/>
          </p:nvSpPr>
          <p:spPr bwMode="auto">
            <a:xfrm>
              <a:off x="4614995" y="7931129"/>
              <a:ext cx="180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" name="44 Rectángulo"/>
            <p:cNvSpPr/>
            <p:nvPr/>
          </p:nvSpPr>
          <p:spPr>
            <a:xfrm>
              <a:off x="5478630" y="8376053"/>
              <a:ext cx="2744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dirty="0" smtClean="0"/>
                <a:t>*</a:t>
              </a:r>
              <a:endParaRPr lang="es-ES" dirty="0"/>
            </a:p>
          </p:txBody>
        </p:sp>
        <p:sp>
          <p:nvSpPr>
            <p:cNvPr id="68" name="Line 13"/>
            <p:cNvSpPr>
              <a:spLocks noChangeShapeType="1"/>
            </p:cNvSpPr>
            <p:nvPr/>
          </p:nvSpPr>
          <p:spPr bwMode="auto">
            <a:xfrm>
              <a:off x="5363644" y="8514868"/>
              <a:ext cx="180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9" name="Line 13"/>
            <p:cNvSpPr>
              <a:spLocks noChangeShapeType="1"/>
            </p:cNvSpPr>
            <p:nvPr/>
          </p:nvSpPr>
          <p:spPr bwMode="auto">
            <a:xfrm>
              <a:off x="5365811" y="8423967"/>
              <a:ext cx="396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" name="44 Rectángulo"/>
            <p:cNvSpPr/>
            <p:nvPr/>
          </p:nvSpPr>
          <p:spPr>
            <a:xfrm>
              <a:off x="5733320" y="8279108"/>
              <a:ext cx="1163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dirty="0" smtClean="0"/>
                <a:t>*</a:t>
              </a:r>
              <a:endParaRPr lang="es-ES" dirty="0"/>
            </a:p>
          </p:txBody>
        </p:sp>
      </p:grpSp>
      <p:sp>
        <p:nvSpPr>
          <p:cNvPr id="71" name="44 Rectángulo"/>
          <p:cNvSpPr/>
          <p:nvPr/>
        </p:nvSpPr>
        <p:spPr>
          <a:xfrm>
            <a:off x="5810656" y="8281380"/>
            <a:ext cx="1163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/>
              <a:t>*</a:t>
            </a:r>
            <a:endParaRPr lang="es-ES" dirty="0"/>
          </a:p>
        </p:txBody>
      </p:sp>
      <p:sp>
        <p:nvSpPr>
          <p:cNvPr id="73" name="44 Rectángulo"/>
          <p:cNvSpPr/>
          <p:nvPr/>
        </p:nvSpPr>
        <p:spPr>
          <a:xfrm>
            <a:off x="4077587" y="7898400"/>
            <a:ext cx="274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/>
              <a:t>*</a:t>
            </a:r>
            <a:endParaRPr lang="es-ES" dirty="0"/>
          </a:p>
        </p:txBody>
      </p:sp>
      <p:sp>
        <p:nvSpPr>
          <p:cNvPr id="74" name="44 Rectángulo"/>
          <p:cNvSpPr/>
          <p:nvPr/>
        </p:nvSpPr>
        <p:spPr>
          <a:xfrm>
            <a:off x="4314914" y="7808279"/>
            <a:ext cx="274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/>
              <a:t>*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6501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149731</TotalTime>
  <Words>59</Words>
  <Application>Microsoft Office PowerPoint</Application>
  <PresentationFormat>A4 (210 x 297 mm)</PresentationFormat>
  <Paragraphs>30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MS PGothic</vt:lpstr>
      <vt:lpstr>MS PGothic</vt:lpstr>
      <vt:lpstr>Arial</vt:lpstr>
      <vt:lpstr>Calibri</vt:lpstr>
      <vt:lpstr>Helvetica</vt:lpstr>
      <vt:lpstr>Symbol</vt:lpstr>
      <vt:lpstr>Tema di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乩歫椠䱡畳椀㸲㻸ꔿ㌋䬮ꍰ䞮誀圇짗꾬钒붤鏊꣊㥊揤鞁</dc:creator>
  <cp:lastModifiedBy>Irene Maseda Agüero</cp:lastModifiedBy>
  <cp:revision>1925</cp:revision>
  <cp:lastPrinted>2014-11-24T15:29:16Z</cp:lastPrinted>
  <dcterms:created xsi:type="dcterms:W3CDTF">2012-07-05T20:59:46Z</dcterms:created>
  <dcterms:modified xsi:type="dcterms:W3CDTF">2018-10-03T07:25:51Z</dcterms:modified>
</cp:coreProperties>
</file>