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-192" y="-418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0004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2410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1912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832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740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5421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2793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917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5842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619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5249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202CF-1472-4B11-8FD9-5DB4C7882537}" type="datetimeFigureOut">
              <a:rPr lang="es-ES" smtClean="0"/>
              <a:t>17/07/2024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FD4B4-0DC5-4E68-8E35-EF671BA676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8942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16EE5792-3931-4AA3-8201-D100EA3B88DC}"/>
              </a:ext>
            </a:extLst>
          </p:cNvPr>
          <p:cNvSpPr/>
          <p:nvPr/>
        </p:nvSpPr>
        <p:spPr>
          <a:xfrm>
            <a:off x="514350" y="236281"/>
            <a:ext cx="58635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1.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Gating strategy to analyze the intracellular expression of p24-gag and pSAMHD1 in CD4+ T cells by flow cytometry. After gating lymphocytes in SSC/FSC dot plot, CD4+ (CD3+CD8-) and CD8+ (CD3+CD8+) were gated into 4 memory subpopulations based on the expression of CD45RA and CCR7: T Naïve (CD45RA+CCR7+), TCM (CD45RA-CCR7+), TEM (CD45RA-CCR7-), and TEMRA (CD45RA+CCR7-). In each subpopulation, percentages of p24-gag and SAMHD1 phosphorylation were obtained. Data acquisition was performed in a BD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LSRFortessa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X-20 flow cytometer using FACS Diva software (BD Biosciences, San Jose, CA). Data analysis was performed with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FlowJo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software v10.7.1 (Tree Star Inc., Ashland, OR). </a:t>
            </a:r>
            <a:endParaRPr lang="es-E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319D8690-56DE-4A63-8EFC-4921589ABFE5}"/>
              </a:ext>
            </a:extLst>
          </p:cNvPr>
          <p:cNvGrpSpPr/>
          <p:nvPr/>
        </p:nvGrpSpPr>
        <p:grpSpPr>
          <a:xfrm>
            <a:off x="556160" y="2366010"/>
            <a:ext cx="6166965" cy="6569725"/>
            <a:chOff x="521870" y="2444388"/>
            <a:chExt cx="6166965" cy="6569725"/>
          </a:xfrm>
        </p:grpSpPr>
        <p:pic>
          <p:nvPicPr>
            <p:cNvPr id="12" name="Imagen 11"/>
            <p:cNvPicPr>
              <a:picLocks noChangeAspect="1"/>
            </p:cNvPicPr>
            <p:nvPr/>
          </p:nvPicPr>
          <p:blipFill rotWithShape="1">
            <a:blip r:embed="rId2"/>
            <a:srcRect r="48623" b="54767"/>
            <a:stretch/>
          </p:blipFill>
          <p:spPr>
            <a:xfrm>
              <a:off x="521870" y="2470751"/>
              <a:ext cx="3839156" cy="1851938"/>
            </a:xfrm>
            <a:prstGeom prst="rect">
              <a:avLst/>
            </a:prstGeom>
          </p:spPr>
        </p:pic>
        <p:pic>
          <p:nvPicPr>
            <p:cNvPr id="15" name="Imagen 14"/>
            <p:cNvPicPr>
              <a:picLocks noChangeAspect="1"/>
            </p:cNvPicPr>
            <p:nvPr/>
          </p:nvPicPr>
          <p:blipFill rotWithShape="1">
            <a:blip r:embed="rId2"/>
            <a:srcRect l="52047" r="25188" b="53101"/>
            <a:stretch/>
          </p:blipFill>
          <p:spPr>
            <a:xfrm>
              <a:off x="4454416" y="2444388"/>
              <a:ext cx="1709342" cy="1929432"/>
            </a:xfrm>
            <a:prstGeom prst="rect">
              <a:avLst/>
            </a:prstGeom>
          </p:spPr>
        </p:pic>
        <p:pic>
          <p:nvPicPr>
            <p:cNvPr id="18" name="Imagen 17"/>
            <p:cNvPicPr>
              <a:picLocks noChangeAspect="1"/>
            </p:cNvPicPr>
            <p:nvPr/>
          </p:nvPicPr>
          <p:blipFill rotWithShape="1">
            <a:blip r:embed="rId2"/>
            <a:srcRect l="282" t="56185" r="74453" b="-1027"/>
            <a:stretch/>
          </p:blipFill>
          <p:spPr>
            <a:xfrm>
              <a:off x="2408894" y="4326208"/>
              <a:ext cx="1904354" cy="1851938"/>
            </a:xfrm>
            <a:prstGeom prst="rect">
              <a:avLst/>
            </a:prstGeom>
          </p:spPr>
        </p:pic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0886" y="7032254"/>
              <a:ext cx="1624362" cy="1629534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H="1">
              <a:off x="2728702" y="6310236"/>
              <a:ext cx="744279" cy="5450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Conector recto de flecha 21"/>
            <p:cNvCxnSpPr/>
            <p:nvPr/>
          </p:nvCxnSpPr>
          <p:spPr>
            <a:xfrm>
              <a:off x="3472981" y="6310236"/>
              <a:ext cx="645616" cy="5450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05FCC8D7-92FB-1133-4A5B-F64CF6680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8923" y="4448715"/>
              <a:ext cx="1709342" cy="1692854"/>
            </a:xfrm>
            <a:prstGeom prst="rect">
              <a:avLst/>
            </a:prstGeom>
          </p:spPr>
        </p:pic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A11A1758-CC7E-4306-8DFF-0B63477DDC29}"/>
                </a:ext>
              </a:extLst>
            </p:cNvPr>
            <p:cNvSpPr txBox="1"/>
            <p:nvPr/>
          </p:nvSpPr>
          <p:spPr>
            <a:xfrm>
              <a:off x="2776732" y="7426035"/>
              <a:ext cx="453970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00" dirty="0">
                  <a:latin typeface="Arial" panose="020B0604020202020204" pitchFamily="34" charset="0"/>
                  <a:cs typeface="Arial" panose="020B0604020202020204" pitchFamily="34" charset="0"/>
                </a:rPr>
                <a:t>p24-gag+</a:t>
              </a:r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2FCB8777-93F0-4387-AE7D-935DCB773B13}"/>
                </a:ext>
              </a:extLst>
            </p:cNvPr>
            <p:cNvSpPr/>
            <p:nvPr/>
          </p:nvSpPr>
          <p:spPr>
            <a:xfrm>
              <a:off x="2821130" y="8941376"/>
              <a:ext cx="244186" cy="72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EE1E05C4-F10F-62AF-41F1-BCAC0697DD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20518" y="7102435"/>
              <a:ext cx="1568317" cy="1578566"/>
            </a:xfrm>
            <a:prstGeom prst="rect">
              <a:avLst/>
            </a:prstGeom>
          </p:spPr>
        </p:pic>
      </p:grpSp>
      <p:pic>
        <p:nvPicPr>
          <p:cNvPr id="24" name="Imagen 23">
            <a:extLst>
              <a:ext uri="{FF2B5EF4-FFF2-40B4-BE49-F238E27FC236}">
                <a16:creationId xmlns:a16="http://schemas.microsoft.com/office/drawing/2014/main" id="{D6FDA003-BEAA-30AE-5DC3-78BDB1F4EA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10" y="6953876"/>
            <a:ext cx="1624362" cy="1629534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7C01087A-2A59-F0D6-2CC7-B6D698385226}"/>
              </a:ext>
            </a:extLst>
          </p:cNvPr>
          <p:cNvSpPr txBox="1"/>
          <p:nvPr/>
        </p:nvSpPr>
        <p:spPr>
          <a:xfrm>
            <a:off x="1123825" y="8016870"/>
            <a:ext cx="453970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500" dirty="0">
                <a:latin typeface="Arial" panose="020B0604020202020204" pitchFamily="34" charset="0"/>
                <a:cs typeface="Arial" panose="020B0604020202020204" pitchFamily="34" charset="0"/>
              </a:rPr>
              <a:t>p24-gag+</a:t>
            </a: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5CC1529D-E40F-7D50-0242-0F7E73D4BE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0806" y="6960226"/>
            <a:ext cx="1625053" cy="161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0418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402</TotalTime>
  <Words>144</Words>
  <Application>Microsoft Office PowerPoint</Application>
  <PresentationFormat>Presentación en pantalla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Teresa Coiras</dc:creator>
  <cp:lastModifiedBy>Mario Manzanares Torrijos</cp:lastModifiedBy>
  <cp:revision>43</cp:revision>
  <dcterms:created xsi:type="dcterms:W3CDTF">2023-04-25T20:17:53Z</dcterms:created>
  <dcterms:modified xsi:type="dcterms:W3CDTF">2024-07-17T13:05:03Z</dcterms:modified>
</cp:coreProperties>
</file>