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59" d="100"/>
          <a:sy n="59" d="100"/>
        </p:scale>
        <p:origin x="2520" y="8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059202CF-1472-4B11-8FD9-5DB4C7882537}" type="datetimeFigureOut">
              <a:rPr lang="es-ES" smtClean="0"/>
              <a:t>02/05/2024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1850004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59202CF-1472-4B11-8FD9-5DB4C7882537}" type="datetimeFigureOut">
              <a:rPr lang="es-ES" smtClean="0"/>
              <a:t>02/05/2024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2322410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59202CF-1472-4B11-8FD9-5DB4C7882537}" type="datetimeFigureOut">
              <a:rPr lang="es-ES" smtClean="0"/>
              <a:t>02/05/2024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1651912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059202CF-1472-4B11-8FD9-5DB4C7882537}" type="datetimeFigureOut">
              <a:rPr lang="es-ES" smtClean="0"/>
              <a:t>02/05/2024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365583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059202CF-1472-4B11-8FD9-5DB4C7882537}" type="datetimeFigureOut">
              <a:rPr lang="es-ES" smtClean="0"/>
              <a:t>02/05/2024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212740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059202CF-1472-4B11-8FD9-5DB4C7882537}" type="datetimeFigureOut">
              <a:rPr lang="es-ES" smtClean="0"/>
              <a:t>02/05/2024</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2625421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Content Placeholder 3"/>
          <p:cNvSpPr>
            <a:spLocks noGrp="1"/>
          </p:cNvSpPr>
          <p:nvPr>
            <p:ph sz="half" idx="2"/>
          </p:nvPr>
        </p:nvSpPr>
        <p:spPr>
          <a:xfrm>
            <a:off x="472381" y="3340100"/>
            <a:ext cx="2901255" cy="491278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Content Placeholder 5"/>
          <p:cNvSpPr>
            <a:spLocks noGrp="1"/>
          </p:cNvSpPr>
          <p:nvPr>
            <p:ph sz="quarter" idx="4"/>
          </p:nvPr>
        </p:nvSpPr>
        <p:spPr>
          <a:xfrm>
            <a:off x="3471863" y="3340100"/>
            <a:ext cx="2915543" cy="491278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059202CF-1472-4B11-8FD9-5DB4C7882537}" type="datetimeFigureOut">
              <a:rPr lang="es-ES" smtClean="0"/>
              <a:t>02/05/2024</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3282793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059202CF-1472-4B11-8FD9-5DB4C7882537}" type="datetimeFigureOut">
              <a:rPr lang="es-ES" smtClean="0"/>
              <a:t>02/05/2024</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202917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9202CF-1472-4B11-8FD9-5DB4C7882537}" type="datetimeFigureOut">
              <a:rPr lang="es-ES" smtClean="0"/>
              <a:t>02/05/2024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1085842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59202CF-1472-4B11-8FD9-5DB4C7882537}" type="datetimeFigureOut">
              <a:rPr lang="es-ES" smtClean="0"/>
              <a:t>02/05/2024</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3655619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059202CF-1472-4B11-8FD9-5DB4C7882537}" type="datetimeFigureOut">
              <a:rPr lang="es-ES" smtClean="0"/>
              <a:t>02/05/2024</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E8EFD4B4-0DC5-4E68-8E35-EF671BA676C1}" type="slidenum">
              <a:rPr lang="es-ES" smtClean="0"/>
              <a:t>‹Nº›</a:t>
            </a:fld>
            <a:endParaRPr lang="es-ES"/>
          </a:p>
        </p:txBody>
      </p:sp>
    </p:spTree>
    <p:extLst>
      <p:ext uri="{BB962C8B-B14F-4D97-AF65-F5344CB8AC3E}">
        <p14:creationId xmlns:p14="http://schemas.microsoft.com/office/powerpoint/2010/main" val="1025249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059202CF-1472-4B11-8FD9-5DB4C7882537}" type="datetimeFigureOut">
              <a:rPr lang="es-ES" smtClean="0"/>
              <a:t>02/05/2024</a:t>
            </a:fld>
            <a:endParaRPr lang="es-E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E8EFD4B4-0DC5-4E68-8E35-EF671BA676C1}" type="slidenum">
              <a:rPr lang="es-ES" smtClean="0"/>
              <a:t>‹Nº›</a:t>
            </a:fld>
            <a:endParaRPr lang="es-ES"/>
          </a:p>
        </p:txBody>
      </p:sp>
    </p:spTree>
    <p:extLst>
      <p:ext uri="{BB962C8B-B14F-4D97-AF65-F5344CB8AC3E}">
        <p14:creationId xmlns:p14="http://schemas.microsoft.com/office/powerpoint/2010/main" val="7689424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14">
            <a:extLst>
              <a:ext uri="{FF2B5EF4-FFF2-40B4-BE49-F238E27FC236}">
                <a16:creationId xmlns:a16="http://schemas.microsoft.com/office/drawing/2014/main" id="{16EE5792-3931-4AA3-8201-D100EA3B88DC}"/>
              </a:ext>
            </a:extLst>
          </p:cNvPr>
          <p:cNvSpPr/>
          <p:nvPr/>
        </p:nvSpPr>
        <p:spPr>
          <a:xfrm>
            <a:off x="507789" y="264809"/>
            <a:ext cx="5863590" cy="1200329"/>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1200" b="1" dirty="0">
                <a:latin typeface="Times New Roman" panose="02020603050405020304" pitchFamily="18" charset="0"/>
                <a:cs typeface="Times New Roman" panose="02020603050405020304" pitchFamily="18" charset="0"/>
              </a:rPr>
              <a:t>Supplementary Figure 3. </a:t>
            </a:r>
            <a:r>
              <a:rPr lang="en-US" sz="1200" dirty="0">
                <a:latin typeface="Times New Roman" panose="02020603050405020304" pitchFamily="18" charset="0"/>
                <a:cs typeface="Times New Roman" panose="02020603050405020304" pitchFamily="18" charset="0"/>
              </a:rPr>
              <a:t>C</a:t>
            </a:r>
            <a:r>
              <a:rPr lang="en-US" sz="1200" dirty="0">
                <a:solidFill>
                  <a:srgbClr val="000000"/>
                </a:solidFill>
                <a:effectLst/>
                <a:highlight>
                  <a:srgbClr val="FFFFFF"/>
                </a:highlight>
                <a:latin typeface="Times New Roman" panose="02020603050405020304" pitchFamily="18" charset="0"/>
                <a:ea typeface="Calibri" panose="020F0502020204030204" pitchFamily="34" charset="0"/>
              </a:rPr>
              <a:t>hanges in the levels of T</a:t>
            </a:r>
            <a:r>
              <a:rPr lang="en-US" sz="1200" dirty="0">
                <a:solidFill>
                  <a:srgbClr val="000000"/>
                </a:solidFill>
                <a:effectLst/>
                <a:highlight>
                  <a:srgbClr val="FFFFFF"/>
                </a:highlight>
                <a:latin typeface="Symbol" panose="05050102010706020507" pitchFamily="18" charset="2"/>
                <a:ea typeface="Calibri" panose="020F0502020204030204" pitchFamily="34" charset="0"/>
                <a:cs typeface="Times New Roman" panose="02020603050405020304" pitchFamily="18" charset="0"/>
              </a:rPr>
              <a:t>gd</a:t>
            </a:r>
            <a:r>
              <a:rPr lang="en-US" sz="1200" dirty="0">
                <a:solidFill>
                  <a:srgbClr val="000000"/>
                </a:solidFill>
                <a:effectLst/>
                <a:highlight>
                  <a:srgbClr val="FFFFFF"/>
                </a:highlight>
                <a:latin typeface="Times New Roman" panose="02020603050405020304" pitchFamily="18" charset="0"/>
                <a:ea typeface="Calibri" panose="020F0502020204030204" pitchFamily="34" charset="0"/>
              </a:rPr>
              <a:t> cells with phenotype CD3+CD8+TCR</a:t>
            </a:r>
            <a:r>
              <a:rPr lang="en-US" sz="1200" dirty="0">
                <a:solidFill>
                  <a:srgbClr val="000000"/>
                </a:solidFill>
                <a:effectLst/>
                <a:highlight>
                  <a:srgbClr val="FFFFFF"/>
                </a:highlight>
                <a:latin typeface="Symbol" panose="05050102010706020507" pitchFamily="18" charset="2"/>
                <a:ea typeface="Calibri" panose="020F0502020204030204" pitchFamily="34" charset="0"/>
                <a:cs typeface="Times New Roman" panose="02020603050405020304" pitchFamily="18" charset="0"/>
              </a:rPr>
              <a:t>gd</a:t>
            </a:r>
            <a:r>
              <a:rPr lang="en-US" sz="1200" dirty="0">
                <a:solidFill>
                  <a:srgbClr val="000000"/>
                </a:solidFill>
                <a:effectLst/>
                <a:highlight>
                  <a:srgbClr val="FFFFFF"/>
                </a:highlight>
                <a:latin typeface="Times New Roman" panose="02020603050405020304" pitchFamily="18" charset="0"/>
                <a:ea typeface="Calibri" panose="020F0502020204030204" pitchFamily="34" charset="0"/>
              </a:rPr>
              <a:t>+ (A) and their degranulation capacity (CD107a+) (B) during and after treatment with ponatinib were analyzed by flow cytometry. Each dot corresponds to the mean of all samples and vertical lines represent the standard error of the mean (SEM). Statistical significance was analyzed using Wilcoxon matched-pairs signed rank test and t-test paired.</a:t>
            </a:r>
            <a:endParaRPr lang="es-ES" sz="1200" dirty="0">
              <a:latin typeface="Times New Roman" panose="02020603050405020304" pitchFamily="18" charset="0"/>
              <a:cs typeface="Times New Roman" panose="02020603050405020304" pitchFamily="18" charset="0"/>
            </a:endParaRPr>
          </a:p>
        </p:txBody>
      </p:sp>
      <p:pic>
        <p:nvPicPr>
          <p:cNvPr id="14" name="Imagen 13">
            <a:extLst>
              <a:ext uri="{FF2B5EF4-FFF2-40B4-BE49-F238E27FC236}">
                <a16:creationId xmlns:a16="http://schemas.microsoft.com/office/drawing/2014/main" id="{39080BC6-420B-DB8F-51AD-8EFA9125240D}"/>
              </a:ext>
            </a:extLst>
          </p:cNvPr>
          <p:cNvPicPr>
            <a:picLocks noChangeAspect="1"/>
          </p:cNvPicPr>
          <p:nvPr/>
        </p:nvPicPr>
        <p:blipFill>
          <a:blip r:embed="rId2"/>
          <a:stretch>
            <a:fillRect/>
          </a:stretch>
        </p:blipFill>
        <p:spPr>
          <a:xfrm>
            <a:off x="289288" y="3450239"/>
            <a:ext cx="6279424" cy="2243522"/>
          </a:xfrm>
          <a:prstGeom prst="rect">
            <a:avLst/>
          </a:prstGeom>
        </p:spPr>
      </p:pic>
    </p:spTree>
    <p:extLst>
      <p:ext uri="{BB962C8B-B14F-4D97-AF65-F5344CB8AC3E}">
        <p14:creationId xmlns:p14="http://schemas.microsoft.com/office/powerpoint/2010/main" val="3481842173"/>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294</TotalTime>
  <Words>80</Words>
  <Application>Microsoft Office PowerPoint</Application>
  <PresentationFormat>Presentación en pantalla (4:3)</PresentationFormat>
  <Paragraphs>1</Paragraphs>
  <Slides>1</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vt:i4>
      </vt:variant>
    </vt:vector>
  </HeadingPairs>
  <TitlesOfParts>
    <vt:vector size="7" baseType="lpstr">
      <vt:lpstr>Arial</vt:lpstr>
      <vt:lpstr>Calibri</vt:lpstr>
      <vt:lpstr>Calibri Light</vt:lpstr>
      <vt:lpstr>Symbol</vt:lpstr>
      <vt:lpstr>Times New Roman</vt:lpstr>
      <vt:lpstr>Tema de Office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Maria Teresa Coiras</dc:creator>
  <cp:lastModifiedBy>Mayte Coiras</cp:lastModifiedBy>
  <cp:revision>43</cp:revision>
  <dcterms:created xsi:type="dcterms:W3CDTF">2023-04-25T20:17:53Z</dcterms:created>
  <dcterms:modified xsi:type="dcterms:W3CDTF">2024-05-02T13:08:38Z</dcterms:modified>
</cp:coreProperties>
</file>