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92" y="-15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0004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241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912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832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40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542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2793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917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584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619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5249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894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>
            <a:extLst>
              <a:ext uri="{FF2B5EF4-FFF2-40B4-BE49-F238E27FC236}">
                <a16:creationId xmlns:a16="http://schemas.microsoft.com/office/drawing/2014/main" id="{16EE5792-3931-4AA3-8201-D100EA3B88DC}"/>
              </a:ext>
            </a:extLst>
          </p:cNvPr>
          <p:cNvSpPr/>
          <p:nvPr/>
        </p:nvSpPr>
        <p:spPr>
          <a:xfrm>
            <a:off x="440055" y="264809"/>
            <a:ext cx="5944842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2.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Gating strategy to analyze cytotoxic cell populations (CD8+ T cells, T</a:t>
            </a:r>
            <a:r>
              <a:rPr lang="en-US" sz="1200" dirty="0">
                <a:latin typeface="Symbol" panose="05050102010706020507" pitchFamily="18" charset="2"/>
                <a:cs typeface="Times New Roman" panose="02020603050405020304" pitchFamily="18" charset="0"/>
              </a:rPr>
              <a:t>gd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cells, and NK cells), and their degranulation capacity (CD107a+) by flow cytometry. After gating lymphocytes in SSC/FSC dot plot, CD3- cells were gated into CD56+ to obtain NK cells (CD3-CD56+) and their percentage of CD107a. From CD3+ cells we obtained CD8+ T cells, CD8+TCRγδ+ and CD8-TCRγδ+ cells, as well as the percentage of CD107a+ in each population. Data acquisition was performed in a BD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LSRFortessa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X-20 flow cytometer using FACS Diva software (BD Biosciences, San Jose, CA). Data analysis was performed with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FlowJo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software v10.7.1 (Tree Star Inc., Ashland, OR). 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B6BA2427-589F-AEBD-1448-735BD2857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1" y="2328873"/>
            <a:ext cx="1576871" cy="1512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7F43DF4-20FC-FDB3-8C88-5A3B577BF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641" y="2331695"/>
            <a:ext cx="1576871" cy="1512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1427188-E50A-74C5-E32C-D50DA3CA8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2926" y="2328873"/>
            <a:ext cx="1576871" cy="1512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576DCE53-1716-889F-D416-837FC569FD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81" y="4004838"/>
            <a:ext cx="1584727" cy="1512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C4BC67AF-CB06-8120-BA33-23C29630F1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82" y="7352751"/>
            <a:ext cx="1576668" cy="1512000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6D8FB6E6-DCC4-7550-6EE4-75DA3ADCB1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0278" y="4009224"/>
            <a:ext cx="1551274" cy="1512000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679B5D3E-EC87-CCD1-6FE0-CE735A3FA3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4742" y="5596766"/>
            <a:ext cx="1576668" cy="1512000"/>
          </a:xfrm>
          <a:prstGeom prst="rect">
            <a:avLst/>
          </a:prstGeom>
        </p:spPr>
      </p:pic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E86876F2-85CD-110B-C0D5-CECBD40B30E9}"/>
              </a:ext>
            </a:extLst>
          </p:cNvPr>
          <p:cNvCxnSpPr>
            <a:cxnSpLocks/>
          </p:cNvCxnSpPr>
          <p:nvPr/>
        </p:nvCxnSpPr>
        <p:spPr>
          <a:xfrm>
            <a:off x="1609619" y="3420959"/>
            <a:ext cx="3874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AD42FCBB-7B9A-01E7-CECF-7F0E206207D9}"/>
              </a:ext>
            </a:extLst>
          </p:cNvPr>
          <p:cNvCxnSpPr>
            <a:cxnSpLocks/>
          </p:cNvCxnSpPr>
          <p:nvPr/>
        </p:nvCxnSpPr>
        <p:spPr>
          <a:xfrm>
            <a:off x="3515790" y="3414609"/>
            <a:ext cx="2291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Conector recto de flecha 42">
            <a:extLst>
              <a:ext uri="{FF2B5EF4-FFF2-40B4-BE49-F238E27FC236}">
                <a16:creationId xmlns:a16="http://schemas.microsoft.com/office/drawing/2014/main" id="{7735F258-7509-6167-0680-D3D2C4EE6E77}"/>
              </a:ext>
            </a:extLst>
          </p:cNvPr>
          <p:cNvCxnSpPr>
            <a:cxnSpLocks/>
          </p:cNvCxnSpPr>
          <p:nvPr/>
        </p:nvCxnSpPr>
        <p:spPr>
          <a:xfrm>
            <a:off x="505757" y="5201847"/>
            <a:ext cx="226593" cy="1982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Conector recto de flecha 45">
            <a:extLst>
              <a:ext uri="{FF2B5EF4-FFF2-40B4-BE49-F238E27FC236}">
                <a16:creationId xmlns:a16="http://schemas.microsoft.com/office/drawing/2014/main" id="{B542834A-54C3-B91C-71E3-F7090CF989F5}"/>
              </a:ext>
            </a:extLst>
          </p:cNvPr>
          <p:cNvCxnSpPr>
            <a:cxnSpLocks/>
          </p:cNvCxnSpPr>
          <p:nvPr/>
        </p:nvCxnSpPr>
        <p:spPr>
          <a:xfrm flipH="1">
            <a:off x="1351752" y="5201847"/>
            <a:ext cx="244253" cy="19824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EC5E6A91-5725-2AE5-B34A-6A42859EFB7C}"/>
              </a:ext>
            </a:extLst>
          </p:cNvPr>
          <p:cNvCxnSpPr>
            <a:cxnSpLocks/>
          </p:cNvCxnSpPr>
          <p:nvPr/>
        </p:nvCxnSpPr>
        <p:spPr>
          <a:xfrm>
            <a:off x="1439290" y="8404606"/>
            <a:ext cx="5901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de flecha 63">
            <a:extLst>
              <a:ext uri="{FF2B5EF4-FFF2-40B4-BE49-F238E27FC236}">
                <a16:creationId xmlns:a16="http://schemas.microsoft.com/office/drawing/2014/main" id="{F2BCCF32-ABAA-EDA0-80C0-9475E7F90089}"/>
              </a:ext>
            </a:extLst>
          </p:cNvPr>
          <p:cNvCxnSpPr>
            <a:cxnSpLocks/>
          </p:cNvCxnSpPr>
          <p:nvPr/>
        </p:nvCxnSpPr>
        <p:spPr>
          <a:xfrm>
            <a:off x="1577006" y="5146360"/>
            <a:ext cx="307643" cy="3157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Conector recto de flecha 65">
            <a:extLst>
              <a:ext uri="{FF2B5EF4-FFF2-40B4-BE49-F238E27FC236}">
                <a16:creationId xmlns:a16="http://schemas.microsoft.com/office/drawing/2014/main" id="{C0DE26A8-06CD-A7D2-AB32-B3CB5D32FB7B}"/>
              </a:ext>
            </a:extLst>
          </p:cNvPr>
          <p:cNvCxnSpPr>
            <a:cxnSpLocks/>
          </p:cNvCxnSpPr>
          <p:nvPr/>
        </p:nvCxnSpPr>
        <p:spPr>
          <a:xfrm>
            <a:off x="3336979" y="5971630"/>
            <a:ext cx="424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Conector recto de flecha 66">
            <a:extLst>
              <a:ext uri="{FF2B5EF4-FFF2-40B4-BE49-F238E27FC236}">
                <a16:creationId xmlns:a16="http://schemas.microsoft.com/office/drawing/2014/main" id="{A8A396B9-89A7-65BB-05DE-E612FDD6BFE9}"/>
              </a:ext>
            </a:extLst>
          </p:cNvPr>
          <p:cNvCxnSpPr>
            <a:cxnSpLocks/>
          </p:cNvCxnSpPr>
          <p:nvPr/>
        </p:nvCxnSpPr>
        <p:spPr>
          <a:xfrm>
            <a:off x="2715915" y="5860751"/>
            <a:ext cx="10209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de flecha 70">
            <a:extLst>
              <a:ext uri="{FF2B5EF4-FFF2-40B4-BE49-F238E27FC236}">
                <a16:creationId xmlns:a16="http://schemas.microsoft.com/office/drawing/2014/main" id="{D4D1673A-F46D-4F2C-4601-5D0437B70F3E}"/>
              </a:ext>
            </a:extLst>
          </p:cNvPr>
          <p:cNvCxnSpPr>
            <a:cxnSpLocks/>
          </p:cNvCxnSpPr>
          <p:nvPr/>
        </p:nvCxnSpPr>
        <p:spPr>
          <a:xfrm>
            <a:off x="3429675" y="5141967"/>
            <a:ext cx="2667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de flecha 72">
            <a:extLst>
              <a:ext uri="{FF2B5EF4-FFF2-40B4-BE49-F238E27FC236}">
                <a16:creationId xmlns:a16="http://schemas.microsoft.com/office/drawing/2014/main" id="{0A304999-D062-3936-0A48-BF7C5AB8BEB0}"/>
              </a:ext>
            </a:extLst>
          </p:cNvPr>
          <p:cNvCxnSpPr>
            <a:cxnSpLocks/>
          </p:cNvCxnSpPr>
          <p:nvPr/>
        </p:nvCxnSpPr>
        <p:spPr>
          <a:xfrm>
            <a:off x="1596005" y="5081853"/>
            <a:ext cx="4253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93BDEE9A-6B01-454F-8F74-45A4C20EC2D8}"/>
              </a:ext>
            </a:extLst>
          </p:cNvPr>
          <p:cNvSpPr txBox="1"/>
          <p:nvPr/>
        </p:nvSpPr>
        <p:spPr>
          <a:xfrm>
            <a:off x="2540464" y="4009739"/>
            <a:ext cx="6447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latin typeface="Arial" panose="020B0604020202020204" pitchFamily="34" charset="0"/>
                <a:cs typeface="Arial" panose="020B0604020202020204" pitchFamily="34" charset="0"/>
              </a:rPr>
              <a:t>CD8+ T </a:t>
            </a:r>
            <a:r>
              <a:rPr lang="es-ES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391AF82-B46C-499D-85FA-060566F08B30}"/>
              </a:ext>
            </a:extLst>
          </p:cNvPr>
          <p:cNvSpPr txBox="1"/>
          <p:nvPr/>
        </p:nvSpPr>
        <p:spPr>
          <a:xfrm>
            <a:off x="734580" y="7350201"/>
            <a:ext cx="48923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latin typeface="Arial" panose="020B0604020202020204" pitchFamily="34" charset="0"/>
                <a:cs typeface="Arial" panose="020B0604020202020204" pitchFamily="34" charset="0"/>
              </a:rPr>
              <a:t>NK </a:t>
            </a:r>
            <a:r>
              <a:rPr lang="es-ES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FA95A3F7-424A-4B55-B649-E86E282CA44D}"/>
              </a:ext>
            </a:extLst>
          </p:cNvPr>
          <p:cNvSpPr txBox="1"/>
          <p:nvPr/>
        </p:nvSpPr>
        <p:spPr>
          <a:xfrm>
            <a:off x="3065864" y="5838974"/>
            <a:ext cx="71526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latin typeface="Arial" panose="020B0604020202020204" pitchFamily="34" charset="0"/>
                <a:cs typeface="Arial" panose="020B0604020202020204" pitchFamily="34" charset="0"/>
              </a:rPr>
              <a:t>CD8+ </a:t>
            </a:r>
            <a:r>
              <a:rPr lang="es-ES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s-ES" sz="600" b="1" dirty="0" err="1">
                <a:latin typeface="Symbol" panose="05050102010706020507" pitchFamily="18" charset="2"/>
                <a:cs typeface="Arial" panose="020B0604020202020204" pitchFamily="34" charset="0"/>
              </a:rPr>
              <a:t>gd</a:t>
            </a:r>
            <a:r>
              <a:rPr lang="es-ES" sz="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DAEFB88B-110B-4298-8BC2-8E8158B2E0BF}"/>
              </a:ext>
            </a:extLst>
          </p:cNvPr>
          <p:cNvSpPr txBox="1"/>
          <p:nvPr/>
        </p:nvSpPr>
        <p:spPr>
          <a:xfrm>
            <a:off x="2146491" y="5838974"/>
            <a:ext cx="69602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" b="1" dirty="0">
                <a:latin typeface="Arial" panose="020B0604020202020204" pitchFamily="34" charset="0"/>
                <a:cs typeface="Arial" panose="020B0604020202020204" pitchFamily="34" charset="0"/>
              </a:rPr>
              <a:t>CD8- </a:t>
            </a:r>
            <a:r>
              <a:rPr lang="es-ES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s-ES" sz="600" b="1" dirty="0" err="1">
                <a:latin typeface="Symbol" panose="05050102010706020507" pitchFamily="18" charset="2"/>
                <a:cs typeface="Arial" panose="020B0604020202020204" pitchFamily="34" charset="0"/>
              </a:rPr>
              <a:t>gd</a:t>
            </a:r>
            <a:r>
              <a:rPr lang="es-ES" sz="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4843F43C-3B60-4133-F162-7EF2F0A5BD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17392" y="4009224"/>
            <a:ext cx="1576668" cy="15120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A150341A-462E-80C9-1D31-2B4DEE6E78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17392" y="5669759"/>
            <a:ext cx="1576668" cy="1512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8F59384-3B30-D7DA-FBD3-03281FF107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5842" y="3974301"/>
            <a:ext cx="1533955" cy="153884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8856F4-36AF-F95F-DE04-F0C51FE427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35842" y="5609531"/>
            <a:ext cx="1533955" cy="153884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1245EB2-BBF4-5B6E-6D7E-15DA00CB920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97059" y="7293973"/>
            <a:ext cx="3215486" cy="156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421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383</TotalTime>
  <Words>151</Words>
  <Application>Microsoft Office PowerPoint</Application>
  <PresentationFormat>Presentación en pantalla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Teresa Coiras</dc:creator>
  <cp:lastModifiedBy>Mario Manzanares Torrijos</cp:lastModifiedBy>
  <cp:revision>45</cp:revision>
  <dcterms:created xsi:type="dcterms:W3CDTF">2023-04-25T20:17:53Z</dcterms:created>
  <dcterms:modified xsi:type="dcterms:W3CDTF">2024-07-17T12:53:21Z</dcterms:modified>
</cp:coreProperties>
</file>