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NIO%20zaloha%202016\obrazovka\MTC\METHYLOMA\Beta\supervised_POMELO\918_WT\hypomethylated%20probes%20p0.05%20david.tx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baseline="0" dirty="0">
                <a:latin typeface="Times New Roman" pitchFamily="18" charset="0"/>
                <a:cs typeface="Times New Roman" pitchFamily="18" charset="0"/>
              </a:rPr>
              <a:t> of 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AVID</a:t>
            </a:r>
            <a:r>
              <a:rPr lang="en-US" baseline="0" dirty="0">
                <a:latin typeface="Times New Roman" pitchFamily="18" charset="0"/>
                <a:cs typeface="Times New Roman" pitchFamily="18" charset="0"/>
              </a:rPr>
              <a:t> functional annotation of </a:t>
            </a:r>
            <a:r>
              <a:rPr lang="en-US" baseline="0" dirty="0" err="1">
                <a:latin typeface="Times New Roman" pitchFamily="18" charset="0"/>
                <a:cs typeface="Times New Roman" pitchFamily="18" charset="0"/>
              </a:rPr>
              <a:t>hypomethylated</a:t>
            </a:r>
            <a:r>
              <a:rPr lang="en-US" baseline="0" dirty="0">
                <a:latin typeface="Times New Roman" pitchFamily="18" charset="0"/>
                <a:cs typeface="Times New Roman" pitchFamily="18" charset="0"/>
              </a:rPr>
              <a:t> genes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'hypomethylated probes p0.05 dav'!$P$18:$P$32</c:f>
              <c:strCache>
                <c:ptCount val="1"/>
                <c:pt idx="0">
                  <c:v>Cytokine-cytokine receptor interaction Natural killer cell mediated cytotoxicity Jak/STAT signaling pathway Hematopoietic cell lineage Graft-versus-host disease Retinol metabolism Metabolism of xenobiotics by cytochrome P450 Type I diabetes mellitus Autoi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721-4D1B-A468-4D1ED90B5387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721-4D1B-A468-4D1ED90B5387}"/>
              </c:ext>
            </c:extLst>
          </c:dPt>
          <c:cat>
            <c:strRef>
              <c:f>'hypomethylated probes p0.05 dav'!$P$18:$P$32</c:f>
              <c:strCache>
                <c:ptCount val="15"/>
                <c:pt idx="0">
                  <c:v>Cytokine-cytokine receptor interaction</c:v>
                </c:pt>
                <c:pt idx="1">
                  <c:v>Natural killer cell mediated cytotoxicity</c:v>
                </c:pt>
                <c:pt idx="2">
                  <c:v>Jak/STAT signaling pathway</c:v>
                </c:pt>
                <c:pt idx="3">
                  <c:v>Hematopoietic cell lineage</c:v>
                </c:pt>
                <c:pt idx="4">
                  <c:v>Graft-versus-host disease</c:v>
                </c:pt>
                <c:pt idx="5">
                  <c:v>Retinol metabolism</c:v>
                </c:pt>
                <c:pt idx="6">
                  <c:v>Metabolism of xenobiotics by cytochrome P450</c:v>
                </c:pt>
                <c:pt idx="7">
                  <c:v>Type I diabetes mellitus</c:v>
                </c:pt>
                <c:pt idx="8">
                  <c:v>Autoimmune thyroid disease</c:v>
                </c:pt>
                <c:pt idx="9">
                  <c:v>Viral myocarditis</c:v>
                </c:pt>
                <c:pt idx="10">
                  <c:v>Androgen and estrogen metabolism</c:v>
                </c:pt>
                <c:pt idx="11">
                  <c:v>Steroid hormone biosynthesis</c:v>
                </c:pt>
                <c:pt idx="12">
                  <c:v>Drug metabolism</c:v>
                </c:pt>
                <c:pt idx="13">
                  <c:v>Regulation of autophagy</c:v>
                </c:pt>
                <c:pt idx="14">
                  <c:v>Allograft rejection</c:v>
                </c:pt>
              </c:strCache>
            </c:strRef>
          </c:cat>
          <c:val>
            <c:numRef>
              <c:f>'hypomethylated probes p0.05 dav'!$O$18:$O$32</c:f>
              <c:numCache>
                <c:formatCode>0.00</c:formatCode>
                <c:ptCount val="15"/>
                <c:pt idx="0">
                  <c:v>6.8173319534046586</c:v>
                </c:pt>
                <c:pt idx="1">
                  <c:v>4.1086007939089519</c:v>
                </c:pt>
                <c:pt idx="2">
                  <c:v>3.634723388869487</c:v>
                </c:pt>
                <c:pt idx="3">
                  <c:v>3.1552097328799413</c:v>
                </c:pt>
                <c:pt idx="4">
                  <c:v>2.9043854714860653</c:v>
                </c:pt>
                <c:pt idx="5">
                  <c:v>2.3815676555395364</c:v>
                </c:pt>
                <c:pt idx="6">
                  <c:v>2.0273776224124709</c:v>
                </c:pt>
                <c:pt idx="7">
                  <c:v>2.0839394115430312</c:v>
                </c:pt>
                <c:pt idx="8">
                  <c:v>2.1199926293613416</c:v>
                </c:pt>
                <c:pt idx="9">
                  <c:v>2.1001257497924</c:v>
                </c:pt>
                <c:pt idx="10">
                  <c:v>1.9317593716142605</c:v>
                </c:pt>
                <c:pt idx="11">
                  <c:v>1.9541982128703761</c:v>
                </c:pt>
                <c:pt idx="12">
                  <c:v>1.5973236069333177</c:v>
                </c:pt>
                <c:pt idx="13">
                  <c:v>1.5102334201093619</c:v>
                </c:pt>
                <c:pt idx="14">
                  <c:v>1.4679004052595599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21-4D1B-A468-4D1ED90B53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727680"/>
        <c:axId val="124729216"/>
      </c:barChart>
      <c:catAx>
        <c:axId val="124727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/>
        </c:spPr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sk-SK"/>
          </a:p>
        </c:txPr>
        <c:crossAx val="124729216"/>
        <c:crosses val="autoZero"/>
        <c:auto val="1"/>
        <c:lblAlgn val="ctr"/>
        <c:lblOffset val="100"/>
        <c:noMultiLvlLbl val="0"/>
      </c:catAx>
      <c:valAx>
        <c:axId val="1247292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k-SK" dirty="0">
                    <a:latin typeface="Times New Roman" pitchFamily="18" charset="0"/>
                    <a:cs typeface="Times New Roman" pitchFamily="18" charset="0"/>
                  </a:rPr>
                  <a:t>-LOG(BH </a:t>
                </a:r>
                <a:r>
                  <a:rPr lang="sk-SK" dirty="0" err="1">
                    <a:latin typeface="Times New Roman" pitchFamily="18" charset="0"/>
                    <a:cs typeface="Times New Roman" pitchFamily="18" charset="0"/>
                  </a:rPr>
                  <a:t>p-value</a:t>
                </a:r>
                <a:r>
                  <a:rPr lang="sk-SK" dirty="0"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.12092049678030742"/>
              <c:y val="0.2437535569969351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124727680"/>
        <c:crosses val="autoZero"/>
        <c:crossBetween val="between"/>
        <c:majorUnit val="2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092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21329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5862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04881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28672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85311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2239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11211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7589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2263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1144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6C414-95DD-4BAC-9A49-13B470C8F8A5}" type="datetimeFigureOut">
              <a:rPr lang="sk-SK" smtClean="0"/>
              <a:t>6. 2. 2026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EC33E-1D4F-4A56-8DE4-D8FE0126C3AC}" type="slidenum">
              <a:rPr lang="sk-SK" smtClean="0"/>
              <a:t>‹Nº›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3378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://david.abcc.ncifcrf.gov/home.jsp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323528" y="18864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err="1">
                <a:latin typeface="Times New Roman" pitchFamily="18" charset="0"/>
                <a:cs typeface="Times New Roman" pitchFamily="18" charset="0"/>
              </a:rPr>
              <a:t>Supplementa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ry</a:t>
            </a:r>
            <a:r>
              <a:rPr lang="sk-SK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b="1" dirty="0" err="1">
                <a:latin typeface="Times New Roman" pitchFamily="18" charset="0"/>
                <a:cs typeface="Times New Roman" pitchFamily="18" charset="0"/>
              </a:rPr>
              <a:t>Figure</a:t>
            </a:r>
            <a:r>
              <a:rPr lang="sk-SK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S4.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Functional annotation clustering by DAVID (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2"/>
              </a:rPr>
              <a:t>http://david.abcc.ncifcrf.gov/home.jsp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of the genes with aberrant methylation and expression among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RET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M918T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-positive carcinomas</a:t>
            </a:r>
            <a:r>
              <a:rPr lang="sk-SK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k-SK" dirty="0" err="1">
                <a:latin typeface="Times New Roman" pitchFamily="18" charset="0"/>
                <a:cs typeface="Times New Roman" pitchFamily="18" charset="0"/>
              </a:rPr>
              <a:t>Cytokine-c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ytokine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interaction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Jak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/STAT pathway are highlighted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in dark grey.</a:t>
            </a:r>
            <a:endParaRPr lang="sk-SK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3641971"/>
              </p:ext>
            </p:extLst>
          </p:nvPr>
        </p:nvGraphicFramePr>
        <p:xfrm>
          <a:off x="1259632" y="1893661"/>
          <a:ext cx="5356412" cy="4559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Přímá spojnice 6"/>
          <p:cNvCxnSpPr/>
          <p:nvPr/>
        </p:nvCxnSpPr>
        <p:spPr>
          <a:xfrm>
            <a:off x="2609944" y="4389523"/>
            <a:ext cx="38164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6458118" y="4164207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Threshold (p&lt;0.05)</a:t>
            </a:r>
            <a:endParaRPr lang="sk-SK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28887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71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Motiv systému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Veron</dc:creator>
  <cp:lastModifiedBy>Lopez.Victoria</cp:lastModifiedBy>
  <cp:revision>3</cp:revision>
  <dcterms:created xsi:type="dcterms:W3CDTF">2016-05-30T10:22:55Z</dcterms:created>
  <dcterms:modified xsi:type="dcterms:W3CDTF">2026-02-06T17:24:04Z</dcterms:modified>
</cp:coreProperties>
</file>