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7" r:id="rId2"/>
  </p:sldIdLst>
  <p:sldSz cx="6858000" cy="9906000" type="A4"/>
  <p:notesSz cx="6797675" cy="9928225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616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2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1616"/>
        <p:guide orient="horz" pos="3120"/>
        <p:guide pos="2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8" y="4714894"/>
            <a:ext cx="5439987" cy="4465667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3356990" y="3660245"/>
            <a:ext cx="2376000" cy="1685264"/>
            <a:chOff x="4149430" y="3660245"/>
            <a:chExt cx="2376000" cy="1685264"/>
          </a:xfrm>
        </p:grpSpPr>
        <p:pic>
          <p:nvPicPr>
            <p:cNvPr id="54" name="53 Imagen" descr="(C) graph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9430" y="3660245"/>
              <a:ext cx="2376000" cy="1469234"/>
            </a:xfrm>
            <a:prstGeom prst="rect">
              <a:avLst/>
            </a:prstGeom>
          </p:spPr>
        </p:pic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4872733" y="5130065"/>
              <a:ext cx="14318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/>
                <a:t>DMSO      </a:t>
              </a:r>
              <a:r>
                <a:rPr lang="es-ES" sz="800" b="1" dirty="0" smtClean="0"/>
                <a:t>        </a:t>
              </a:r>
              <a:r>
                <a:rPr lang="es-ES" sz="800" b="1" dirty="0"/>
                <a:t>CI 1040      </a:t>
              </a:r>
            </a:p>
          </p:txBody>
        </p:sp>
        <p:cxnSp>
          <p:nvCxnSpPr>
            <p:cNvPr id="25" name="24 Conector recto"/>
            <p:cNvCxnSpPr/>
            <p:nvPr/>
          </p:nvCxnSpPr>
          <p:spPr>
            <a:xfrm>
              <a:off x="4757859" y="5155687"/>
              <a:ext cx="58526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>
              <a:off x="5556621" y="5155687"/>
              <a:ext cx="58526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 Box 19"/>
            <p:cNvSpPr txBox="1">
              <a:spLocks noChangeArrowheads="1"/>
            </p:cNvSpPr>
            <p:nvPr/>
          </p:nvSpPr>
          <p:spPr bwMode="auto">
            <a:xfrm>
              <a:off x="4692775" y="4939657"/>
              <a:ext cx="15343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/>
                <a:t>NT           T           NT          T</a:t>
              </a:r>
              <a:endParaRPr lang="es-ES" sz="800" b="1" dirty="0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5334758" y="3728830"/>
              <a:ext cx="364202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/>
                <a:t>**</a:t>
              </a:r>
            </a:p>
            <a:p>
              <a:pPr>
                <a:spcBef>
                  <a:spcPct val="50000"/>
                </a:spcBef>
              </a:pPr>
              <a:endParaRPr lang="es-ES" dirty="0"/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4849347" y="3922031"/>
              <a:ext cx="79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6" name="Picture 4" descr="WB38 pSMAD158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4890" t="32908" r="45833" b="53297"/>
          <a:stretch>
            <a:fillRect/>
          </a:stretch>
        </p:blipFill>
        <p:spPr bwMode="auto">
          <a:xfrm>
            <a:off x="1256402" y="6958329"/>
            <a:ext cx="1080000" cy="283635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6590" y="7031729"/>
            <a:ext cx="7889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/>
              <a:t>pSMAD1-5-8</a:t>
            </a:r>
            <a:endParaRPr lang="es-ES" sz="800" b="1" dirty="0"/>
          </a:p>
        </p:txBody>
      </p:sp>
      <p:pic>
        <p:nvPicPr>
          <p:cNvPr id="8" name="Picture 8" descr="tubulina wb 38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 l="22665" t="40164" r="34013" b="31609"/>
          <a:stretch>
            <a:fillRect/>
          </a:stretch>
        </p:blipFill>
        <p:spPr bwMode="auto">
          <a:xfrm>
            <a:off x="1256402" y="7340374"/>
            <a:ext cx="1080000" cy="315765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9" descr="psmad3 wb 38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 l="24695" t="24532" r="31776" b="61956"/>
          <a:stretch>
            <a:fillRect/>
          </a:stretch>
        </p:blipFill>
        <p:spPr bwMode="auto">
          <a:xfrm>
            <a:off x="1256402" y="6515599"/>
            <a:ext cx="1080000" cy="216695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710629" y="7412381"/>
            <a:ext cx="52610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err="1"/>
              <a:t>t</a:t>
            </a:r>
            <a:r>
              <a:rPr lang="es-ES" sz="800" b="1" dirty="0" err="1" smtClean="0"/>
              <a:t>ubulin</a:t>
            </a:r>
            <a:endParaRPr lang="es-ES" sz="800" b="1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20610" y="6512978"/>
            <a:ext cx="6062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/>
              <a:t>pSMAD3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337599" y="6139866"/>
            <a:ext cx="1217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/>
              <a:t>NT   </a:t>
            </a:r>
            <a:r>
              <a:rPr lang="es-ES" sz="800" b="1" dirty="0" smtClean="0"/>
              <a:t>T     </a:t>
            </a:r>
            <a:r>
              <a:rPr lang="es-ES" sz="800" b="1" dirty="0"/>
              <a:t>NT    </a:t>
            </a:r>
            <a:r>
              <a:rPr lang="es-ES" sz="800" b="1" dirty="0" smtClean="0"/>
              <a:t> T         </a:t>
            </a:r>
            <a:endParaRPr lang="es-ES" sz="800" b="1" dirty="0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1297825" y="5923836"/>
            <a:ext cx="12586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/>
              <a:t>DMSO      </a:t>
            </a:r>
            <a:r>
              <a:rPr lang="es-ES" sz="800" b="1" dirty="0" smtClean="0"/>
              <a:t>  CI </a:t>
            </a:r>
            <a:r>
              <a:rPr lang="es-ES" sz="800" b="1" dirty="0"/>
              <a:t>1040      </a:t>
            </a:r>
          </a:p>
        </p:txBody>
      </p:sp>
      <p:cxnSp>
        <p:nvCxnSpPr>
          <p:cNvPr id="15" name="14 Conector recto"/>
          <p:cNvCxnSpPr/>
          <p:nvPr/>
        </p:nvCxnSpPr>
        <p:spPr>
          <a:xfrm>
            <a:off x="1268700" y="6139280"/>
            <a:ext cx="468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844850" y="6135063"/>
            <a:ext cx="504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4250256" y="23968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A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60560" y="35128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B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212970" y="35128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C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88550" y="56320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/>
              <a:t>Supplementary</a:t>
            </a:r>
            <a:r>
              <a:rPr lang="es-ES" sz="1200" b="1" dirty="0" smtClean="0"/>
              <a:t> </a:t>
            </a:r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Figure</a:t>
            </a:r>
            <a:r>
              <a:rPr lang="es-ES" sz="1200" b="1" dirty="0" smtClean="0"/>
              <a:t> 2</a:t>
            </a:r>
            <a:endParaRPr lang="es-ES" sz="1200" b="1" dirty="0"/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268700" y="6753836"/>
            <a:ext cx="130997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/>
              <a:t>.21     .29    .94    1         </a:t>
            </a:r>
            <a:endParaRPr lang="es-ES" sz="800" b="1" dirty="0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602356" y="5961140"/>
            <a:ext cx="20601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 smtClean="0"/>
              <a:t>.12    1    .53    1       .43   1   .05    1      </a:t>
            </a:r>
            <a:endParaRPr lang="es-ES" sz="800" b="1" dirty="0"/>
          </a:p>
        </p:txBody>
      </p:sp>
      <p:pic>
        <p:nvPicPr>
          <p:cNvPr id="33" name="Picture 12" descr="S:\Señalizacion por Integrinas\Raffaele\confocal\Confocal\esperimenti 2012\28 09 12\cav WT NT CI 1040 pmek 488 smad3 546 snail 647 4_ch00.tif"/>
          <p:cNvPicPr>
            <a:picLocks noChangeAspect="1" noChangeArrowheads="1"/>
          </p:cNvPicPr>
          <p:nvPr/>
        </p:nvPicPr>
        <p:blipFill>
          <a:blip r:embed="rId6">
            <a:lum bright="20000" contrast="20000"/>
          </a:blip>
          <a:srcRect/>
          <a:stretch>
            <a:fillRect/>
          </a:stretch>
        </p:blipFill>
        <p:spPr bwMode="auto">
          <a:xfrm>
            <a:off x="1340710" y="740590"/>
            <a:ext cx="1260000" cy="1260000"/>
          </a:xfrm>
          <a:prstGeom prst="rect">
            <a:avLst/>
          </a:prstGeom>
          <a:noFill/>
        </p:spPr>
      </p:pic>
      <p:sp>
        <p:nvSpPr>
          <p:cNvPr id="34" name="53 Rectángulo"/>
          <p:cNvSpPr>
            <a:spLocks noChangeArrowheads="1"/>
          </p:cNvSpPr>
          <p:nvPr/>
        </p:nvSpPr>
        <p:spPr bwMode="auto">
          <a:xfrm>
            <a:off x="788956" y="1157966"/>
            <a:ext cx="5517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    WT</a:t>
            </a:r>
          </a:p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CI-1040</a:t>
            </a:r>
            <a:endParaRPr lang="es-ES" sz="800" dirty="0"/>
          </a:p>
        </p:txBody>
      </p:sp>
      <p:sp>
        <p:nvSpPr>
          <p:cNvPr id="40" name="53 Rectángulo"/>
          <p:cNvSpPr>
            <a:spLocks noChangeArrowheads="1"/>
          </p:cNvSpPr>
          <p:nvPr/>
        </p:nvSpPr>
        <p:spPr bwMode="auto">
          <a:xfrm>
            <a:off x="764911" y="2490126"/>
            <a:ext cx="575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>
                <a:latin typeface="Helvetica" pitchFamily="34" charset="0"/>
                <a:cs typeface="Helvetica" pitchFamily="34" charset="0"/>
              </a:rPr>
              <a:t>cav1-</a:t>
            </a:r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/-</a:t>
            </a:r>
          </a:p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CI 1040 </a:t>
            </a:r>
            <a:endParaRPr lang="es-ES" sz="800" dirty="0"/>
          </a:p>
        </p:txBody>
      </p:sp>
      <p:pic>
        <p:nvPicPr>
          <p:cNvPr id="41" name="Picture 20" descr="S:\Señalizacion por Integrinas\Raffaele\confocal\Confocal\esperimenti 2012\28 09 12\cav KO NT CI 1040 pmek 488 smad3 546 snail 647 1_ch00.tif"/>
          <p:cNvPicPr>
            <a:picLocks noChangeAspect="1" noChangeArrowheads="1"/>
          </p:cNvPicPr>
          <p:nvPr/>
        </p:nvPicPr>
        <p:blipFill>
          <a:blip r:embed="rId7">
            <a:lum bright="20000" contrast="20000"/>
          </a:blip>
          <a:srcRect/>
          <a:stretch>
            <a:fillRect/>
          </a:stretch>
        </p:blipFill>
        <p:spPr bwMode="auto">
          <a:xfrm>
            <a:off x="1340710" y="2036770"/>
            <a:ext cx="1260000" cy="1260000"/>
          </a:xfrm>
          <a:prstGeom prst="rect">
            <a:avLst/>
          </a:prstGeom>
          <a:noFill/>
        </p:spPr>
      </p:pic>
      <p:pic>
        <p:nvPicPr>
          <p:cNvPr id="42" name="Picture 1" descr="C:\Users\rstrippoli\Desktop\cav KO NT CI 1040 pmek 488 smad3 546 snail 647 1_ch03.jpg"/>
          <p:cNvPicPr>
            <a:picLocks noChangeAspect="1" noChangeArrowheads="1"/>
          </p:cNvPicPr>
          <p:nvPr/>
        </p:nvPicPr>
        <p:blipFill>
          <a:blip r:embed="rId8">
            <a:lum bright="20000" contrast="20000"/>
          </a:blip>
          <a:srcRect/>
          <a:stretch>
            <a:fillRect/>
          </a:stretch>
        </p:blipFill>
        <p:spPr bwMode="auto">
          <a:xfrm>
            <a:off x="2637090" y="2036770"/>
            <a:ext cx="1260000" cy="1260000"/>
          </a:xfrm>
          <a:prstGeom prst="rect">
            <a:avLst/>
          </a:prstGeom>
          <a:noFill/>
        </p:spPr>
      </p:pic>
      <p:pic>
        <p:nvPicPr>
          <p:cNvPr id="43" name="Picture 2" descr="C:\Users\rstrippoli\Desktop\cav KO NT CI 1040 pmek 488 smad3 546 snail 647 1_ch01.jpg"/>
          <p:cNvPicPr>
            <a:picLocks noChangeAspect="1" noChangeArrowheads="1"/>
          </p:cNvPicPr>
          <p:nvPr/>
        </p:nvPicPr>
        <p:blipFill>
          <a:blip r:embed="rId9">
            <a:lum bright="20000" contrast="20000"/>
          </a:blip>
          <a:srcRect/>
          <a:stretch>
            <a:fillRect/>
          </a:stretch>
        </p:blipFill>
        <p:spPr bwMode="auto">
          <a:xfrm>
            <a:off x="3933070" y="2036770"/>
            <a:ext cx="1260000" cy="1260000"/>
          </a:xfrm>
          <a:prstGeom prst="rect">
            <a:avLst/>
          </a:prstGeom>
          <a:noFill/>
        </p:spPr>
      </p:pic>
      <p:pic>
        <p:nvPicPr>
          <p:cNvPr id="44" name="Picture 3" descr="C:\Users\rstrippoli\Desktop\cav WT NT CI 1040 pmek 488 smad3 546 snail 647 4_ch01-1.jpg"/>
          <p:cNvPicPr>
            <a:picLocks noChangeAspect="1" noChangeArrowheads="1"/>
          </p:cNvPicPr>
          <p:nvPr/>
        </p:nvPicPr>
        <p:blipFill>
          <a:blip r:embed="rId10">
            <a:lum bright="20000" contrast="20000"/>
          </a:blip>
          <a:srcRect/>
          <a:stretch>
            <a:fillRect/>
          </a:stretch>
        </p:blipFill>
        <p:spPr bwMode="auto">
          <a:xfrm>
            <a:off x="3933070" y="740590"/>
            <a:ext cx="1260000" cy="1260000"/>
          </a:xfrm>
          <a:prstGeom prst="rect">
            <a:avLst/>
          </a:prstGeom>
          <a:noFill/>
        </p:spPr>
      </p:pic>
      <p:pic>
        <p:nvPicPr>
          <p:cNvPr id="45" name="Picture 4" descr="C:\Users\rstrippoli\Desktop\cav WT NT CI 1040 pmek 488 smad3 546 snail 647 4_ch03.jpg"/>
          <p:cNvPicPr>
            <a:picLocks noChangeAspect="1" noChangeArrowheads="1"/>
          </p:cNvPicPr>
          <p:nvPr/>
        </p:nvPicPr>
        <p:blipFill>
          <a:blip r:embed="rId11">
            <a:lum bright="20000" contrast="20000"/>
          </a:blip>
          <a:srcRect/>
          <a:stretch>
            <a:fillRect/>
          </a:stretch>
        </p:blipFill>
        <p:spPr bwMode="auto">
          <a:xfrm>
            <a:off x="2637290" y="740590"/>
            <a:ext cx="1260000" cy="1260000"/>
          </a:xfrm>
          <a:prstGeom prst="rect">
            <a:avLst/>
          </a:prstGeom>
          <a:noFill/>
        </p:spPr>
      </p:pic>
      <p:sp>
        <p:nvSpPr>
          <p:cNvPr id="46" name="45 CuadroTexto"/>
          <p:cNvSpPr txBox="1"/>
          <p:nvPr/>
        </p:nvSpPr>
        <p:spPr>
          <a:xfrm>
            <a:off x="260560" y="54570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D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412960" y="41637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A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8" name="63 CuadroTexto"/>
          <p:cNvSpPr txBox="1">
            <a:spLocks noChangeArrowheads="1"/>
          </p:cNvSpPr>
          <p:nvPr/>
        </p:nvSpPr>
        <p:spPr bwMode="auto">
          <a:xfrm>
            <a:off x="3033030" y="562108"/>
            <a:ext cx="5229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Snail-1</a:t>
            </a:r>
            <a:endParaRPr lang="es-E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9" name="64 CuadroTexto"/>
          <p:cNvSpPr txBox="1">
            <a:spLocks noChangeArrowheads="1"/>
          </p:cNvSpPr>
          <p:nvPr/>
        </p:nvSpPr>
        <p:spPr bwMode="auto">
          <a:xfrm>
            <a:off x="1614280" y="560390"/>
            <a:ext cx="59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>
                <a:latin typeface="Helvetica" pitchFamily="34" charset="0"/>
                <a:cs typeface="Helvetica" pitchFamily="34" charset="0"/>
              </a:rPr>
              <a:t>Hoechst</a:t>
            </a:r>
          </a:p>
        </p:txBody>
      </p:sp>
      <p:sp>
        <p:nvSpPr>
          <p:cNvPr id="50" name="64 CuadroTexto"/>
          <p:cNvSpPr txBox="1">
            <a:spLocks noChangeArrowheads="1"/>
          </p:cNvSpPr>
          <p:nvPr/>
        </p:nvSpPr>
        <p:spPr bwMode="auto">
          <a:xfrm>
            <a:off x="4005080" y="560976"/>
            <a:ext cx="90281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smtClean="0">
                <a:latin typeface="Helvetica" pitchFamily="34" charset="0"/>
                <a:cs typeface="Helvetica" pitchFamily="34" charset="0"/>
              </a:rPr>
              <a:t>phosphoMEK1</a:t>
            </a:r>
            <a:endParaRPr lang="es-ES" sz="800" b="1" dirty="0"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620610" y="3656820"/>
            <a:ext cx="2376000" cy="1714897"/>
            <a:chOff x="620610" y="3656820"/>
            <a:chExt cx="2376000" cy="1714897"/>
          </a:xfrm>
        </p:grpSpPr>
        <p:pic>
          <p:nvPicPr>
            <p:cNvPr id="56" name="55 Imagen" descr="SMAD3.jp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0610" y="3656820"/>
              <a:ext cx="2376000" cy="1472659"/>
            </a:xfrm>
            <a:prstGeom prst="rect">
              <a:avLst/>
            </a:prstGeom>
          </p:spPr>
        </p:pic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1310438" y="5156273"/>
              <a:ext cx="14318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/>
                <a:t>DMSO      </a:t>
              </a:r>
              <a:r>
                <a:rPr lang="es-ES" sz="800" b="1" dirty="0" smtClean="0"/>
                <a:t>        </a:t>
              </a:r>
              <a:r>
                <a:rPr lang="es-ES" sz="800" b="1" dirty="0"/>
                <a:t>CI 1040      </a:t>
              </a:r>
            </a:p>
          </p:txBody>
        </p:sp>
        <p:cxnSp>
          <p:nvCxnSpPr>
            <p:cNvPr id="37" name="36 Conector recto"/>
            <p:cNvCxnSpPr/>
            <p:nvPr/>
          </p:nvCxnSpPr>
          <p:spPr>
            <a:xfrm>
              <a:off x="1195564" y="5166321"/>
              <a:ext cx="58526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>
              <a:off x="1994326" y="5155687"/>
              <a:ext cx="58526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 Box 19"/>
            <p:cNvSpPr txBox="1">
              <a:spLocks noChangeArrowheads="1"/>
            </p:cNvSpPr>
            <p:nvPr/>
          </p:nvSpPr>
          <p:spPr bwMode="auto">
            <a:xfrm>
              <a:off x="1130480" y="4965363"/>
              <a:ext cx="15343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800" b="1" dirty="0" smtClean="0"/>
                <a:t>NT           T           NT          T</a:t>
              </a:r>
              <a:endParaRPr lang="es-ES" sz="800" b="1" dirty="0"/>
            </a:p>
          </p:txBody>
        </p:sp>
        <p:sp>
          <p:nvSpPr>
            <p:cNvPr id="51" name="50 Rectángulo"/>
            <p:cNvSpPr/>
            <p:nvPr/>
          </p:nvSpPr>
          <p:spPr>
            <a:xfrm>
              <a:off x="2315287" y="3779118"/>
              <a:ext cx="274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/>
                <a:t>*</a:t>
              </a:r>
              <a:endParaRPr lang="es-ES" dirty="0"/>
            </a:p>
          </p:txBody>
        </p:sp>
        <p:sp>
          <p:nvSpPr>
            <p:cNvPr id="52" name="Line 13"/>
            <p:cNvSpPr>
              <a:spLocks noChangeShapeType="1"/>
            </p:cNvSpPr>
            <p:nvPr/>
          </p:nvSpPr>
          <p:spPr bwMode="auto">
            <a:xfrm>
              <a:off x="1731211" y="3992717"/>
              <a:ext cx="79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53" name="52 Imagen" descr="144  rac1.jpg"/>
          <p:cNvPicPr>
            <a:picLocks noChangeAspect="1"/>
          </p:cNvPicPr>
          <p:nvPr/>
        </p:nvPicPr>
        <p:blipFill>
          <a:blip r:embed="rId13">
            <a:grayscl/>
          </a:blip>
          <a:srcRect l="21683" t="25457" r="57318" b="44287"/>
          <a:stretch>
            <a:fillRect/>
          </a:stretch>
        </p:blipFill>
        <p:spPr>
          <a:xfrm>
            <a:off x="3612071" y="7905277"/>
            <a:ext cx="900000" cy="2881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5" name="54 Imagen" descr="144  rac1.jpg"/>
          <p:cNvPicPr>
            <a:picLocks noChangeAspect="1"/>
          </p:cNvPicPr>
          <p:nvPr/>
        </p:nvPicPr>
        <p:blipFill>
          <a:blip r:embed="rId13">
            <a:grayscl/>
          </a:blip>
          <a:srcRect l="63329" t="19755" r="15227" b="49348"/>
          <a:stretch>
            <a:fillRect/>
          </a:stretch>
        </p:blipFill>
        <p:spPr>
          <a:xfrm>
            <a:off x="4604080" y="7905277"/>
            <a:ext cx="900000" cy="2881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0" name="59 Imagen" descr="144  snail.jpg"/>
          <p:cNvPicPr>
            <a:picLocks noChangeAspect="1"/>
          </p:cNvPicPr>
          <p:nvPr/>
        </p:nvPicPr>
        <p:blipFill>
          <a:blip r:embed="rId14">
            <a:grayscl/>
          </a:blip>
          <a:srcRect l="63133" t="32226" r="14973" b="36356"/>
          <a:stretch>
            <a:fillRect/>
          </a:stretch>
        </p:blipFill>
        <p:spPr>
          <a:xfrm>
            <a:off x="4603196" y="7175616"/>
            <a:ext cx="900000" cy="2870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1" name="60 Imagen" descr="144 cav1.jpg"/>
          <p:cNvPicPr>
            <a:picLocks noChangeAspect="1"/>
          </p:cNvPicPr>
          <p:nvPr/>
        </p:nvPicPr>
        <p:blipFill>
          <a:blip r:embed="rId15">
            <a:grayscl/>
          </a:blip>
          <a:srcRect l="21198" t="26770" r="57803" b="47372"/>
          <a:stretch>
            <a:fillRect/>
          </a:stretch>
        </p:blipFill>
        <p:spPr>
          <a:xfrm>
            <a:off x="3612071" y="7545750"/>
            <a:ext cx="900000" cy="2873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2" name="61 Imagen" descr="144 cav1.jpg"/>
          <p:cNvPicPr>
            <a:picLocks noChangeAspect="1"/>
          </p:cNvPicPr>
          <p:nvPr/>
        </p:nvPicPr>
        <p:blipFill>
          <a:blip r:embed="rId15">
            <a:grayscl/>
          </a:blip>
          <a:srcRect l="62476" t="29687" r="15726" b="43471"/>
          <a:stretch>
            <a:fillRect/>
          </a:stretch>
        </p:blipFill>
        <p:spPr>
          <a:xfrm>
            <a:off x="4606994" y="7545750"/>
            <a:ext cx="900000" cy="2873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3" name="62 Imagen" descr="144 PAI-1bis.jpg"/>
          <p:cNvPicPr>
            <a:picLocks noChangeAspect="1"/>
          </p:cNvPicPr>
          <p:nvPr/>
        </p:nvPicPr>
        <p:blipFill>
          <a:blip r:embed="rId16">
            <a:grayscl/>
          </a:blip>
          <a:srcRect l="16795" t="26194" r="57434" b="37605"/>
          <a:stretch>
            <a:fillRect/>
          </a:stretch>
        </p:blipFill>
        <p:spPr>
          <a:xfrm>
            <a:off x="3612071" y="6681943"/>
            <a:ext cx="900000" cy="2873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4" name="63 Imagen" descr="144 PAI-1bis.jpg"/>
          <p:cNvPicPr>
            <a:picLocks noChangeAspect="1"/>
          </p:cNvPicPr>
          <p:nvPr/>
        </p:nvPicPr>
        <p:blipFill>
          <a:blip r:embed="rId16">
            <a:grayscl/>
          </a:blip>
          <a:srcRect l="53793" t="24851" r="19455" b="38897"/>
          <a:stretch>
            <a:fillRect/>
          </a:stretch>
        </p:blipFill>
        <p:spPr>
          <a:xfrm>
            <a:off x="4606994" y="6692089"/>
            <a:ext cx="900000" cy="2771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9" name="68 Imagen" descr="144  FN.jpg"/>
          <p:cNvPicPr>
            <a:picLocks noChangeAspect="1"/>
          </p:cNvPicPr>
          <p:nvPr/>
        </p:nvPicPr>
        <p:blipFill>
          <a:blip r:embed="rId17">
            <a:grayscl/>
          </a:blip>
          <a:srcRect l="13211" r="62082" b="24403"/>
          <a:stretch>
            <a:fillRect/>
          </a:stretch>
        </p:blipFill>
        <p:spPr>
          <a:xfrm>
            <a:off x="3617438" y="6149455"/>
            <a:ext cx="900000" cy="35326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0" name="69 Imagen" descr="144  FN.jpg"/>
          <p:cNvPicPr>
            <a:picLocks noChangeAspect="1"/>
          </p:cNvPicPr>
          <p:nvPr/>
        </p:nvPicPr>
        <p:blipFill>
          <a:blip r:embed="rId17">
            <a:grayscl/>
          </a:blip>
          <a:srcRect l="59700" r="14588" b="23810"/>
          <a:stretch>
            <a:fillRect/>
          </a:stretch>
        </p:blipFill>
        <p:spPr>
          <a:xfrm>
            <a:off x="4602858" y="6160606"/>
            <a:ext cx="900000" cy="3421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3633406" y="5815492"/>
            <a:ext cx="11592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/>
              <a:t>NT   </a:t>
            </a:r>
            <a:r>
              <a:rPr lang="es-ES" sz="800" b="1" dirty="0" smtClean="0"/>
              <a:t>T    </a:t>
            </a:r>
            <a:r>
              <a:rPr lang="es-ES" sz="800" b="1" dirty="0"/>
              <a:t>NT  </a:t>
            </a:r>
            <a:r>
              <a:rPr lang="es-ES" sz="800" b="1" dirty="0" smtClean="0"/>
              <a:t>  T         </a:t>
            </a:r>
            <a:endParaRPr lang="es-ES" sz="800" b="1" dirty="0"/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4559726" y="5817706"/>
            <a:ext cx="11304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/>
              <a:t>NT   </a:t>
            </a:r>
            <a:r>
              <a:rPr lang="es-ES" sz="800" b="1" dirty="0" smtClean="0"/>
              <a:t>T   </a:t>
            </a:r>
            <a:r>
              <a:rPr lang="es-ES" sz="800" b="1" dirty="0"/>
              <a:t>NT   </a:t>
            </a:r>
            <a:r>
              <a:rPr lang="es-ES" sz="800" b="1" dirty="0" smtClean="0"/>
              <a:t> T         </a:t>
            </a:r>
            <a:endParaRPr lang="es-ES" sz="800" b="1" dirty="0"/>
          </a:p>
        </p:txBody>
      </p:sp>
      <p:sp>
        <p:nvSpPr>
          <p:cNvPr id="73" name="51 Rectángulo"/>
          <p:cNvSpPr>
            <a:spLocks noChangeArrowheads="1"/>
          </p:cNvSpPr>
          <p:nvPr/>
        </p:nvSpPr>
        <p:spPr bwMode="auto">
          <a:xfrm>
            <a:off x="3608638" y="5556376"/>
            <a:ext cx="193193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>
                <a:latin typeface="Helvetica" pitchFamily="34" charset="0"/>
                <a:cs typeface="Helvetica" pitchFamily="34" charset="0"/>
              </a:rPr>
              <a:t>  </a:t>
            </a:r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scr           sicav1         L          cav1</a:t>
            </a:r>
            <a:endParaRPr lang="es-ES" sz="800" b="1" dirty="0"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74" name="73 Conector recto"/>
          <p:cNvCxnSpPr/>
          <p:nvPr/>
        </p:nvCxnSpPr>
        <p:spPr>
          <a:xfrm>
            <a:off x="3636000" y="5772406"/>
            <a:ext cx="396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/>
          <p:nvPr/>
        </p:nvCxnSpPr>
        <p:spPr>
          <a:xfrm>
            <a:off x="4603266" y="5772406"/>
            <a:ext cx="396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>
            <a:off x="4099126" y="5772406"/>
            <a:ext cx="396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>
            <a:off x="5071316" y="5772406"/>
            <a:ext cx="3960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 Box 11"/>
          <p:cNvSpPr txBox="1">
            <a:spLocks noChangeArrowheads="1"/>
          </p:cNvSpPr>
          <p:nvPr/>
        </p:nvSpPr>
        <p:spPr bwMode="auto">
          <a:xfrm>
            <a:off x="3068950" y="7953178"/>
            <a:ext cx="52610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800" b="1" dirty="0" err="1"/>
              <a:t>t</a:t>
            </a:r>
            <a:r>
              <a:rPr lang="es-ES" sz="800" b="1" dirty="0" err="1" smtClean="0"/>
              <a:t>ubulin</a:t>
            </a:r>
            <a:endParaRPr lang="es-ES" sz="800" b="1" dirty="0"/>
          </a:p>
        </p:txBody>
      </p:sp>
      <p:sp>
        <p:nvSpPr>
          <p:cNvPr id="79" name="43 Rectángulo"/>
          <p:cNvSpPr>
            <a:spLocks noChangeArrowheads="1"/>
          </p:cNvSpPr>
          <p:nvPr/>
        </p:nvSpPr>
        <p:spPr bwMode="auto">
          <a:xfrm>
            <a:off x="3179558" y="7583836"/>
            <a:ext cx="4315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>
                <a:latin typeface="Helvetica" pitchFamily="34" charset="0"/>
                <a:cs typeface="Helvetica" pitchFamily="34" charset="0"/>
              </a:rPr>
              <a:t>C</a:t>
            </a:r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av1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0" name="43 Rectángulo"/>
          <p:cNvSpPr>
            <a:spLocks noChangeArrowheads="1"/>
          </p:cNvSpPr>
          <p:nvPr/>
        </p:nvSpPr>
        <p:spPr bwMode="auto">
          <a:xfrm>
            <a:off x="3162996" y="7212606"/>
            <a:ext cx="4315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Snail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1" name="43 Rectángulo"/>
          <p:cNvSpPr>
            <a:spLocks noChangeArrowheads="1"/>
          </p:cNvSpPr>
          <p:nvPr/>
        </p:nvSpPr>
        <p:spPr bwMode="auto">
          <a:xfrm>
            <a:off x="3162996" y="6734519"/>
            <a:ext cx="4475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PAI-1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2" name="43 Rectángulo"/>
          <p:cNvSpPr>
            <a:spLocks noChangeArrowheads="1"/>
          </p:cNvSpPr>
          <p:nvPr/>
        </p:nvSpPr>
        <p:spPr bwMode="auto">
          <a:xfrm>
            <a:off x="3274134" y="6214809"/>
            <a:ext cx="32092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FN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3205736" y="545707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Helvetica" pitchFamily="34" charset="0"/>
                <a:cs typeface="Helvetica" pitchFamily="34" charset="0"/>
              </a:rPr>
              <a:t>E</a:t>
            </a:r>
            <a:endParaRPr lang="es-ES" sz="1200" b="1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68" name="67 Imagen" descr="144 snail tris.jpg"/>
          <p:cNvPicPr>
            <a:picLocks noChangeAspect="1"/>
          </p:cNvPicPr>
          <p:nvPr/>
        </p:nvPicPr>
        <p:blipFill>
          <a:blip r:embed="rId18">
            <a:grayscl/>
            <a:lum bright="5000" contrast="16000"/>
          </a:blip>
          <a:srcRect l="58233" t="27511" r="23975" b="31867"/>
          <a:stretch>
            <a:fillRect/>
          </a:stretch>
        </p:blipFill>
        <p:spPr>
          <a:xfrm rot="10800000">
            <a:off x="3611956" y="7163895"/>
            <a:ext cx="900000" cy="2935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7" name="Text Box 15"/>
          <p:cNvSpPr txBox="1">
            <a:spLocks noChangeArrowheads="1"/>
          </p:cNvSpPr>
          <p:nvPr/>
        </p:nvSpPr>
        <p:spPr bwMode="auto">
          <a:xfrm>
            <a:off x="3601900" y="6499714"/>
            <a:ext cx="20601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 smtClean="0"/>
              <a:t>.15   .84  .46    1       .29   76    .2   .57     </a:t>
            </a:r>
            <a:endParaRPr lang="es-ES" sz="800" b="1" dirty="0"/>
          </a:p>
        </p:txBody>
      </p:sp>
      <p:sp>
        <p:nvSpPr>
          <p:cNvPr id="88" name="Text Box 15"/>
          <p:cNvSpPr txBox="1">
            <a:spLocks noChangeArrowheads="1"/>
          </p:cNvSpPr>
          <p:nvPr/>
        </p:nvSpPr>
        <p:spPr bwMode="auto">
          <a:xfrm>
            <a:off x="3573020" y="6969866"/>
            <a:ext cx="21467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 smtClean="0"/>
              <a:t>.0    19     .0    38        .0      1    .0    .45      </a:t>
            </a:r>
            <a:endParaRPr lang="es-ES" sz="800" b="1" dirty="0"/>
          </a:p>
        </p:txBody>
      </p:sp>
      <p:sp>
        <p:nvSpPr>
          <p:cNvPr id="83" name="Text Box 15"/>
          <p:cNvSpPr txBox="1">
            <a:spLocks noChangeArrowheads="1"/>
          </p:cNvSpPr>
          <p:nvPr/>
        </p:nvSpPr>
        <p:spPr bwMode="auto">
          <a:xfrm>
            <a:off x="1272259" y="6283886"/>
            <a:ext cx="130997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it-IT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r>
              <a:rPr lang="es-ES" sz="800" b="1" dirty="0" smtClean="0"/>
              <a:t>.02    1     .07    .74        </a:t>
            </a:r>
            <a:endParaRPr lang="es-ES" sz="800" b="1" dirty="0"/>
          </a:p>
        </p:txBody>
      </p:sp>
      <p:cxnSp>
        <p:nvCxnSpPr>
          <p:cNvPr id="84" name="Straight Connector 6"/>
          <p:cNvCxnSpPr/>
          <p:nvPr/>
        </p:nvCxnSpPr>
        <p:spPr>
          <a:xfrm>
            <a:off x="4869230" y="3224760"/>
            <a:ext cx="2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6"/>
          <p:cNvCxnSpPr/>
          <p:nvPr/>
        </p:nvCxnSpPr>
        <p:spPr>
          <a:xfrm>
            <a:off x="4869200" y="1928580"/>
            <a:ext cx="2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148170</TotalTime>
  <Words>116</Words>
  <Application>Microsoft Office PowerPoint</Application>
  <PresentationFormat>A4 (210 x 297 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Helvetica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1917</cp:revision>
  <dcterms:created xsi:type="dcterms:W3CDTF">2012-07-05T20:59:46Z</dcterms:created>
  <dcterms:modified xsi:type="dcterms:W3CDTF">2018-10-03T07:24:14Z</dcterms:modified>
</cp:coreProperties>
</file>