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_rels/presentation.xml.rels" ContentType="application/vnd.openxmlformats-package.relationships+xml"/>
  <Override PartName="/ppt/media/image1.jpeg" ContentType="image/jpeg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9144000" cy="68580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Click to move the slide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&lt;header&gt;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3C34EEEF-800D-4A11-A5C9-D86760338CF3}" type="slidenum">
              <a:rPr b="0" lang="en-US" sz="1400" spc="-1" strike="noStrike">
                <a:solidFill>
                  <a:srgbClr val="303d22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ldImg"/>
          </p:nvPr>
        </p:nvSpPr>
        <p:spPr>
          <a:xfrm>
            <a:off x="1587960" y="1005840"/>
            <a:ext cx="4596480" cy="3447360"/>
          </a:xfrm>
          <a:prstGeom prst="rect">
            <a:avLst/>
          </a:prstGeom>
        </p:spPr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1185120" y="4787640"/>
            <a:ext cx="5407560" cy="9349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Mean serum antibody titers across six different age cohorts against VP6 RVA (A) and RVC (C) and against VP2/VP6 proteins of RVB (B) and RVH (D). Error bars represent the standard error of the mean (SEM). Statistical analyzes using one‐way ANOVA revealed the following significant findings: antibody levels against RVA were significantly higher in the 5–10 years group and the &gt; 60 years group compared to other age groups (A); for RVB, the &lt; 5 years group exhibited significantly higher antibody titers than the other cohorts (B); for RVH, the &gt; 60 years group showed significantly greater mean serum antibody levels compared to all other groups (D). Significance levels are indicated as follows: p &lt; 0.05 (*) and p &lt; 0.0001 (****).</a:t>
            </a:r>
            <a:endParaRPr b="0" lang="en-US" sz="2000" spc="-1" strike="noStrike">
              <a:latin typeface="Arial"/>
            </a:endParaRPr>
          </a:p>
          <a:p>
            <a:r>
              <a:rPr b="0" lang="en-US" sz="2000" spc="-1" strike="noStrike">
                <a:latin typeface="Arial"/>
              </a:rPr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 </a:t>
            </a:r>
            <a:endParaRPr b="0" lang="en-US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0"/>
            <a:ext cx="144000" cy="6858000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0" y="0"/>
            <a:ext cx="144000" cy="1198440"/>
          </a:xfrm>
          <a:prstGeom prst="rect">
            <a:avLst/>
          </a:prstGeom>
          <a:solidFill>
            <a:srgbClr val="ffce34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1260000" y="152280"/>
            <a:ext cx="720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/>
          <a:p>
            <a:r>
              <a:rPr b="0" lang="en-US" sz="1100" spc="-1" strike="noStrike">
                <a:solidFill>
                  <a:srgbClr val="000000"/>
                </a:solidFill>
                <a:latin typeface="Arial"/>
              </a:rPr>
              <a:t>Seroepidemiology of Human Non‐Species A Rotavirus Infections in Valencia, Spain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TextShape 2"/>
          <p:cNvSpPr txBox="1"/>
          <p:nvPr/>
        </p:nvSpPr>
        <p:spPr>
          <a:xfrm>
            <a:off x="360000" y="59400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US" sz="800" spc="-1" strike="noStrike">
                <a:solidFill>
                  <a:srgbClr val="0054a6"/>
                </a:solidFill>
                <a:latin typeface="Arial"/>
              </a:rPr>
              <a:t>Journal of Medical Virology, Volume: 97, Issue: 8, First published: 02 August 2025, DOI: (10.1002/jmv.70542) 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Main graphic" descr=""/>
          <p:cNvPicPr/>
          <p:nvPr/>
        </p:nvPicPr>
        <p:blipFill>
          <a:blip r:embed="rId1"/>
          <a:stretch/>
        </p:blipFill>
        <p:spPr>
          <a:xfrm>
            <a:off x="1984320" y="762120"/>
            <a:ext cx="5226120" cy="3809880"/>
          </a:xfrm>
          <a:prstGeom prst="rect">
            <a:avLst/>
          </a:prstGeom>
          <a:ln>
            <a:noFill/>
          </a:ln>
        </p:spPr>
      </p:pic>
    </p:spTree>
  </p:cSld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LibreOffice/6.0.7.3$Linux_X86_64 LibreOffice_project/dc89aa7a9eabfd848af146d5086077aeed2ae4a5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