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74" r:id="rId3"/>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3" d="100"/>
          <a:sy n="63" d="100"/>
        </p:scale>
        <p:origin x="3342"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2E95B73E-F271-4F76-AF47-34F2AAE20C54}" type="datetimeFigureOut">
              <a:rPr lang="es-ES" smtClean="0"/>
              <a:t>25/10/2023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3954097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95B73E-F271-4F76-AF47-34F2AAE20C54}" type="datetimeFigureOut">
              <a:rPr lang="es-ES" smtClean="0"/>
              <a:t>25/10/2023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2183511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95B73E-F271-4F76-AF47-34F2AAE20C54}" type="datetimeFigureOut">
              <a:rPr lang="es-ES" smtClean="0"/>
              <a:t>25/10/2023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345705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95B73E-F271-4F76-AF47-34F2AAE20C54}" type="datetimeFigureOut">
              <a:rPr lang="es-ES" smtClean="0"/>
              <a:t>25/10/2023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303812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2E95B73E-F271-4F76-AF47-34F2AAE20C54}" type="datetimeFigureOut">
              <a:rPr lang="es-ES" smtClean="0"/>
              <a:t>25/10/2023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664605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E95B73E-F271-4F76-AF47-34F2AAE20C54}" type="datetimeFigureOut">
              <a:rPr lang="es-ES" smtClean="0"/>
              <a:t>25/10/2023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1875090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4" name="Content Placeholder 3"/>
          <p:cNvSpPr>
            <a:spLocks noGrp="1"/>
          </p:cNvSpPr>
          <p:nvPr>
            <p:ph sz="half" idx="2"/>
          </p:nvPr>
        </p:nvSpPr>
        <p:spPr>
          <a:xfrm>
            <a:off x="472381" y="4453467"/>
            <a:ext cx="2901255" cy="65503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6" name="Content Placeholder 5"/>
          <p:cNvSpPr>
            <a:spLocks noGrp="1"/>
          </p:cNvSpPr>
          <p:nvPr>
            <p:ph sz="quarter" idx="4"/>
          </p:nvPr>
        </p:nvSpPr>
        <p:spPr>
          <a:xfrm>
            <a:off x="3471863" y="4453467"/>
            <a:ext cx="2915543" cy="65503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E95B73E-F271-4F76-AF47-34F2AAE20C54}" type="datetimeFigureOut">
              <a:rPr lang="es-ES" smtClean="0"/>
              <a:t>25/10/2023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2660615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E95B73E-F271-4F76-AF47-34F2AAE20C54}" type="datetimeFigureOut">
              <a:rPr lang="es-ES" smtClean="0"/>
              <a:t>25/10/2023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41353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95B73E-F271-4F76-AF47-34F2AAE20C54}" type="datetimeFigureOut">
              <a:rPr lang="es-ES" smtClean="0"/>
              <a:t>25/10/2023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3737733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2E95B73E-F271-4F76-AF47-34F2AAE20C54}" type="datetimeFigureOut">
              <a:rPr lang="es-ES" smtClean="0"/>
              <a:t>25/10/2023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837257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2E95B73E-F271-4F76-AF47-34F2AAE20C54}" type="datetimeFigureOut">
              <a:rPr lang="es-ES" smtClean="0"/>
              <a:t>25/10/2023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1B319A2-B4D0-41EA-9321-9BB303BB8DBD}" type="slidenum">
              <a:rPr lang="es-ES" smtClean="0"/>
              <a:t>‹Nº›</a:t>
            </a:fld>
            <a:endParaRPr lang="es-ES"/>
          </a:p>
        </p:txBody>
      </p:sp>
    </p:spTree>
    <p:extLst>
      <p:ext uri="{BB962C8B-B14F-4D97-AF65-F5344CB8AC3E}">
        <p14:creationId xmlns:p14="http://schemas.microsoft.com/office/powerpoint/2010/main" val="3592378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2E95B73E-F271-4F76-AF47-34F2AAE20C54}" type="datetimeFigureOut">
              <a:rPr lang="es-ES" smtClean="0"/>
              <a:t>25/10/2023</a:t>
            </a:fld>
            <a:endParaRPr lang="es-E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E1B319A2-B4D0-41EA-9321-9BB303BB8DBD}" type="slidenum">
              <a:rPr lang="es-ES" smtClean="0"/>
              <a:t>‹Nº›</a:t>
            </a:fld>
            <a:endParaRPr lang="es-ES"/>
          </a:p>
        </p:txBody>
      </p:sp>
    </p:spTree>
    <p:extLst>
      <p:ext uri="{BB962C8B-B14F-4D97-AF65-F5344CB8AC3E}">
        <p14:creationId xmlns:p14="http://schemas.microsoft.com/office/powerpoint/2010/main" val="1381955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832281" y="250390"/>
            <a:ext cx="3773805" cy="17868900"/>
          </a:xfrm>
          <a:prstGeom prst="rect">
            <a:avLst/>
          </a:prstGeom>
        </p:spPr>
      </p:pic>
    </p:spTree>
    <p:extLst>
      <p:ext uri="{BB962C8B-B14F-4D97-AF65-F5344CB8AC3E}">
        <p14:creationId xmlns:p14="http://schemas.microsoft.com/office/powerpoint/2010/main" val="3335722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832281" y="-7277789"/>
            <a:ext cx="3773805" cy="17868900"/>
          </a:xfrm>
          <a:prstGeom prst="rect">
            <a:avLst/>
          </a:prstGeom>
        </p:spPr>
      </p:pic>
      <p:sp>
        <p:nvSpPr>
          <p:cNvPr id="3" name="Rectángulo 2"/>
          <p:cNvSpPr/>
          <p:nvPr/>
        </p:nvSpPr>
        <p:spPr>
          <a:xfrm>
            <a:off x="210488" y="10546296"/>
            <a:ext cx="6446344" cy="1331134"/>
          </a:xfrm>
          <a:prstGeom prst="rect">
            <a:avLst/>
          </a:prstGeom>
        </p:spPr>
        <p:txBody>
          <a:bodyPr wrap="square">
            <a:spAutoFit/>
          </a:bodyPr>
          <a:lstStyle/>
          <a:p>
            <a:pPr algn="just">
              <a:lnSpc>
                <a:spcPct val="115000"/>
              </a:lnSpc>
              <a:spcBef>
                <a:spcPts val="1200"/>
              </a:spcBef>
              <a:spcAft>
                <a:spcPts val="800"/>
              </a:spcAft>
            </a:pPr>
            <a:r>
              <a:rPr lang="en-US" sz="1000" b="1" dirty="0">
                <a:latin typeface="Tahoma" panose="020B0604030504040204" pitchFamily="34" charset="0"/>
                <a:ea typeface="Calibri" panose="020F0502020204030204" pitchFamily="34" charset="0"/>
                <a:cs typeface="Times New Roman" panose="02020603050405020304" pitchFamily="18" charset="0"/>
              </a:rPr>
              <a:t>Figure </a:t>
            </a:r>
            <a:r>
              <a:rPr lang="en-US" sz="1000" b="1" dirty="0" smtClean="0">
                <a:latin typeface="Tahoma" panose="020B0604030504040204" pitchFamily="34" charset="0"/>
                <a:ea typeface="Calibri" panose="020F0502020204030204" pitchFamily="34" charset="0"/>
                <a:cs typeface="Times New Roman" panose="02020603050405020304" pitchFamily="18" charset="0"/>
              </a:rPr>
              <a:t>S1</a:t>
            </a:r>
            <a:r>
              <a:rPr lang="en-US" sz="1000" b="1" dirty="0">
                <a:latin typeface="Tahoma" panose="020B0604030504040204" pitchFamily="34" charset="0"/>
                <a:ea typeface="Calibri" panose="020F0502020204030204" pitchFamily="34" charset="0"/>
                <a:cs typeface="Times New Roman" panose="02020603050405020304" pitchFamily="18" charset="0"/>
              </a:rPr>
              <a:t>. </a:t>
            </a:r>
            <a:r>
              <a:rPr lang="en-US" sz="1000" dirty="0">
                <a:latin typeface="Tahoma" panose="020B0604030504040204" pitchFamily="34" charset="0"/>
                <a:ea typeface="Calibri" panose="020F0502020204030204" pitchFamily="34" charset="0"/>
                <a:cs typeface="Times New Roman" panose="02020603050405020304" pitchFamily="18" charset="0"/>
              </a:rPr>
              <a:t>16S rRNA sequence-based (943-bp alignment positions) phylogenetic tree of </a:t>
            </a:r>
            <a:r>
              <a:rPr lang="en-US" sz="1000" dirty="0" smtClean="0">
                <a:latin typeface="Tahoma" panose="020B0604030504040204" pitchFamily="34" charset="0"/>
                <a:ea typeface="Calibri" panose="020F0502020204030204" pitchFamily="34" charset="0"/>
                <a:cs typeface="Times New Roman" panose="02020603050405020304" pitchFamily="18" charset="0"/>
              </a:rPr>
              <a:t>clinical </a:t>
            </a:r>
            <a:r>
              <a:rPr lang="en-US" sz="1000" i="1" dirty="0">
                <a:latin typeface="Tahoma" panose="020B0604030504040204" pitchFamily="34" charset="0"/>
                <a:ea typeface="Calibri" panose="020F0502020204030204" pitchFamily="34" charset="0"/>
                <a:cs typeface="Times New Roman" panose="02020603050405020304" pitchFamily="18" charset="0"/>
              </a:rPr>
              <a:t>Gordonia</a:t>
            </a:r>
            <a:r>
              <a:rPr lang="en-US" sz="1000" dirty="0">
                <a:latin typeface="Tahoma" panose="020B0604030504040204" pitchFamily="34" charset="0"/>
                <a:ea typeface="Calibri" panose="020F0502020204030204" pitchFamily="34" charset="0"/>
                <a:cs typeface="Times New Roman" panose="02020603050405020304" pitchFamily="18" charset="0"/>
              </a:rPr>
              <a:t> </a:t>
            </a:r>
            <a:r>
              <a:rPr lang="en-US" sz="1000" dirty="0" smtClean="0">
                <a:latin typeface="Tahoma" panose="020B0604030504040204" pitchFamily="34" charset="0"/>
                <a:ea typeface="Calibri" panose="020F0502020204030204" pitchFamily="34" charset="0"/>
                <a:cs typeface="Times New Roman" panose="02020603050405020304" pitchFamily="18" charset="0"/>
              </a:rPr>
              <a:t>strains </a:t>
            </a:r>
            <a:r>
              <a:rPr lang="en-US" sz="1000" dirty="0">
                <a:latin typeface="Tahoma" panose="020B0604030504040204" pitchFamily="34" charset="0"/>
                <a:ea typeface="Calibri" panose="020F0502020204030204" pitchFamily="34" charset="0"/>
                <a:cs typeface="Times New Roman" panose="02020603050405020304" pitchFamily="18" charset="0"/>
              </a:rPr>
              <a:t>with those of reference strains, and </a:t>
            </a:r>
            <a:r>
              <a:rPr lang="en-US" sz="1000" i="1" dirty="0">
                <a:latin typeface="Tahoma" panose="020B0604030504040204" pitchFamily="34" charset="0"/>
                <a:ea typeface="Calibri" panose="020F0502020204030204" pitchFamily="34" charset="0"/>
                <a:cs typeface="Times New Roman" panose="02020603050405020304" pitchFamily="18" charset="0"/>
              </a:rPr>
              <a:t>Williamsia </a:t>
            </a:r>
            <a:r>
              <a:rPr lang="en-US" sz="1000" i="1" dirty="0" err="1">
                <a:latin typeface="Tahoma" panose="020B0604030504040204" pitchFamily="34" charset="0"/>
                <a:ea typeface="Calibri" panose="020F0502020204030204" pitchFamily="34" charset="0"/>
                <a:cs typeface="Times New Roman" panose="02020603050405020304" pitchFamily="18" charset="0"/>
              </a:rPr>
              <a:t>muralis</a:t>
            </a:r>
            <a:r>
              <a:rPr lang="en-US" sz="1000" i="1" dirty="0">
                <a:latin typeface="Tahoma" panose="020B0604030504040204" pitchFamily="34" charset="0"/>
                <a:ea typeface="Calibri" panose="020F0502020204030204" pitchFamily="34" charset="0"/>
                <a:cs typeface="Times New Roman" panose="02020603050405020304" pitchFamily="18" charset="0"/>
              </a:rPr>
              <a:t> </a:t>
            </a:r>
            <a:r>
              <a:rPr lang="en-US" sz="1000" dirty="0">
                <a:latin typeface="Tahoma" panose="020B0604030504040204" pitchFamily="34" charset="0"/>
                <a:ea typeface="Calibri" panose="020F0502020204030204" pitchFamily="34" charset="0"/>
                <a:cs typeface="Times New Roman" panose="02020603050405020304" pitchFamily="18" charset="0"/>
              </a:rPr>
              <a:t>reference strain MA140/96 as outgroup (n=175 strains) using MEGA7 </a:t>
            </a:r>
            <a:r>
              <a:rPr lang="en-US" sz="1000" smtClean="0">
                <a:latin typeface="Tahoma" panose="020B0604030504040204" pitchFamily="34" charset="0"/>
                <a:ea typeface="Calibri" panose="020F0502020204030204" pitchFamily="34" charset="0"/>
                <a:cs typeface="Times New Roman" panose="02020603050405020304" pitchFamily="18" charset="0"/>
              </a:rPr>
              <a:t>[</a:t>
            </a:r>
            <a:r>
              <a:rPr lang="en-US" sz="1000" smtClean="0">
                <a:latin typeface="Tahoma" panose="020B0604030504040204" pitchFamily="34" charset="0"/>
                <a:ea typeface="Calibri" panose="020F0502020204030204" pitchFamily="34" charset="0"/>
                <a:cs typeface="Times New Roman" panose="02020603050405020304" pitchFamily="18" charset="0"/>
              </a:rPr>
              <a:t>49].</a:t>
            </a:r>
            <a:r>
              <a:rPr lang="en-US" sz="1000" dirty="0" smtClean="0">
                <a:latin typeface="Tahoma" panose="020B0604030504040204" pitchFamily="34" charset="0"/>
                <a:ea typeface="Calibri" panose="020F0502020204030204" pitchFamily="34" charset="0"/>
                <a:cs typeface="Times New Roman" panose="02020603050405020304" pitchFamily="18" charset="0"/>
              </a:rPr>
              <a:t>The evolutionary history was inferred by using the Maximum Likelihood method based on the Tamura 3-parameter model (Tamura, 1992) with 1000 replications for bootstrap values. The optimal tree is shown. The tree is drawn to scale, with branch lengths in the same units as those of the evolutionary distances used to infer the phylogenetic tree. A discrete Gamma distribution was used to model evolutionary rate differences among sites [5 categories (+G, parameter = 0.1000)]. </a:t>
            </a:r>
            <a:endParaRPr lang="es-ES" sz="1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348664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1035</TotalTime>
  <Words>125</Words>
  <Application>Microsoft Office PowerPoint</Application>
  <PresentationFormat>Panorámica</PresentationFormat>
  <Paragraphs>1</Paragraphs>
  <Slides>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vt:i4>
      </vt:variant>
    </vt:vector>
  </HeadingPairs>
  <TitlesOfParts>
    <vt:vector size="8" baseType="lpstr">
      <vt:lpstr>Arial</vt:lpstr>
      <vt:lpstr>Calibri</vt:lpstr>
      <vt:lpstr>Calibri Light</vt:lpstr>
      <vt:lpstr>Tahoma</vt:lpstr>
      <vt:lpstr>Times New Roman</vt:lpstr>
      <vt:lpstr>Tema de Office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Sylvia Valdezate Ramos</dc:creator>
  <cp:lastModifiedBy>Sylvia Valdezate Ramos</cp:lastModifiedBy>
  <cp:revision>21</cp:revision>
  <dcterms:created xsi:type="dcterms:W3CDTF">2021-07-22T12:37:59Z</dcterms:created>
  <dcterms:modified xsi:type="dcterms:W3CDTF">2023-10-25T12:33:10Z</dcterms:modified>
</cp:coreProperties>
</file>