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1" r:id="rId2"/>
  </p:sldIdLst>
  <p:sldSz cx="6858000" cy="9906000" type="A4"/>
  <p:notesSz cx="6797675" cy="9926638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35" userDrawn="1">
          <p15:clr>
            <a:srgbClr val="A4A3A4"/>
          </p15:clr>
        </p15:guide>
        <p15:guide id="3" orient="horz" pos="3120">
          <p15:clr>
            <a:srgbClr val="A4A3A4"/>
          </p15:clr>
        </p15:guide>
        <p15:guide id="4" pos="981" userDrawn="1">
          <p15:clr>
            <a:srgbClr val="A4A3A4"/>
          </p15:clr>
        </p15:guide>
        <p15:guide id="5" orient="horz" pos="3664">
          <p15:clr>
            <a:srgbClr val="A4A3A4"/>
          </p15:clr>
        </p15:guide>
        <p15:guide id="6" pos="2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736" autoAdjust="0"/>
    <p:restoredTop sz="98472" autoAdjust="0"/>
  </p:normalViewPr>
  <p:slideViewPr>
    <p:cSldViewPr snapToObjects="1" showGuides="1">
      <p:cViewPr varScale="1">
        <p:scale>
          <a:sx n="73" d="100"/>
          <a:sy n="73" d="100"/>
        </p:scale>
        <p:origin x="1998" y="60"/>
      </p:cViewPr>
      <p:guideLst>
        <p:guide pos="935"/>
        <p:guide orient="horz" pos="3120"/>
        <p:guide pos="981"/>
        <p:guide orient="horz" pos="3664"/>
        <p:guide pos="2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46275" cy="494976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863" y="3"/>
            <a:ext cx="2946275" cy="494976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F659F62F-572E-44F0-9053-626DB0964D88}" type="datetimeFigureOut">
              <a:rPr lang="es-ES"/>
              <a:pPr>
                <a:defRPr/>
              </a:pPr>
              <a:t>03/10/2018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7713"/>
            <a:ext cx="2574925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986" tIns="42993" rIns="85986" bIns="4299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8849" y="4714141"/>
            <a:ext cx="5439987" cy="4464953"/>
          </a:xfrm>
          <a:prstGeom prst="rect">
            <a:avLst/>
          </a:prstGeom>
        </p:spPr>
        <p:txBody>
          <a:bodyPr vert="horz" lIns="85986" tIns="42993" rIns="85986" bIns="4299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4" y="9429971"/>
            <a:ext cx="2946275" cy="494976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863" y="9429971"/>
            <a:ext cx="2946275" cy="494976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E0514161-962D-48B3-AEC6-99F9815FFE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030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514161-962D-48B3-AEC6-99F9815FFEDC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738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A1F9-24CE-4A7F-AE3B-F7BF1682CD3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8F58-8568-46C0-9D16-D43D99AE834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417DA-9F42-40B6-8859-9A278A97162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ABFFA-48D3-4012-9AEF-6602365EC6D4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08F20-205A-4C65-A4AE-DAB62AFC0F5B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0BB72-FB4D-4C57-80B1-77020F77D6F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3505200" y="2311400"/>
            <a:ext cx="3009900" cy="31924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3505200" y="5656263"/>
            <a:ext cx="3009900" cy="31924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5B1F-1262-462E-8528-BD3377D34FE3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113DA-D188-4ACA-B592-66210E3F9DE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42900" y="396875"/>
            <a:ext cx="6172200" cy="8451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083DB-3D12-40D0-9E6C-7FD8E582C48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DD1C6-5638-41D4-9A3A-1121D70A326F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6355C-A6A4-4F8B-B6F4-02A14448CED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07D11-D2E1-4767-8397-0382F36B305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94902-0DBF-47AF-BEC2-67C99069DEB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0AF9B-C421-4433-A47B-226A8BD83F0D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CB32F-099F-444E-92BF-BDDF1ED19AF5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F345-1681-45BB-9837-19FE2224EA8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5DB41-68DC-4241-BD04-FF238EB8371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E74DC-6443-4CAA-87EE-B679E840D61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B965-4CC7-4E69-A1AD-1BB89AC8B1E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E3B03-BD1F-4296-ABB8-30F543E722C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7EB9-4104-4C47-A9BF-E3F837646EF8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A96AA-208C-4852-80DD-52DD19AA121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D45E7-55C6-412A-B599-26FDB0770660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C1426-4AAD-418C-AD0D-E7CFC8F92AB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7FE14-B0B6-47BD-B5E1-0B1180DEC43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5C54A-0E6E-497D-85B2-1D1A0A4CDD9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titolo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4099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78796793-FBAB-4036-84C3-36179CD2BFF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30AA6910-D4B8-4257-B50F-BCF46BF679A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0" name="25 Imagen" descr="ERK 8bis.tif"/>
          <p:cNvPicPr>
            <a:picLocks/>
          </p:cNvPicPr>
          <p:nvPr/>
        </p:nvPicPr>
        <p:blipFill>
          <a:blip r:embed="rId3"/>
          <a:srcRect l="22696" t="60799" r="62092" b="29124"/>
          <a:stretch>
            <a:fillRect/>
          </a:stretch>
        </p:blipFill>
        <p:spPr bwMode="auto">
          <a:xfrm>
            <a:off x="1534125" y="1976696"/>
            <a:ext cx="790084" cy="288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81" name="27 Imagen" descr="pERK 8bis.tif"/>
          <p:cNvPicPr>
            <a:picLocks/>
          </p:cNvPicPr>
          <p:nvPr/>
        </p:nvPicPr>
        <p:blipFill>
          <a:blip r:embed="rId4">
            <a:lum contrast="10000"/>
          </a:blip>
          <a:srcRect l="5069" t="59087" r="76884" b="30348"/>
          <a:stretch>
            <a:fillRect/>
          </a:stretch>
        </p:blipFill>
        <p:spPr bwMode="auto">
          <a:xfrm>
            <a:off x="1527775" y="1618310"/>
            <a:ext cx="792000" cy="288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82" name="28 Rectángulo"/>
          <p:cNvSpPr>
            <a:spLocks noChangeArrowheads="1"/>
          </p:cNvSpPr>
          <p:nvPr/>
        </p:nvSpPr>
        <p:spPr bwMode="auto">
          <a:xfrm>
            <a:off x="988025" y="2014270"/>
            <a:ext cx="544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>
                <a:latin typeface="Helvetica" pitchFamily="34" charset="0"/>
                <a:cs typeface="Helvetica" pitchFamily="34" charset="0"/>
              </a:rPr>
              <a:t>ERK1/2</a:t>
            </a:r>
          </a:p>
        </p:txBody>
      </p:sp>
      <p:sp>
        <p:nvSpPr>
          <p:cNvPr id="11283" name="29 Rectángulo"/>
          <p:cNvSpPr>
            <a:spLocks noChangeArrowheads="1"/>
          </p:cNvSpPr>
          <p:nvPr/>
        </p:nvSpPr>
        <p:spPr bwMode="auto">
          <a:xfrm>
            <a:off x="908650" y="1663828"/>
            <a:ext cx="6080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>
                <a:latin typeface="Helvetica" pitchFamily="34" charset="0"/>
                <a:cs typeface="Helvetica" pitchFamily="34" charset="0"/>
              </a:rPr>
              <a:t>pERK1/2</a:t>
            </a:r>
          </a:p>
        </p:txBody>
      </p:sp>
      <p:sp>
        <p:nvSpPr>
          <p:cNvPr id="11286" name="32 Rectángulo"/>
          <p:cNvSpPr>
            <a:spLocks noChangeArrowheads="1"/>
          </p:cNvSpPr>
          <p:nvPr/>
        </p:nvSpPr>
        <p:spPr bwMode="auto">
          <a:xfrm>
            <a:off x="1746590" y="1372089"/>
            <a:ext cx="4196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 dirty="0" smtClean="0">
                <a:latin typeface="Helvetica" pitchFamily="34" charset="0"/>
                <a:cs typeface="Helvetica" pitchFamily="34" charset="0"/>
              </a:rPr>
              <a:t> WT</a:t>
            </a:r>
            <a:endParaRPr lang="es-ES" sz="1000" b="1" dirty="0"/>
          </a:p>
        </p:txBody>
      </p:sp>
      <p:sp>
        <p:nvSpPr>
          <p:cNvPr id="11287" name="35 Rectángulo"/>
          <p:cNvSpPr>
            <a:spLocks noChangeArrowheads="1"/>
          </p:cNvSpPr>
          <p:nvPr/>
        </p:nvSpPr>
        <p:spPr bwMode="auto">
          <a:xfrm>
            <a:off x="549275" y="704850"/>
            <a:ext cx="29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A</a:t>
            </a:r>
          </a:p>
        </p:txBody>
      </p:sp>
      <p:sp>
        <p:nvSpPr>
          <p:cNvPr id="11288" name="36 Rectángulo"/>
          <p:cNvSpPr>
            <a:spLocks noChangeArrowheads="1"/>
          </p:cNvSpPr>
          <p:nvPr/>
        </p:nvSpPr>
        <p:spPr bwMode="auto">
          <a:xfrm>
            <a:off x="549275" y="466971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C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11289" name="38 Imagen" descr="erk peritoneo 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9050" y="920440"/>
            <a:ext cx="2520950" cy="159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25 Rectángulo"/>
          <p:cNvSpPr/>
          <p:nvPr/>
        </p:nvSpPr>
        <p:spPr>
          <a:xfrm>
            <a:off x="233715" y="56320"/>
            <a:ext cx="19377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Supplementary</a:t>
            </a:r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 Figure 4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5301260" y="96731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dirty="0"/>
              <a:t>*</a:t>
            </a:r>
          </a:p>
        </p:txBody>
      </p:sp>
      <p:pic>
        <p:nvPicPr>
          <p:cNvPr id="11266" name="1 Imagen" descr="pERK peritoneum Raff.tif"/>
          <p:cNvPicPr>
            <a:picLocks noChangeAspect="1"/>
          </p:cNvPicPr>
          <p:nvPr/>
        </p:nvPicPr>
        <p:blipFill rotWithShape="1">
          <a:blip r:embed="rId6">
            <a:lum bright="-12000" contrast="24000"/>
          </a:blip>
          <a:srcRect l="14557" t="42855" r="31258" b="48213"/>
          <a:stretch/>
        </p:blipFill>
        <p:spPr bwMode="auto">
          <a:xfrm rot="10800000">
            <a:off x="2381250" y="5495116"/>
            <a:ext cx="2159000" cy="25082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67" name="2 Imagen" descr="Tub Peritoneum Raff.tif"/>
          <p:cNvPicPr>
            <a:picLocks noChangeAspect="1"/>
          </p:cNvPicPr>
          <p:nvPr/>
        </p:nvPicPr>
        <p:blipFill>
          <a:blip r:embed="rId7">
            <a:grayscl/>
          </a:blip>
          <a:srcRect l="16309" t="43256" r="13812" b="39882"/>
          <a:stretch>
            <a:fillRect/>
          </a:stretch>
        </p:blipFill>
        <p:spPr bwMode="auto">
          <a:xfrm rot="10800000">
            <a:off x="2381250" y="5888818"/>
            <a:ext cx="21590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68" name="3 Rectángulo"/>
          <p:cNvSpPr>
            <a:spLocks noChangeArrowheads="1"/>
          </p:cNvSpPr>
          <p:nvPr/>
        </p:nvSpPr>
        <p:spPr bwMode="auto">
          <a:xfrm>
            <a:off x="1773238" y="5495118"/>
            <a:ext cx="6080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>
                <a:latin typeface="Helvetica" pitchFamily="34" charset="0"/>
                <a:cs typeface="Helvetica" pitchFamily="34" charset="0"/>
              </a:rPr>
              <a:t>pERK1/2</a:t>
            </a:r>
          </a:p>
        </p:txBody>
      </p:sp>
      <p:sp>
        <p:nvSpPr>
          <p:cNvPr id="11269" name="4 Rectángulo"/>
          <p:cNvSpPr>
            <a:spLocks noChangeArrowheads="1"/>
          </p:cNvSpPr>
          <p:nvPr/>
        </p:nvSpPr>
        <p:spPr bwMode="auto">
          <a:xfrm>
            <a:off x="1876425" y="5961843"/>
            <a:ext cx="5254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>
                <a:latin typeface="Helvetica" pitchFamily="34" charset="0"/>
                <a:cs typeface="Helvetica" pitchFamily="34" charset="0"/>
              </a:rPr>
              <a:t>tubulin</a:t>
            </a:r>
          </a:p>
        </p:txBody>
      </p:sp>
      <p:sp>
        <p:nvSpPr>
          <p:cNvPr id="11270" name="6 CuadroTexto"/>
          <p:cNvSpPr txBox="1">
            <a:spLocks noChangeArrowheads="1"/>
          </p:cNvSpPr>
          <p:nvPr/>
        </p:nvSpPr>
        <p:spPr bwMode="auto">
          <a:xfrm>
            <a:off x="2346325" y="5098685"/>
            <a:ext cx="226696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 smtClean="0">
                <a:latin typeface="Helvetica" pitchFamily="34" charset="0"/>
                <a:cs typeface="Helvetica" pitchFamily="34" charset="0"/>
              </a:rPr>
              <a:t>KO  </a:t>
            </a:r>
            <a:r>
              <a:rPr lang="es-ES" sz="800" b="1" dirty="0">
                <a:latin typeface="Helvetica" pitchFamily="34" charset="0"/>
                <a:cs typeface="Helvetica" pitchFamily="34" charset="0"/>
              </a:rPr>
              <a:t>WT  KO  KO    WT  WT  KO KO  WT </a:t>
            </a:r>
            <a:r>
              <a:rPr lang="es-ES" sz="800" b="1" dirty="0" smtClean="0">
                <a:latin typeface="Helvetica" pitchFamily="34" charset="0"/>
                <a:cs typeface="Helvetica" pitchFamily="34" charset="0"/>
              </a:rPr>
              <a:t>WT</a:t>
            </a:r>
            <a:endParaRPr lang="es-ES" sz="8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1271" name="8 Rectángulo"/>
          <p:cNvSpPr>
            <a:spLocks noChangeArrowheads="1"/>
          </p:cNvSpPr>
          <p:nvPr/>
        </p:nvSpPr>
        <p:spPr bwMode="auto">
          <a:xfrm>
            <a:off x="2804540" y="4593080"/>
            <a:ext cx="5524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>
                <a:latin typeface="Helvetica" pitchFamily="34" charset="0"/>
                <a:cs typeface="Helvetica" pitchFamily="34" charset="0"/>
              </a:rPr>
              <a:t>CI-1040</a:t>
            </a:r>
            <a:endParaRPr lang="es-ES" dirty="0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2452639" y="5047885"/>
            <a:ext cx="28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 smtClean="0">
                <a:ln w="19050">
                  <a:solidFill>
                    <a:schemeClr val="tx1"/>
                  </a:solidFill>
                </a:ln>
                <a:latin typeface="+mn-lt"/>
              </a:rPr>
              <a:t>     </a:t>
            </a:r>
            <a:endParaRPr lang="es-ES" sz="1400" dirty="0">
              <a:ln w="19050">
                <a:solidFill>
                  <a:schemeClr val="tx1"/>
                </a:solidFill>
              </a:ln>
              <a:latin typeface="+mn-lt"/>
            </a:endParaRP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2884739" y="5041535"/>
            <a:ext cx="28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ln w="19050">
                  <a:solidFill>
                    <a:sysClr val="windowText" lastClr="000000"/>
                  </a:solidFill>
                </a:ln>
                <a:latin typeface="+mn-lt"/>
              </a:rPr>
              <a:t> </a:t>
            </a: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3357030" y="5041535"/>
            <a:ext cx="28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ln w="19050">
                  <a:solidFill>
                    <a:sysClr val="windowText" lastClr="000000"/>
                  </a:solidFill>
                </a:ln>
                <a:latin typeface="+mn-lt"/>
              </a:rPr>
              <a:t> </a:t>
            </a: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3820869" y="5041535"/>
            <a:ext cx="28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ln w="19050">
                  <a:solidFill>
                    <a:sysClr val="windowText" lastClr="000000"/>
                  </a:solidFill>
                </a:ln>
                <a:latin typeface="+mn-lt"/>
              </a:rPr>
              <a:t> </a:t>
            </a:r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>
            <a:off x="3933090" y="4953000"/>
            <a:ext cx="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ln w="19050">
                  <a:solidFill>
                    <a:sysClr val="windowText" lastClr="000000"/>
                  </a:solidFill>
                </a:ln>
                <a:latin typeface="+mn-lt"/>
              </a:rPr>
              <a:t> </a:t>
            </a:r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4221130" y="4953000"/>
            <a:ext cx="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ln w="19050">
                  <a:solidFill>
                    <a:sysClr val="windowText" lastClr="000000"/>
                  </a:solidFill>
                </a:ln>
                <a:latin typeface="+mn-lt"/>
              </a:rPr>
              <a:t> </a:t>
            </a:r>
          </a:p>
        </p:txBody>
      </p:sp>
      <p:sp>
        <p:nvSpPr>
          <p:cNvPr id="11278" name="21 Rectángulo"/>
          <p:cNvSpPr>
            <a:spLocks noChangeArrowheads="1"/>
          </p:cNvSpPr>
          <p:nvPr/>
        </p:nvSpPr>
        <p:spPr bwMode="auto">
          <a:xfrm>
            <a:off x="2420860" y="4855242"/>
            <a:ext cx="122341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 smtClean="0">
                <a:latin typeface="Helvetica" pitchFamily="34" charset="0"/>
                <a:cs typeface="Helvetica" pitchFamily="34" charset="0"/>
              </a:rPr>
              <a:t>100         300         300</a:t>
            </a:r>
            <a:endParaRPr lang="es-ES" sz="800" dirty="0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4182819" y="5041535"/>
            <a:ext cx="28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ln w="19050">
                  <a:solidFill>
                    <a:sysClr val="windowText" lastClr="000000"/>
                  </a:solidFill>
                </a:ln>
                <a:latin typeface="+mn-lt"/>
              </a:rPr>
              <a:t> 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4541405" y="4842604"/>
            <a:ext cx="5709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/>
              <a:t>(mg/Kg)</a:t>
            </a:r>
            <a:endParaRPr lang="es-ES" sz="800" b="1" dirty="0"/>
          </a:p>
        </p:txBody>
      </p:sp>
      <p:sp>
        <p:nvSpPr>
          <p:cNvPr id="30" name="Line 11"/>
          <p:cNvSpPr>
            <a:spLocks noChangeShapeType="1"/>
          </p:cNvSpPr>
          <p:nvPr/>
        </p:nvSpPr>
        <p:spPr bwMode="auto">
          <a:xfrm>
            <a:off x="3789050" y="4809450"/>
            <a:ext cx="756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ln w="19050">
                  <a:solidFill>
                    <a:sysClr val="windowText" lastClr="000000"/>
                  </a:solidFill>
                </a:ln>
                <a:latin typeface="+mn-lt"/>
              </a:rPr>
              <a:t> </a:t>
            </a:r>
          </a:p>
        </p:txBody>
      </p:sp>
      <p:sp>
        <p:nvSpPr>
          <p:cNvPr id="33" name="Line 11"/>
          <p:cNvSpPr>
            <a:spLocks noChangeShapeType="1"/>
          </p:cNvSpPr>
          <p:nvPr/>
        </p:nvSpPr>
        <p:spPr bwMode="auto">
          <a:xfrm>
            <a:off x="2422890" y="4809450"/>
            <a:ext cx="12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ln w="19050">
                  <a:solidFill>
                    <a:sysClr val="windowText" lastClr="000000"/>
                  </a:solidFill>
                </a:ln>
                <a:latin typeface="+mn-lt"/>
              </a:rPr>
              <a:t> </a:t>
            </a:r>
          </a:p>
        </p:txBody>
      </p:sp>
      <p:sp>
        <p:nvSpPr>
          <p:cNvPr id="34" name="8 Rectángulo"/>
          <p:cNvSpPr>
            <a:spLocks noChangeArrowheads="1"/>
          </p:cNvSpPr>
          <p:nvPr/>
        </p:nvSpPr>
        <p:spPr bwMode="auto">
          <a:xfrm>
            <a:off x="3843833" y="4593420"/>
            <a:ext cx="5212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 err="1" smtClean="0">
                <a:latin typeface="Helvetica" pitchFamily="34" charset="0"/>
                <a:cs typeface="Helvetica" pitchFamily="34" charset="0"/>
              </a:rPr>
              <a:t>diluent</a:t>
            </a:r>
            <a:endParaRPr lang="es-ES" dirty="0"/>
          </a:p>
        </p:txBody>
      </p:sp>
      <p:sp>
        <p:nvSpPr>
          <p:cNvPr id="36" name="21 Rectángulo"/>
          <p:cNvSpPr>
            <a:spLocks noChangeArrowheads="1"/>
          </p:cNvSpPr>
          <p:nvPr/>
        </p:nvSpPr>
        <p:spPr bwMode="auto">
          <a:xfrm>
            <a:off x="2348850" y="5279132"/>
            <a:ext cx="237757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>
                <a:latin typeface="Helvetica" pitchFamily="34" charset="0"/>
                <a:cs typeface="Helvetica" pitchFamily="34" charset="0"/>
              </a:rPr>
              <a:t> </a:t>
            </a:r>
            <a:r>
              <a:rPr lang="es-ES" sz="800" b="1" dirty="0" smtClean="0">
                <a:latin typeface="Helvetica" pitchFamily="34" charset="0"/>
                <a:cs typeface="Helvetica" pitchFamily="34" charset="0"/>
              </a:rPr>
              <a:t>.35  .0    .</a:t>
            </a:r>
            <a:r>
              <a:rPr lang="es-ES" sz="800" b="1" dirty="0">
                <a:latin typeface="Helvetica" pitchFamily="34" charset="0"/>
                <a:cs typeface="Helvetica" pitchFamily="34" charset="0"/>
              </a:rPr>
              <a:t>0</a:t>
            </a:r>
            <a:r>
              <a:rPr lang="es-ES" sz="800" b="1" dirty="0" smtClean="0">
                <a:latin typeface="Helvetica" pitchFamily="34" charset="0"/>
                <a:cs typeface="Helvetica" pitchFamily="34" charset="0"/>
              </a:rPr>
              <a:t>     </a:t>
            </a:r>
            <a:r>
              <a:rPr lang="es-ES" sz="800" b="1" dirty="0">
                <a:latin typeface="Helvetica" pitchFamily="34" charset="0"/>
                <a:cs typeface="Helvetica" pitchFamily="34" charset="0"/>
              </a:rPr>
              <a:t>0</a:t>
            </a:r>
            <a:r>
              <a:rPr lang="es-ES" sz="800" b="1" dirty="0" smtClean="0">
                <a:latin typeface="Helvetica" pitchFamily="34" charset="0"/>
                <a:cs typeface="Helvetica" pitchFamily="34" charset="0"/>
              </a:rPr>
              <a:t>      .0     .0    .</a:t>
            </a:r>
            <a:r>
              <a:rPr lang="es-ES" sz="800" b="1" dirty="0">
                <a:latin typeface="Helvetica" pitchFamily="34" charset="0"/>
                <a:cs typeface="Helvetica" pitchFamily="34" charset="0"/>
              </a:rPr>
              <a:t>1</a:t>
            </a:r>
            <a:r>
              <a:rPr lang="es-ES" sz="800" b="1" dirty="0" smtClean="0">
                <a:latin typeface="Helvetica" pitchFamily="34" charset="0"/>
                <a:cs typeface="Helvetica" pitchFamily="34" charset="0"/>
              </a:rPr>
              <a:t>   .31    .0  .27     </a:t>
            </a:r>
            <a:endParaRPr lang="es-ES" sz="800" dirty="0"/>
          </a:p>
        </p:txBody>
      </p:sp>
      <p:pic>
        <p:nvPicPr>
          <p:cNvPr id="35" name="27 Imagen" descr="pERK 8bis.tif"/>
          <p:cNvPicPr>
            <a:picLocks noChangeAspect="1"/>
          </p:cNvPicPr>
          <p:nvPr/>
        </p:nvPicPr>
        <p:blipFill>
          <a:blip r:embed="rId4">
            <a:lum contrast="10000"/>
          </a:blip>
          <a:srcRect l="50757" t="56300" r="31294" b="32567"/>
          <a:stretch>
            <a:fillRect/>
          </a:stretch>
        </p:blipFill>
        <p:spPr bwMode="auto">
          <a:xfrm>
            <a:off x="2408809" y="1613627"/>
            <a:ext cx="792110" cy="2877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7" name="25 Imagen" descr="ERK 8bis.tif"/>
          <p:cNvPicPr>
            <a:picLocks/>
          </p:cNvPicPr>
          <p:nvPr/>
        </p:nvPicPr>
        <p:blipFill>
          <a:blip r:embed="rId3"/>
          <a:srcRect l="61517" t="59698" r="23184" b="31007"/>
          <a:stretch>
            <a:fillRect/>
          </a:stretch>
        </p:blipFill>
        <p:spPr bwMode="auto">
          <a:xfrm>
            <a:off x="2408809" y="1969820"/>
            <a:ext cx="792000" cy="288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" name="32 Rectángulo"/>
          <p:cNvSpPr>
            <a:spLocks noChangeArrowheads="1"/>
          </p:cNvSpPr>
          <p:nvPr/>
        </p:nvSpPr>
        <p:spPr bwMode="auto">
          <a:xfrm>
            <a:off x="2480327" y="1372089"/>
            <a:ext cx="58862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 dirty="0" smtClean="0">
                <a:latin typeface="Helvetica" pitchFamily="34" charset="0"/>
                <a:cs typeface="Helvetica" pitchFamily="34" charset="0"/>
              </a:rPr>
              <a:t>cav1-/-</a:t>
            </a:r>
            <a:endParaRPr lang="es-ES" sz="800" dirty="0"/>
          </a:p>
        </p:txBody>
      </p:sp>
      <p:sp>
        <p:nvSpPr>
          <p:cNvPr id="39" name="Line 11"/>
          <p:cNvSpPr>
            <a:spLocks noChangeShapeType="1"/>
          </p:cNvSpPr>
          <p:nvPr/>
        </p:nvSpPr>
        <p:spPr bwMode="auto">
          <a:xfrm>
            <a:off x="4689320" y="1244865"/>
            <a:ext cx="90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ln w="19050">
                  <a:solidFill>
                    <a:sysClr val="windowText" lastClr="000000"/>
                  </a:solidFill>
                </a:ln>
                <a:latin typeface="+mn-lt"/>
              </a:rPr>
              <a:t> </a:t>
            </a:r>
          </a:p>
        </p:txBody>
      </p:sp>
      <p:sp>
        <p:nvSpPr>
          <p:cNvPr id="41" name="35 Rectángulo"/>
          <p:cNvSpPr>
            <a:spLocks noChangeArrowheads="1"/>
          </p:cNvSpPr>
          <p:nvPr/>
        </p:nvSpPr>
        <p:spPr bwMode="auto">
          <a:xfrm>
            <a:off x="548600" y="272069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B</a:t>
            </a:r>
          </a:p>
        </p:txBody>
      </p:sp>
      <p:pic>
        <p:nvPicPr>
          <p:cNvPr id="42" name="2 Imagen" descr="cav mouse 001.jpg"/>
          <p:cNvPicPr>
            <a:picLocks noChangeAspect="1"/>
          </p:cNvPicPr>
          <p:nvPr/>
        </p:nvPicPr>
        <p:blipFill rotWithShape="1"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98" t="31202" r="28590" b="19752"/>
          <a:stretch/>
        </p:blipFill>
        <p:spPr bwMode="auto">
          <a:xfrm>
            <a:off x="1700850" y="3275928"/>
            <a:ext cx="648000" cy="35483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3 Imagen" descr="tubulin 001.jpg"/>
          <p:cNvPicPr>
            <a:picLocks noChangeAspect="1"/>
          </p:cNvPicPr>
          <p:nvPr/>
        </p:nvPicPr>
        <p:blipFill rotWithShape="1"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25" t="23737" r="24719" b="34976"/>
          <a:stretch/>
        </p:blipFill>
        <p:spPr bwMode="auto">
          <a:xfrm>
            <a:off x="1692223" y="3728830"/>
            <a:ext cx="648000" cy="3277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4 CuadroTexto"/>
          <p:cNvSpPr txBox="1">
            <a:spLocks noChangeArrowheads="1"/>
          </p:cNvSpPr>
          <p:nvPr/>
        </p:nvSpPr>
        <p:spPr bwMode="auto">
          <a:xfrm>
            <a:off x="1214563" y="3368780"/>
            <a:ext cx="43152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Cav1</a:t>
            </a:r>
            <a:endParaRPr lang="es-ES" altLang="it-IT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5 CuadroTexto"/>
          <p:cNvSpPr txBox="1">
            <a:spLocks noChangeArrowheads="1"/>
          </p:cNvSpPr>
          <p:nvPr/>
        </p:nvSpPr>
        <p:spPr bwMode="auto">
          <a:xfrm>
            <a:off x="1119985" y="3728830"/>
            <a:ext cx="52610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tubulin</a:t>
            </a:r>
          </a:p>
        </p:txBody>
      </p:sp>
      <p:sp>
        <p:nvSpPr>
          <p:cNvPr id="46" name="32 Rectángulo"/>
          <p:cNvSpPr>
            <a:spLocks noChangeArrowheads="1"/>
          </p:cNvSpPr>
          <p:nvPr/>
        </p:nvSpPr>
        <p:spPr bwMode="auto">
          <a:xfrm>
            <a:off x="1630384" y="2936720"/>
            <a:ext cx="6896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s-ES" sz="800" b="1" dirty="0" smtClean="0">
                <a:latin typeface="Helvetica" pitchFamily="34" charset="0"/>
                <a:cs typeface="Helvetica" pitchFamily="34" charset="0"/>
              </a:rPr>
              <a:t>NT         D</a:t>
            </a:r>
            <a:endParaRPr lang="es-ES" sz="800" b="1" dirty="0"/>
          </a:p>
        </p:txBody>
      </p:sp>
      <p:sp>
        <p:nvSpPr>
          <p:cNvPr id="2" name="Rettangolo 1"/>
          <p:cNvSpPr/>
          <p:nvPr/>
        </p:nvSpPr>
        <p:spPr>
          <a:xfrm>
            <a:off x="1673464" y="3080740"/>
            <a:ext cx="70403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" b="1" dirty="0">
                <a:latin typeface="Helvetica" pitchFamily="34" charset="0"/>
                <a:cs typeface="Helvetica" pitchFamily="34" charset="0"/>
              </a:rPr>
              <a:t> </a:t>
            </a:r>
            <a:r>
              <a:rPr lang="es-ES" sz="800" b="1" dirty="0" smtClean="0">
                <a:latin typeface="Helvetica" pitchFamily="34" charset="0"/>
                <a:cs typeface="Helvetica" pitchFamily="34" charset="0"/>
              </a:rPr>
              <a:t>1         .45 </a:t>
            </a:r>
            <a:endParaRPr lang="it-IT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149748</TotalTime>
  <Words>73</Words>
  <Application>Microsoft Office PowerPoint</Application>
  <PresentationFormat>A4 (210 x 297 mm)</PresentationFormat>
  <Paragraphs>32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MS PGothic</vt:lpstr>
      <vt:lpstr>MS PGothic</vt:lpstr>
      <vt:lpstr>Arial</vt:lpstr>
      <vt:lpstr>Calibri</vt:lpstr>
      <vt:lpstr>Helvetica</vt:lpstr>
      <vt:lpstr>Tema di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乩歫椠䱡畳椀㸲㻸ꔿ㌋䬮ꍰ䞮誀圇짗꾬钒붤鏊꣊㥊揤鞁</dc:creator>
  <cp:lastModifiedBy>Irene Maseda Agüero</cp:lastModifiedBy>
  <cp:revision>1932</cp:revision>
  <cp:lastPrinted>2014-12-04T11:48:54Z</cp:lastPrinted>
  <dcterms:created xsi:type="dcterms:W3CDTF">2012-07-05T20:59:46Z</dcterms:created>
  <dcterms:modified xsi:type="dcterms:W3CDTF">2018-10-03T07:25:17Z</dcterms:modified>
</cp:coreProperties>
</file>