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goña santiago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7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9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1994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412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905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80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7488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863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4700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253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777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43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272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2FFA7-E14A-44FF-A3CD-8567449D3A64}" type="datetimeFigureOut">
              <a:rPr lang="es-ES" smtClean="0"/>
              <a:t>30/5/24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D6F4D-5608-4BF7-ADBC-03798E0A5D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216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>
            <a:extLst>
              <a:ext uri="{FF2B5EF4-FFF2-40B4-BE49-F238E27FC236}">
                <a16:creationId xmlns:a16="http://schemas.microsoft.com/office/drawing/2014/main" id="{F43A4AED-713F-7D43-AE0E-FE02C2B295A1}"/>
              </a:ext>
            </a:extLst>
          </p:cNvPr>
          <p:cNvSpPr/>
          <p:nvPr/>
        </p:nvSpPr>
        <p:spPr>
          <a:xfrm>
            <a:off x="359711" y="5487958"/>
            <a:ext cx="115210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Supplementary Figure 2. Correlation analysis of plasma biomarkers showing Spearman’s rho and p-values.</a:t>
            </a:r>
            <a:r>
              <a:rPr lang="es-ES" sz="1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4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</a:t>
            </a:r>
            <a:r>
              <a:rPr lang="es-ES" sz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400" dirty="0"/>
              <a:t>Spearman rank correlation test was used to assess correlations of blood biomarkers in </a:t>
            </a:r>
            <a:r>
              <a:rPr lang="es-ES" sz="1400" dirty="0"/>
              <a:t>a) non–MTB-</a:t>
            </a:r>
            <a:r>
              <a:rPr lang="es-ES" sz="1400" dirty="0" err="1"/>
              <a:t>infected</a:t>
            </a:r>
            <a:r>
              <a:rPr lang="es-ES" sz="1400" dirty="0"/>
              <a:t> children, b) MTB-infected children, and c) children </a:t>
            </a:r>
            <a:r>
              <a:rPr lang="es-ES" sz="1400" dirty="0" err="1"/>
              <a:t>with</a:t>
            </a:r>
            <a:r>
              <a:rPr lang="es-ES" sz="1400" dirty="0"/>
              <a:t> </a:t>
            </a:r>
            <a:r>
              <a:rPr lang="es-ES" sz="1400" dirty="0" err="1"/>
              <a:t>confirmed</a:t>
            </a:r>
            <a:r>
              <a:rPr lang="es-ES" sz="1400" dirty="0"/>
              <a:t> TB. </a:t>
            </a:r>
            <a:r>
              <a:rPr lang="es-ES" sz="1400" dirty="0" err="1"/>
              <a:t>Correlations</a:t>
            </a:r>
            <a:r>
              <a:rPr lang="es-ES" sz="1400" dirty="0"/>
              <a:t> of CXCL11 and MIP1beta </a:t>
            </a:r>
            <a:r>
              <a:rPr lang="es-ES" sz="1400" dirty="0" err="1"/>
              <a:t>with</a:t>
            </a:r>
            <a:r>
              <a:rPr lang="es-ES" sz="1400" dirty="0"/>
              <a:t> </a:t>
            </a:r>
            <a:r>
              <a:rPr lang="es-ES" sz="1400" dirty="0" err="1"/>
              <a:t>other</a:t>
            </a:r>
            <a:r>
              <a:rPr lang="es-ES" sz="1400" dirty="0"/>
              <a:t> </a:t>
            </a:r>
            <a:r>
              <a:rPr lang="es-ES" sz="1400" dirty="0" err="1"/>
              <a:t>biomarkers</a:t>
            </a:r>
            <a:r>
              <a:rPr lang="es-ES" sz="1400" dirty="0"/>
              <a:t> are </a:t>
            </a:r>
            <a:r>
              <a:rPr lang="es-ES" sz="1400" dirty="0" err="1"/>
              <a:t>omitted</a:t>
            </a:r>
            <a:r>
              <a:rPr lang="es-ES" sz="1400" dirty="0"/>
              <a:t> </a:t>
            </a:r>
            <a:r>
              <a:rPr lang="es-ES" sz="1400" dirty="0" err="1"/>
              <a:t>due</a:t>
            </a:r>
            <a:r>
              <a:rPr lang="es-ES" sz="1400" dirty="0"/>
              <a:t> to </a:t>
            </a:r>
            <a:r>
              <a:rPr lang="es-ES" sz="1400" dirty="0" err="1"/>
              <a:t>constant</a:t>
            </a:r>
            <a:r>
              <a:rPr lang="es-ES" sz="1400" dirty="0"/>
              <a:t> </a:t>
            </a:r>
            <a:r>
              <a:rPr lang="es-ES" sz="1400" dirty="0" err="1"/>
              <a:t>values</a:t>
            </a:r>
            <a:r>
              <a:rPr lang="es-ES" sz="1400" dirty="0"/>
              <a:t> in </a:t>
            </a:r>
            <a:r>
              <a:rPr lang="es-ES" sz="1400" dirty="0" err="1"/>
              <a:t>several</a:t>
            </a:r>
            <a:r>
              <a:rPr lang="es-ES" sz="1400" dirty="0"/>
              <a:t> </a:t>
            </a:r>
            <a:r>
              <a:rPr lang="es-ES" sz="1400" dirty="0" err="1"/>
              <a:t>study</a:t>
            </a:r>
            <a:r>
              <a:rPr lang="es-ES" sz="1400" dirty="0"/>
              <a:t> </a:t>
            </a:r>
            <a:r>
              <a:rPr lang="es-ES" sz="1400" dirty="0" err="1"/>
              <a:t>groups</a:t>
            </a:r>
            <a:r>
              <a:rPr lang="es-ES" sz="1400" dirty="0"/>
              <a:t>. </a:t>
            </a:r>
            <a:r>
              <a:rPr lang="es-ES" sz="1400" dirty="0" err="1"/>
              <a:t>Significant</a:t>
            </a:r>
            <a:r>
              <a:rPr lang="es-ES" sz="1400" dirty="0"/>
              <a:t> </a:t>
            </a:r>
            <a:r>
              <a:rPr lang="es-ES" sz="1400" dirty="0" err="1"/>
              <a:t>correlations</a:t>
            </a:r>
            <a:r>
              <a:rPr lang="es-ES" sz="1400" dirty="0"/>
              <a:t> are </a:t>
            </a:r>
            <a:r>
              <a:rPr lang="es-ES" sz="1400" dirty="0" err="1"/>
              <a:t>highlighted</a:t>
            </a:r>
            <a:r>
              <a:rPr lang="es-ES" sz="1400" dirty="0"/>
              <a:t> in red. </a:t>
            </a:r>
            <a:r>
              <a:rPr lang="en-US" sz="1400" dirty="0"/>
              <a:t>P &lt;0.05 was considered statistically significant. </a:t>
            </a:r>
            <a:r>
              <a:rPr lang="en-GB" sz="1400" dirty="0"/>
              <a:t> </a:t>
            </a:r>
            <a:r>
              <a:rPr lang="en-US" sz="1400" dirty="0"/>
              <a:t>Abbreviations: MTB, </a:t>
            </a:r>
            <a:r>
              <a:rPr lang="en-US" sz="1400" i="1" dirty="0"/>
              <a:t>Mycobacterium tuberculosis.</a:t>
            </a:r>
            <a:endParaRPr lang="es-ES" sz="140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DEEA80F-37AC-A847-9C39-AE9F04401860}"/>
              </a:ext>
            </a:extLst>
          </p:cNvPr>
          <p:cNvSpPr/>
          <p:nvPr/>
        </p:nvSpPr>
        <p:spPr>
          <a:xfrm>
            <a:off x="376394" y="737806"/>
            <a:ext cx="5593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a) Non–MTB-infected (n=15)</a:t>
            </a:r>
            <a:endParaRPr lang="es-E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2E50D1A-594A-D143-AE34-92A3D0A8ECD4}"/>
              </a:ext>
            </a:extLst>
          </p:cNvPr>
          <p:cNvSpPr/>
          <p:nvPr/>
        </p:nvSpPr>
        <p:spPr>
          <a:xfrm>
            <a:off x="7897506" y="749403"/>
            <a:ext cx="3242943" cy="324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c) Confirmed TB (n=6)</a:t>
            </a:r>
            <a:endParaRPr lang="es-E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652ABD2C-27FF-6344-9600-30145825F2A8}"/>
              </a:ext>
            </a:extLst>
          </p:cNvPr>
          <p:cNvSpPr/>
          <p:nvPr/>
        </p:nvSpPr>
        <p:spPr>
          <a:xfrm>
            <a:off x="4019259" y="749403"/>
            <a:ext cx="3242943" cy="324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b) MTB infected (n=33)</a:t>
            </a:r>
            <a:endParaRPr lang="es-E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47DC60A-20B1-BB41-9F93-432AFFF18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259" y="1085601"/>
            <a:ext cx="3775681" cy="4104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9A29B7E-9A4B-344E-972B-CE864AC60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2706" y="1085601"/>
            <a:ext cx="3775351" cy="410364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8553CC4-DB02-9A42-8C9E-11AA3E2A4C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908" y="1085601"/>
            <a:ext cx="3775351" cy="4103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3380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118</Words>
  <Application>Microsoft Macintosh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Comunidad de Madrid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Santiago García.Begoña</dc:creator>
  <cp:lastModifiedBy>begoña santiago</cp:lastModifiedBy>
  <cp:revision>16</cp:revision>
  <dcterms:created xsi:type="dcterms:W3CDTF">2021-03-12T11:41:06Z</dcterms:created>
  <dcterms:modified xsi:type="dcterms:W3CDTF">2024-05-30T11:07:25Z</dcterms:modified>
</cp:coreProperties>
</file>