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43" y="-821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AE71-72B7-4DF1-9A65-FEC8EB4C38AB}" type="datetimeFigureOut">
              <a:rPr lang="es-ES" smtClean="0"/>
              <a:t>28/03/2024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26F2-ECB0-44F8-97AB-5581C53662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0505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AE71-72B7-4DF1-9A65-FEC8EB4C38AB}" type="datetimeFigureOut">
              <a:rPr lang="es-ES" smtClean="0"/>
              <a:t>28/03/2024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26F2-ECB0-44F8-97AB-5581C53662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3916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AE71-72B7-4DF1-9A65-FEC8EB4C38AB}" type="datetimeFigureOut">
              <a:rPr lang="es-ES" smtClean="0"/>
              <a:t>28/03/2024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26F2-ECB0-44F8-97AB-5581C53662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5651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AE71-72B7-4DF1-9A65-FEC8EB4C38AB}" type="datetimeFigureOut">
              <a:rPr lang="es-ES" smtClean="0"/>
              <a:t>28/03/2024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26F2-ECB0-44F8-97AB-5581C53662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2422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AE71-72B7-4DF1-9A65-FEC8EB4C38AB}" type="datetimeFigureOut">
              <a:rPr lang="es-ES" smtClean="0"/>
              <a:t>28/03/2024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26F2-ECB0-44F8-97AB-5581C53662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8575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AE71-72B7-4DF1-9A65-FEC8EB4C38AB}" type="datetimeFigureOut">
              <a:rPr lang="es-ES" smtClean="0"/>
              <a:t>28/03/2024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26F2-ECB0-44F8-97AB-5581C53662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2811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AE71-72B7-4DF1-9A65-FEC8EB4C38AB}" type="datetimeFigureOut">
              <a:rPr lang="es-ES" smtClean="0"/>
              <a:t>28/03/2024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26F2-ECB0-44F8-97AB-5581C53662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9657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AE71-72B7-4DF1-9A65-FEC8EB4C38AB}" type="datetimeFigureOut">
              <a:rPr lang="es-ES" smtClean="0"/>
              <a:t>28/03/2024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26F2-ECB0-44F8-97AB-5581C53662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9583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AE71-72B7-4DF1-9A65-FEC8EB4C38AB}" type="datetimeFigureOut">
              <a:rPr lang="es-ES" smtClean="0"/>
              <a:t>28/03/2024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26F2-ECB0-44F8-97AB-5581C53662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9572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AE71-72B7-4DF1-9A65-FEC8EB4C38AB}" type="datetimeFigureOut">
              <a:rPr lang="es-ES" smtClean="0"/>
              <a:t>28/03/2024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26F2-ECB0-44F8-97AB-5581C53662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8433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AE71-72B7-4DF1-9A65-FEC8EB4C38AB}" type="datetimeFigureOut">
              <a:rPr lang="es-ES" smtClean="0"/>
              <a:t>28/03/2024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26F2-ECB0-44F8-97AB-5581C53662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7319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8AE71-72B7-4DF1-9A65-FEC8EB4C38AB}" type="datetimeFigureOut">
              <a:rPr lang="es-ES" smtClean="0"/>
              <a:t>28/03/2024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326F2-ECB0-44F8-97AB-5581C53662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0122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emf"/><Relationship Id="rId7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FFC121CB-CE54-9C11-29DD-357E9D1C6E86}"/>
              </a:ext>
            </a:extLst>
          </p:cNvPr>
          <p:cNvSpPr txBox="1"/>
          <p:nvPr/>
        </p:nvSpPr>
        <p:spPr>
          <a:xfrm>
            <a:off x="309880" y="182880"/>
            <a:ext cx="6236971" cy="1444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</a:t>
            </a:r>
            <a:r>
              <a:rPr lang="es-E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Figure 4.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Spearman's rank correlation coefficient was calculated to evaluate the correlation between the direct cellular cytotoxicity (DCC), determined by caspase-3 activity on SARS-CoV-2-infected target cells, of PBMCs from healthy donors (A) and PWH (B), and the viral replication in these target cells, before (left graphs) and after (right graphs) vaccination against COVID-19.</a:t>
            </a:r>
            <a:endParaRPr lang="es-E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86CC5980-6A32-79D2-AB8E-2114C12EA8E6}"/>
              </a:ext>
            </a:extLst>
          </p:cNvPr>
          <p:cNvGrpSpPr/>
          <p:nvPr/>
        </p:nvGrpSpPr>
        <p:grpSpPr>
          <a:xfrm>
            <a:off x="105212" y="2439404"/>
            <a:ext cx="6701353" cy="5025021"/>
            <a:chOff x="105212" y="2439404"/>
            <a:chExt cx="6701353" cy="5025021"/>
          </a:xfrm>
        </p:grpSpPr>
        <p:graphicFrame>
          <p:nvGraphicFramePr>
            <p:cNvPr id="25" name="Objeto 24">
              <a:extLst>
                <a:ext uri="{FF2B5EF4-FFF2-40B4-BE49-F238E27FC236}">
                  <a16:creationId xmlns:a16="http://schemas.microsoft.com/office/drawing/2014/main" id="{7E33CB4D-E2E0-413F-AD93-B49413C2E05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51828601"/>
                </p:ext>
              </p:extLst>
            </p:nvPr>
          </p:nvGraphicFramePr>
          <p:xfrm>
            <a:off x="132715" y="2775585"/>
            <a:ext cx="3438525" cy="2159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10" r:id="rId2" imgW="4289575" imgH="2694313" progId="Prism10.Document">
                    <p:embed/>
                  </p:oleObj>
                </mc:Choice>
                <mc:Fallback>
                  <p:oleObj name="Prism 10" r:id="rId2" imgW="4289575" imgH="2694313" progId="Prism10.Document">
                    <p:embed/>
                    <p:pic>
                      <p:nvPicPr>
                        <p:cNvPr id="4" name="Objeto 3">
                          <a:extLst>
                            <a:ext uri="{FF2B5EF4-FFF2-40B4-BE49-F238E27FC236}">
                              <a16:creationId xmlns:a16="http://schemas.microsoft.com/office/drawing/2014/main" id="{D233DB28-4492-4ABA-80A6-8F35DF569EA3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132715" y="2775585"/>
                          <a:ext cx="3438525" cy="2159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D185B002-C896-46AB-B59A-B28780FD633C}"/>
                </a:ext>
              </a:extLst>
            </p:cNvPr>
            <p:cNvSpPr txBox="1"/>
            <p:nvPr/>
          </p:nvSpPr>
          <p:spPr>
            <a:xfrm>
              <a:off x="858042" y="2667536"/>
              <a:ext cx="2516349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s-ES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Healthy</a:t>
              </a:r>
              <a:r>
                <a:rPr lang="es-E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donors</a:t>
              </a:r>
              <a:r>
                <a:rPr lang="es-E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es-ES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pre-vaccination</a:t>
              </a:r>
              <a:endParaRPr lang="es-E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Aft>
                  <a:spcPts val="600"/>
                </a:spcAft>
              </a:pPr>
              <a:r>
                <a:rPr lang="es-ES" sz="1000" dirty="0">
                  <a:latin typeface="Arial" panose="020B0604020202020204" pitchFamily="34" charset="0"/>
                  <a:cs typeface="Arial" panose="020B0604020202020204" pitchFamily="34" charset="0"/>
                </a:rPr>
                <a:t>r = 0.3462; p=0.2471</a:t>
              </a:r>
            </a:p>
          </p:txBody>
        </p:sp>
        <p:graphicFrame>
          <p:nvGraphicFramePr>
            <p:cNvPr id="31" name="Objeto 30">
              <a:extLst>
                <a:ext uri="{FF2B5EF4-FFF2-40B4-BE49-F238E27FC236}">
                  <a16:creationId xmlns:a16="http://schemas.microsoft.com/office/drawing/2014/main" id="{A407D42B-8E63-426A-BB36-4D2BABA23B8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11513796"/>
                </p:ext>
              </p:extLst>
            </p:nvPr>
          </p:nvGraphicFramePr>
          <p:xfrm>
            <a:off x="3369627" y="5302234"/>
            <a:ext cx="3436938" cy="21605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10" r:id="rId4" imgW="4289575" imgH="2694313" progId="Prism10.Document">
                    <p:embed/>
                  </p:oleObj>
                </mc:Choice>
                <mc:Fallback>
                  <p:oleObj name="Prism 10" r:id="rId4" imgW="4289575" imgH="2694313" progId="Prism10.Document">
                    <p:embed/>
                    <p:pic>
                      <p:nvPicPr>
                        <p:cNvPr id="13" name="Objeto 12">
                          <a:extLst>
                            <a:ext uri="{FF2B5EF4-FFF2-40B4-BE49-F238E27FC236}">
                              <a16:creationId xmlns:a16="http://schemas.microsoft.com/office/drawing/2014/main" id="{AFA9953A-6241-48F7-9FBF-E9E13FD975D9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369627" y="5302234"/>
                          <a:ext cx="3436938" cy="21605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C4D0DEB6-105D-4EDB-9D7D-C3495826E01C}"/>
                </a:ext>
              </a:extLst>
            </p:cNvPr>
            <p:cNvSpPr txBox="1"/>
            <p:nvPr/>
          </p:nvSpPr>
          <p:spPr>
            <a:xfrm>
              <a:off x="4094475" y="5179827"/>
              <a:ext cx="2516349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s-E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PWH, </a:t>
              </a:r>
              <a:r>
                <a:rPr lang="es-ES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post-vaccination</a:t>
              </a:r>
              <a:endParaRPr lang="es-E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Aft>
                  <a:spcPts val="600"/>
                </a:spcAft>
              </a:pPr>
              <a:r>
                <a:rPr lang="es-ES" sz="1000" dirty="0">
                  <a:latin typeface="Arial" panose="020B0604020202020204" pitchFamily="34" charset="0"/>
                  <a:cs typeface="Arial" panose="020B0604020202020204" pitchFamily="34" charset="0"/>
                </a:rPr>
                <a:t>r = -0.5059; </a:t>
              </a:r>
              <a:r>
                <a:rPr lang="es-E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p=0.0479</a:t>
              </a:r>
            </a:p>
          </p:txBody>
        </p:sp>
        <p:graphicFrame>
          <p:nvGraphicFramePr>
            <p:cNvPr id="7" name="Objeto 6">
              <a:extLst>
                <a:ext uri="{FF2B5EF4-FFF2-40B4-BE49-F238E27FC236}">
                  <a16:creationId xmlns:a16="http://schemas.microsoft.com/office/drawing/2014/main" id="{7E455524-977F-FC5A-9ECA-1086366822E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03921888"/>
                </p:ext>
              </p:extLst>
            </p:nvPr>
          </p:nvGraphicFramePr>
          <p:xfrm>
            <a:off x="3363595" y="2772394"/>
            <a:ext cx="3438525" cy="21605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10" r:id="rId6" imgW="4289575" imgH="2694313" progId="Prism10.Document">
                    <p:embed/>
                  </p:oleObj>
                </mc:Choice>
                <mc:Fallback>
                  <p:oleObj name="Prism 10" r:id="rId6" imgW="4289575" imgH="2694313" progId="Prism10.Document">
                    <p:embed/>
                    <p:pic>
                      <p:nvPicPr>
                        <p:cNvPr id="3" name="Objeto 2">
                          <a:extLst>
                            <a:ext uri="{FF2B5EF4-FFF2-40B4-BE49-F238E27FC236}">
                              <a16:creationId xmlns:a16="http://schemas.microsoft.com/office/drawing/2014/main" id="{7E455524-977F-FC5A-9ECA-1086366822E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3363595" y="2772394"/>
                          <a:ext cx="3438525" cy="21605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3A4F4D48-56F1-6537-D9BA-386BCA531CB3}"/>
                </a:ext>
              </a:extLst>
            </p:cNvPr>
            <p:cNvSpPr txBox="1"/>
            <p:nvPr/>
          </p:nvSpPr>
          <p:spPr>
            <a:xfrm>
              <a:off x="4088922" y="2649987"/>
              <a:ext cx="2516349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s-ES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Healthy</a:t>
              </a:r>
              <a:r>
                <a:rPr lang="es-E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donors</a:t>
              </a:r>
              <a:r>
                <a:rPr lang="es-E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es-ES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post-vaccination</a:t>
              </a:r>
              <a:endParaRPr lang="es-E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Aft>
                  <a:spcPts val="600"/>
                </a:spcAft>
              </a:pPr>
              <a:r>
                <a:rPr lang="es-ES" sz="1000" dirty="0">
                  <a:latin typeface="Arial" panose="020B0604020202020204" pitchFamily="34" charset="0"/>
                  <a:cs typeface="Arial" panose="020B0604020202020204" pitchFamily="34" charset="0"/>
                </a:rPr>
                <a:t>r = -0.5294; </a:t>
              </a:r>
              <a:r>
                <a:rPr lang="es-E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p=0.0372</a:t>
              </a:r>
            </a:p>
          </p:txBody>
        </p: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A1603FD1-4CEF-F04C-FB2E-69A04D0804B6}"/>
                </a:ext>
              </a:extLst>
            </p:cNvPr>
            <p:cNvSpPr txBox="1"/>
            <p:nvPr/>
          </p:nvSpPr>
          <p:spPr>
            <a:xfrm>
              <a:off x="105212" y="2439404"/>
              <a:ext cx="24511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DDB37ADA-081E-7734-01FF-C52F01647E59}"/>
                </a:ext>
              </a:extLst>
            </p:cNvPr>
            <p:cNvSpPr txBox="1"/>
            <p:nvPr/>
          </p:nvSpPr>
          <p:spPr>
            <a:xfrm>
              <a:off x="105212" y="4992752"/>
              <a:ext cx="24511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graphicFrame>
          <p:nvGraphicFramePr>
            <p:cNvPr id="4" name="Objeto 3">
              <a:extLst>
                <a:ext uri="{FF2B5EF4-FFF2-40B4-BE49-F238E27FC236}">
                  <a16:creationId xmlns:a16="http://schemas.microsoft.com/office/drawing/2014/main" id="{BC768985-1FDE-47B3-6C46-5647A824F63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84564255"/>
                </p:ext>
              </p:extLst>
            </p:nvPr>
          </p:nvGraphicFramePr>
          <p:xfrm>
            <a:off x="153988" y="5305425"/>
            <a:ext cx="3425825" cy="2159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10" r:id="rId8" imgW="4274457" imgH="2694313" progId="Prism10.Document">
                    <p:embed/>
                  </p:oleObj>
                </mc:Choice>
                <mc:Fallback>
                  <p:oleObj name="Prism 10" r:id="rId8" imgW="4274457" imgH="2694313" progId="Prism10.Document">
                    <p:embed/>
                    <p:pic>
                      <p:nvPicPr>
                        <p:cNvPr id="3" name="Objeto 2">
                          <a:extLst>
                            <a:ext uri="{FF2B5EF4-FFF2-40B4-BE49-F238E27FC236}">
                              <a16:creationId xmlns:a16="http://schemas.microsoft.com/office/drawing/2014/main" id="{BC768985-1FDE-47B3-6C46-5647A824F638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153988" y="5305425"/>
                          <a:ext cx="3425825" cy="2159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" name="CuadroTexto 5">
            <a:extLst>
              <a:ext uri="{FF2B5EF4-FFF2-40B4-BE49-F238E27FC236}">
                <a16:creationId xmlns:a16="http://schemas.microsoft.com/office/drawing/2014/main" id="{341DDB6D-2E54-DCCF-5D41-49C6DFF90972}"/>
              </a:ext>
            </a:extLst>
          </p:cNvPr>
          <p:cNvSpPr txBox="1"/>
          <p:nvPr/>
        </p:nvSpPr>
        <p:spPr>
          <a:xfrm>
            <a:off x="853435" y="5197376"/>
            <a:ext cx="25163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sz="1000" b="1" dirty="0">
                <a:latin typeface="Arial" panose="020B0604020202020204" pitchFamily="34" charset="0"/>
                <a:cs typeface="Arial" panose="020B0604020202020204" pitchFamily="34" charset="0"/>
              </a:rPr>
              <a:t>PWH, </a:t>
            </a:r>
            <a:r>
              <a:rPr lang="es-E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pre-vaccination</a:t>
            </a:r>
            <a:endParaRPr lang="es-E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r = -0.5088; </a:t>
            </a:r>
            <a:r>
              <a:rPr lang="es-ES" sz="1000" b="1" dirty="0">
                <a:latin typeface="Arial" panose="020B0604020202020204" pitchFamily="34" charset="0"/>
                <a:cs typeface="Arial" panose="020B0604020202020204" pitchFamily="34" charset="0"/>
              </a:rPr>
              <a:t>p=0.0464</a:t>
            </a:r>
          </a:p>
        </p:txBody>
      </p:sp>
    </p:spTree>
    <p:extLst>
      <p:ext uri="{BB962C8B-B14F-4D97-AF65-F5344CB8AC3E}">
        <p14:creationId xmlns:p14="http://schemas.microsoft.com/office/powerpoint/2010/main" val="26967041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209</TotalTime>
  <Words>115</Words>
  <Application>Microsoft Office PowerPoint</Application>
  <PresentationFormat>A4 (210 x 297 mm)</PresentationFormat>
  <Paragraphs>11</Paragraphs>
  <Slides>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Tema de Office</vt:lpstr>
      <vt:lpstr>Prism 10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 Teresa Coiras Lopez</dc:creator>
  <cp:lastModifiedBy>Mayte Coiras</cp:lastModifiedBy>
  <cp:revision>26</cp:revision>
  <dcterms:created xsi:type="dcterms:W3CDTF">2024-03-21T20:33:04Z</dcterms:created>
  <dcterms:modified xsi:type="dcterms:W3CDTF">2024-03-28T14:38:45Z</dcterms:modified>
</cp:coreProperties>
</file>