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8" r:id="rId2"/>
    <p:sldId id="315" r:id="rId3"/>
    <p:sldId id="328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17" autoAdjust="0"/>
    <p:restoredTop sz="96226" autoAdjust="0"/>
  </p:normalViewPr>
  <p:slideViewPr>
    <p:cSldViewPr snapToGrid="0" snapToObjects="1">
      <p:cViewPr>
        <p:scale>
          <a:sx n="110" d="100"/>
          <a:sy n="110" d="100"/>
        </p:scale>
        <p:origin x="-192" y="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03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533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0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26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19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14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91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313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70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58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10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D6A6A-143D-B94D-B2B0-F58F0CEDB42B}" type="datetimeFigureOut">
              <a:rPr lang="fr-FR" smtClean="0"/>
              <a:t>21/06/2021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6000C-008E-E940-8976-BD95C15B87D7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031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403734" y="1235746"/>
            <a:ext cx="8575913" cy="3963783"/>
            <a:chOff x="11762" y="999315"/>
            <a:chExt cx="8393445" cy="5136752"/>
          </a:xfrm>
        </p:grpSpPr>
        <p:sp>
          <p:nvSpPr>
            <p:cNvPr id="9" name="Rectangle 8"/>
            <p:cNvSpPr/>
            <p:nvPr/>
          </p:nvSpPr>
          <p:spPr>
            <a:xfrm>
              <a:off x="11763" y="1025519"/>
              <a:ext cx="8393444" cy="5110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>
                <a:solidFill>
                  <a:srgbClr val="000000"/>
                </a:solidFill>
                <a:latin typeface="Georgia"/>
                <a:cs typeface="Georgia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11762" y="999315"/>
              <a:ext cx="8393445" cy="4985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>
                  <a:latin typeface="Georgia"/>
                  <a:cs typeface="Georgia"/>
                </a:rPr>
                <a:t>Key points</a:t>
              </a:r>
              <a:endParaRPr lang="fr-FR" dirty="0">
                <a:latin typeface="Georgia"/>
                <a:cs typeface="Georgia"/>
              </a:endParaRPr>
            </a:p>
            <a:p>
              <a:pPr marL="342900" indent="-342900">
                <a:buAutoNum type="arabicPeriod"/>
              </a:pPr>
              <a:r>
                <a:rPr lang="en-US" dirty="0">
                  <a:latin typeface="Calibri" panose="020F0502020204030204" pitchFamily="34" charset="0"/>
                  <a:cs typeface="Georgia"/>
                </a:rPr>
                <a:t>A care pathway for the management of spinal disorders should include treatments ranging from primary prevention to rehabilitative services and should describe steps that are considered at each stage of care.</a:t>
              </a:r>
            </a:p>
            <a:p>
              <a:pPr marL="342900" indent="-342900">
                <a:buAutoNum type="arabicPeriod"/>
              </a:pPr>
              <a:r>
                <a:rPr lang="en-US" dirty="0">
                  <a:latin typeface="Calibri" panose="020F0502020204030204" pitchFamily="34" charset="0"/>
                  <a:cs typeface="Georgia"/>
                </a:rPr>
                <a:t>A comprehensive care pathway has the capacity to integrate guidelines for spinal disorders into a single clinical decision tree and can be applicable in clinical settings with limited professional resources.</a:t>
              </a:r>
            </a:p>
            <a:p>
              <a:pPr marL="342900" indent="-342900">
                <a:buAutoNum type="arabicPeriod"/>
              </a:pPr>
              <a:r>
                <a:rPr lang="en-US" dirty="0">
                  <a:latin typeface="Calibri" panose="020F0502020204030204" pitchFamily="34" charset="0"/>
                  <a:cs typeface="Georgia"/>
                </a:rPr>
                <a:t>At present, we are not aware of a care pathway to guide the management of the multiple potential presentations of spine symptoms, concerns, or pathology.  </a:t>
              </a:r>
            </a:p>
            <a:p>
              <a:pPr marL="342900" indent="-342900">
                <a:buAutoNum type="arabicPeriod"/>
              </a:pPr>
              <a:r>
                <a:rPr lang="en-US" dirty="0">
                  <a:latin typeface="Calibri" panose="020F0502020204030204" pitchFamily="34" charset="0"/>
                  <a:cs typeface="Georgia"/>
                </a:rPr>
                <a:t>The purpose of this study was to develop  and propose an evidence-based care pathway that could apply to any person presenting with a </a:t>
              </a:r>
              <a:r>
                <a:rPr lang="en-US" dirty="0" smtClean="0">
                  <a:latin typeface="Calibri" panose="020F0502020204030204" pitchFamily="34" charset="0"/>
                  <a:cs typeface="Georgia"/>
                </a:rPr>
                <a:t>spine-related </a:t>
              </a:r>
              <a:r>
                <a:rPr lang="en-US" dirty="0">
                  <a:latin typeface="Calibri" panose="020F0502020204030204" pitchFamily="34" charset="0"/>
                  <a:cs typeface="Georgia"/>
                </a:rPr>
                <a:t>symptom or concern, especially those who live in low- and middle-income countries or in underserved communities. </a:t>
              </a:r>
              <a:endParaRPr lang="fr-FR" dirty="0">
                <a:latin typeface="Calibri" panose="020F050202020403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403734" y="5528236"/>
            <a:ext cx="7141559" cy="986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rgbClr val="000000"/>
                </a:solidFill>
                <a:latin typeface="Georgia"/>
                <a:cs typeface="Georgia"/>
              </a:rPr>
              <a:t>The Global Spine Care Initiative:  care pathway for people with spine-related concerns</a:t>
            </a:r>
          </a:p>
          <a:p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Haldeman S, Johnson CD, Chou R, </a:t>
            </a:r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Nordin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M, Côté P, Green BN, Hurwitz, </a:t>
            </a:r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H,et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al. </a:t>
            </a:r>
          </a:p>
          <a:p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Eur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Spine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J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529" y="5841999"/>
            <a:ext cx="1240118" cy="34297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128494" y="343657"/>
            <a:ext cx="9015506" cy="821410"/>
            <a:chOff x="128494" y="1210235"/>
            <a:chExt cx="9015506" cy="821410"/>
          </a:xfrm>
        </p:grpSpPr>
        <p:cxnSp>
          <p:nvCxnSpPr>
            <p:cNvPr id="13" name="Connecteur droit 12"/>
            <p:cNvCxnSpPr/>
            <p:nvPr/>
          </p:nvCxnSpPr>
          <p:spPr>
            <a:xfrm>
              <a:off x="2211294" y="1410442"/>
              <a:ext cx="6932706" cy="0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age 9" descr="LOGO ESJ.png"/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94" y="1210235"/>
              <a:ext cx="2202330" cy="8214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56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403735" y="1255965"/>
            <a:ext cx="8575912" cy="3943563"/>
            <a:chOff x="11763" y="1025518"/>
            <a:chExt cx="8393444" cy="5110548"/>
          </a:xfrm>
        </p:grpSpPr>
        <p:sp>
          <p:nvSpPr>
            <p:cNvPr id="9" name="Rectangle 8"/>
            <p:cNvSpPr/>
            <p:nvPr/>
          </p:nvSpPr>
          <p:spPr>
            <a:xfrm>
              <a:off x="11763" y="1025518"/>
              <a:ext cx="8393444" cy="5110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>
                <a:solidFill>
                  <a:srgbClr val="000000"/>
                </a:solidFill>
                <a:latin typeface="Georgia"/>
                <a:cs typeface="Georgia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01552" y="1206973"/>
              <a:ext cx="7156823" cy="1555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dirty="0">
                <a:latin typeface="Georgia"/>
                <a:cs typeface="Georgia"/>
              </a:endParaRPr>
            </a:p>
            <a:p>
              <a:endParaRPr lang="fr-FR" dirty="0">
                <a:latin typeface="Georgia"/>
                <a:cs typeface="Georgia"/>
              </a:endParaRPr>
            </a:p>
            <a:p>
              <a:endParaRPr lang="fr-FR" dirty="0">
                <a:latin typeface="Georgia"/>
                <a:cs typeface="Georgia"/>
              </a:endParaRPr>
            </a:p>
            <a:p>
              <a:endParaRPr lang="fr-FR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403734" y="5528236"/>
            <a:ext cx="7141559" cy="986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rgbClr val="000000"/>
                </a:solidFill>
                <a:latin typeface="Georgia"/>
                <a:cs typeface="Georgia"/>
              </a:rPr>
              <a:t>The Global Spine Care Initiative:  care pathway for people with spine-related concerns</a:t>
            </a:r>
          </a:p>
          <a:p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Haldeman S, Johnson CD, Chou R, </a:t>
            </a:r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Nordin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M, Côté P, Green BN, Hurwitz, </a:t>
            </a:r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H,et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al. </a:t>
            </a:r>
          </a:p>
          <a:p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Eur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Spine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J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529" y="5841999"/>
            <a:ext cx="1240118" cy="34297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128494" y="343657"/>
            <a:ext cx="9015506" cy="821410"/>
            <a:chOff x="128494" y="1210235"/>
            <a:chExt cx="9015506" cy="821410"/>
          </a:xfrm>
        </p:grpSpPr>
        <p:cxnSp>
          <p:nvCxnSpPr>
            <p:cNvPr id="13" name="Connecteur droit 12"/>
            <p:cNvCxnSpPr/>
            <p:nvPr/>
          </p:nvCxnSpPr>
          <p:spPr>
            <a:xfrm>
              <a:off x="2211294" y="1410442"/>
              <a:ext cx="6932706" cy="0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age 9" descr="LOGO ESJ.png"/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94" y="1210235"/>
              <a:ext cx="2202330" cy="821410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06" y="1165067"/>
            <a:ext cx="8322063" cy="453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687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403735" y="1255966"/>
            <a:ext cx="8575912" cy="3943563"/>
            <a:chOff x="11763" y="1025519"/>
            <a:chExt cx="8393444" cy="5110548"/>
          </a:xfrm>
        </p:grpSpPr>
        <p:sp>
          <p:nvSpPr>
            <p:cNvPr id="9" name="Rectangle 8"/>
            <p:cNvSpPr/>
            <p:nvPr/>
          </p:nvSpPr>
          <p:spPr>
            <a:xfrm>
              <a:off x="11763" y="1025519"/>
              <a:ext cx="8393444" cy="5110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>
                <a:solidFill>
                  <a:srgbClr val="000000"/>
                </a:solidFill>
                <a:latin typeface="Georgia"/>
                <a:cs typeface="Georgia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01552" y="1025519"/>
              <a:ext cx="7917039" cy="49856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2800" dirty="0" err="1">
                  <a:latin typeface="Georgia"/>
                  <a:cs typeface="Georgia"/>
                </a:rPr>
                <a:t>Take</a:t>
              </a:r>
              <a:r>
                <a:rPr lang="fr-FR" sz="2800" dirty="0">
                  <a:latin typeface="Georgia"/>
                  <a:cs typeface="Georgia"/>
                </a:rPr>
                <a:t> Home Messages</a:t>
              </a:r>
            </a:p>
            <a:p>
              <a:pPr marL="342900" indent="-342900">
                <a:buAutoNum type="arabicPeriod"/>
              </a:pPr>
              <a:r>
                <a:rPr lang="en-US" dirty="0">
                  <a:latin typeface="Calibri" panose="020F0502020204030204" pitchFamily="34" charset="0"/>
                  <a:cs typeface="Georgia"/>
                </a:rPr>
                <a:t>As far as we are aware, this is the first international and </a:t>
              </a:r>
              <a:r>
                <a:rPr lang="en-US" dirty="0" err="1">
                  <a:latin typeface="Calibri" panose="020F0502020204030204" pitchFamily="34" charset="0"/>
                  <a:cs typeface="Georgia"/>
                </a:rPr>
                <a:t>interprofessional</a:t>
              </a:r>
              <a:r>
                <a:rPr lang="en-US" dirty="0">
                  <a:latin typeface="Calibri" panose="020F0502020204030204" pitchFamily="34" charset="0"/>
                  <a:cs typeface="Georgia"/>
                </a:rPr>
                <a:t> attempt to develop a care pathway for the management of any person presenting with spine-related symptoms or concerns that incorporate the recommendations from multiple evidence-based guidelines. </a:t>
              </a:r>
            </a:p>
            <a:p>
              <a:pPr marL="342900" indent="-342900">
                <a:buAutoNum type="arabicPeriod"/>
              </a:pPr>
              <a:r>
                <a:rPr lang="en-US" dirty="0">
                  <a:latin typeface="Calibri" panose="020F0502020204030204" pitchFamily="34" charset="0"/>
                  <a:cs typeface="Georgia"/>
                </a:rPr>
                <a:t>The five simple decision steps are evidence-based, person-centered, community-based, and consistent with recommendations established by the WHO. </a:t>
              </a:r>
              <a:endParaRPr lang="en-US" dirty="0" smtClean="0">
                <a:latin typeface="Calibri" panose="020F0502020204030204" pitchFamily="34" charset="0"/>
                <a:cs typeface="Georgia"/>
              </a:endParaRPr>
            </a:p>
            <a:p>
              <a:pPr marL="342900" indent="-342900">
                <a:buFontTx/>
                <a:buAutoNum type="arabicPeriod"/>
              </a:pPr>
              <a:r>
                <a:rPr lang="en-US" dirty="0">
                  <a:latin typeface="Calibri" panose="020F0502020204030204" pitchFamily="34" charset="0"/>
                  <a:cs typeface="Georgia"/>
                </a:rPr>
                <a:t>The proposed </a:t>
              </a:r>
              <a:r>
                <a:rPr lang="en-US" dirty="0" smtClean="0">
                  <a:latin typeface="Calibri" panose="020F0502020204030204" pitchFamily="34" charset="0"/>
                  <a:cs typeface="Georgia"/>
                </a:rPr>
                <a:t>care pathway may </a:t>
              </a:r>
              <a:r>
                <a:rPr lang="en-US" dirty="0">
                  <a:latin typeface="Calibri" panose="020F0502020204030204" pitchFamily="34" charset="0"/>
                  <a:cs typeface="Georgia"/>
                </a:rPr>
                <a:t>be easily taught to clinicians and stakeholders </a:t>
              </a:r>
              <a:r>
                <a:rPr lang="en-US" dirty="0" smtClean="0">
                  <a:latin typeface="Calibri" panose="020F0502020204030204" pitchFamily="34" charset="0"/>
                  <a:cs typeface="Georgia"/>
                </a:rPr>
                <a:t>by </a:t>
              </a:r>
              <a:r>
                <a:rPr lang="en-US" dirty="0">
                  <a:latin typeface="Calibri" panose="020F0502020204030204" pitchFamily="34" charset="0"/>
                  <a:cs typeface="Georgia"/>
                </a:rPr>
                <a:t>using visual educational tools (e.g., chart or flashcards) and may be easily adapted into electronic medical record software. </a:t>
              </a:r>
            </a:p>
            <a:p>
              <a:pPr marL="342900" indent="-342900">
                <a:buAutoNum type="arabicPeriod"/>
              </a:pPr>
              <a:r>
                <a:rPr lang="en-US" dirty="0" smtClean="0">
                  <a:latin typeface="Calibri" panose="020F0502020204030204" pitchFamily="34" charset="0"/>
                  <a:cs typeface="Georgia"/>
                </a:rPr>
                <a:t>The </a:t>
              </a:r>
              <a:r>
                <a:rPr lang="en-US" dirty="0">
                  <a:latin typeface="Calibri" panose="020F0502020204030204" pitchFamily="34" charset="0"/>
                  <a:cs typeface="Georgia"/>
                </a:rPr>
                <a:t>acceptability and utility of this care pathway will need to be evaluated in various communities, especially in low- and middle-income countries, with different cultural background and resources.</a:t>
              </a:r>
              <a:endParaRPr lang="fr-FR" dirty="0">
                <a:latin typeface="Calibri" panose="020F050202020403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403734" y="5528236"/>
            <a:ext cx="7141559" cy="986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rgbClr val="000000"/>
                </a:solidFill>
                <a:latin typeface="Georgia"/>
                <a:cs typeface="Georgia"/>
              </a:rPr>
              <a:t>The Global Spine Care Initiative:  care pathway for people with spine-related concerns</a:t>
            </a:r>
          </a:p>
          <a:p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Haldeman S, Johnson CD, Chou R, </a:t>
            </a:r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Nordin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M, Côté P, Green BN, Hurwitz, </a:t>
            </a:r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H,et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al. </a:t>
            </a:r>
          </a:p>
          <a:p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Eur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lang="fr-FR" sz="1000" b="1" dirty="0" err="1">
                <a:solidFill>
                  <a:srgbClr val="000000"/>
                </a:solidFill>
                <a:latin typeface="Georgia"/>
                <a:cs typeface="Georgia"/>
              </a:rPr>
              <a:t>Spine</a:t>
            </a:r>
            <a:r>
              <a:rPr lang="fr-FR" sz="1000" b="1" dirty="0">
                <a:solidFill>
                  <a:srgbClr val="000000"/>
                </a:solidFill>
                <a:latin typeface="Georgia"/>
                <a:cs typeface="Georgia"/>
              </a:rPr>
              <a:t> J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529" y="5841999"/>
            <a:ext cx="1240118" cy="34297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128494" y="343657"/>
            <a:ext cx="9015506" cy="821410"/>
            <a:chOff x="128494" y="1210235"/>
            <a:chExt cx="9015506" cy="821410"/>
          </a:xfrm>
        </p:grpSpPr>
        <p:cxnSp>
          <p:nvCxnSpPr>
            <p:cNvPr id="13" name="Connecteur droit 12"/>
            <p:cNvCxnSpPr/>
            <p:nvPr/>
          </p:nvCxnSpPr>
          <p:spPr>
            <a:xfrm>
              <a:off x="2211294" y="1410442"/>
              <a:ext cx="6932706" cy="0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age 9" descr="LOGO ESJ.png"/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94" y="1210235"/>
              <a:ext cx="2202330" cy="8214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7440"/>
      </p:ext>
    </p:extLst>
  </p:cSld>
  <p:clrMapOvr>
    <a:masterClrMapping/>
  </p:clrMapOvr>
</p:sld>
</file>

<file path=ppt/theme/theme1.xml><?xml version="1.0" encoding="utf-8"?>
<a:theme xmlns:a="http://schemas.openxmlformats.org/drawingml/2006/main" name="ESJ_PP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ESJ_PPT.potx</Template>
  <TotalTime>181</TotalTime>
  <Words>384</Words>
  <Application>Microsoft Office PowerPoint</Application>
  <PresentationFormat>Presentación en pantalla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ESJ_PPT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Force Meeting</dc:title>
  <dc:creator>Maryem-Fama Ismael Aguirre</dc:creator>
  <cp:lastModifiedBy>pc tienda</cp:lastModifiedBy>
  <cp:revision>66</cp:revision>
  <cp:lastPrinted>2015-11-08T10:17:41Z</cp:lastPrinted>
  <dcterms:created xsi:type="dcterms:W3CDTF">2015-11-08T09:47:16Z</dcterms:created>
  <dcterms:modified xsi:type="dcterms:W3CDTF">2021-06-21T17:35:08Z</dcterms:modified>
</cp:coreProperties>
</file>