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66" r:id="rId2"/>
    <p:sldId id="256" r:id="rId3"/>
    <p:sldId id="261" r:id="rId4"/>
    <p:sldId id="259" r:id="rId5"/>
    <p:sldId id="258" r:id="rId6"/>
    <p:sldId id="267" r:id="rId7"/>
  </p:sldIdLst>
  <p:sldSz cx="18000663" cy="197993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27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3737"/>
    <a:srgbClr val="2B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06" autoAdjust="0"/>
    <p:restoredTop sz="95807"/>
  </p:normalViewPr>
  <p:slideViewPr>
    <p:cSldViewPr snapToGrid="0" snapToObjects="1" showGuides="1">
      <p:cViewPr varScale="1">
        <p:scale>
          <a:sx n="30" d="100"/>
          <a:sy n="30" d="100"/>
        </p:scale>
        <p:origin x="2309" y="38"/>
      </p:cViewPr>
      <p:guideLst>
        <p:guide orient="horz" pos="6327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arafernandez\Desktop\IMDEA\mTOR%20Paper\Figure%20mTOR%20Regression%20Analysis%20Continous%20by%20SNPs_ImputatedDB_DR_procesados%20Lar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arafernandez\Desktop\IMDEA\mTOR%20Paper\Figure%20mTOR%20Regression%20Analysis%20Continous%20by%20SNPs_ImputatedDB_DR_procesados%20Lar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847172412524807E-2"/>
          <c:y val="0.23370867194961259"/>
          <c:w val="0.91842134611953863"/>
          <c:h val="0.44133152511617701"/>
        </c:manualLayout>
      </c:layout>
      <c:lineChart>
        <c:grouping val="standard"/>
        <c:varyColors val="0"/>
        <c:ser>
          <c:idx val="1"/>
          <c:order val="0"/>
          <c:tx>
            <c:strRef>
              <c:f>'[Figure mTOR Regression Analysis Continous by SNPs_ImputatedDB_DR_procesados Lara.xlsx]Manhat Plot Add mTOR Only (2)'!$B$2</c:f>
              <c:strCache>
                <c:ptCount val="1"/>
                <c:pt idx="0">
                  <c:v>Appetite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'[Figure mTOR Regression Analysis Continous by SNPs_ImputatedDB_DR_procesados Lara.xlsx]Manhat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'[Figure mTOR Regression Analysis Continous by SNPs_ImputatedDB_DR_procesados Lara.xlsx]Manhat Plot Add mTOR Only (2)'!$S$2:$S$61</c:f>
              <c:numCache>
                <c:formatCode>General</c:formatCode>
                <c:ptCount val="56"/>
                <c:pt idx="0">
                  <c:v>0.30741743772509089</c:v>
                </c:pt>
                <c:pt idx="1">
                  <c:v>0.36361241418684337</c:v>
                </c:pt>
                <c:pt idx="2">
                  <c:v>0.7090754406172457</c:v>
                </c:pt>
                <c:pt idx="3">
                  <c:v>0.7090754406172457</c:v>
                </c:pt>
                <c:pt idx="4">
                  <c:v>1.0058148717976829</c:v>
                </c:pt>
                <c:pt idx="5">
                  <c:v>0.86012091359876341</c:v>
                </c:pt>
                <c:pt idx="6">
                  <c:v>0.80826960663714364</c:v>
                </c:pt>
                <c:pt idx="7">
                  <c:v>0.5356595153723327</c:v>
                </c:pt>
                <c:pt idx="8">
                  <c:v>0.98422124361095908</c:v>
                </c:pt>
                <c:pt idx="9">
                  <c:v>1.4009907601766565</c:v>
                </c:pt>
                <c:pt idx="10">
                  <c:v>0.46243274284732483</c:v>
                </c:pt>
                <c:pt idx="11">
                  <c:v>0.59142087459133252</c:v>
                </c:pt>
                <c:pt idx="12">
                  <c:v>7.1809051961243028E-2</c:v>
                </c:pt>
                <c:pt idx="13">
                  <c:v>0.12895273869450058</c:v>
                </c:pt>
                <c:pt idx="14">
                  <c:v>8.735289378168283E-2</c:v>
                </c:pt>
                <c:pt idx="15">
                  <c:v>0.15776531365276036</c:v>
                </c:pt>
                <c:pt idx="16">
                  <c:v>0.58552805037069733</c:v>
                </c:pt>
                <c:pt idx="17">
                  <c:v>1.264661126420635E-2</c:v>
                </c:pt>
                <c:pt idx="18">
                  <c:v>0.60747891006806776</c:v>
                </c:pt>
                <c:pt idx="19">
                  <c:v>0.43997375108710773</c:v>
                </c:pt>
                <c:pt idx="20">
                  <c:v>0.16979640107429586</c:v>
                </c:pt>
                <c:pt idx="21">
                  <c:v>0.20128031481499373</c:v>
                </c:pt>
                <c:pt idx="22">
                  <c:v>1.6078308505102639</c:v>
                </c:pt>
                <c:pt idx="23">
                  <c:v>0.38912699961994829</c:v>
                </c:pt>
                <c:pt idx="24">
                  <c:v>0.41307529185517972</c:v>
                </c:pt>
                <c:pt idx="25">
                  <c:v>0.41714153777550073</c:v>
                </c:pt>
                <c:pt idx="26">
                  <c:v>0.95585237912127718</c:v>
                </c:pt>
                <c:pt idx="27">
                  <c:v>0.10352889952072274</c:v>
                </c:pt>
                <c:pt idx="28">
                  <c:v>1.1788796762231764</c:v>
                </c:pt>
                <c:pt idx="29">
                  <c:v>1.6591594501876685</c:v>
                </c:pt>
                <c:pt idx="30">
                  <c:v>1.4517334548292546</c:v>
                </c:pt>
                <c:pt idx="31">
                  <c:v>1.1505805862031007</c:v>
                </c:pt>
                <c:pt idx="32">
                  <c:v>0.33875539104066649</c:v>
                </c:pt>
                <c:pt idx="33">
                  <c:v>0.73636393141189183</c:v>
                </c:pt>
                <c:pt idx="34">
                  <c:v>6.8694718578326763E-2</c:v>
                </c:pt>
                <c:pt idx="35">
                  <c:v>0.6526699846830496</c:v>
                </c:pt>
                <c:pt idx="36">
                  <c:v>0.5780671867214916</c:v>
                </c:pt>
                <c:pt idx="37">
                  <c:v>0.79533748825178108</c:v>
                </c:pt>
                <c:pt idx="38">
                  <c:v>1.1598939055432422</c:v>
                </c:pt>
                <c:pt idx="39">
                  <c:v>0.4754740633736243</c:v>
                </c:pt>
                <c:pt idx="40">
                  <c:v>0.42067379624474494</c:v>
                </c:pt>
                <c:pt idx="41">
                  <c:v>0.40726823360603776</c:v>
                </c:pt>
                <c:pt idx="42">
                  <c:v>0.16222223044626669</c:v>
                </c:pt>
                <c:pt idx="43">
                  <c:v>0.24139085734025628</c:v>
                </c:pt>
                <c:pt idx="44">
                  <c:v>0.10773839308446484</c:v>
                </c:pt>
                <c:pt idx="45">
                  <c:v>0.78489141894690684</c:v>
                </c:pt>
                <c:pt idx="46">
                  <c:v>0.26328486639438892</c:v>
                </c:pt>
                <c:pt idx="47">
                  <c:v>0.49648168727592529</c:v>
                </c:pt>
                <c:pt idx="48">
                  <c:v>0.122110574628516</c:v>
                </c:pt>
                <c:pt idx="49">
                  <c:v>0.16399254087446855</c:v>
                </c:pt>
                <c:pt idx="50">
                  <c:v>0.10634918301403641</c:v>
                </c:pt>
                <c:pt idx="51">
                  <c:v>5.551732784983137E-2</c:v>
                </c:pt>
                <c:pt idx="52">
                  <c:v>0.57137932732806107</c:v>
                </c:pt>
                <c:pt idx="53">
                  <c:v>0.64936439174104565</c:v>
                </c:pt>
                <c:pt idx="54">
                  <c:v>0.30856484785593791</c:v>
                </c:pt>
                <c:pt idx="55">
                  <c:v>3.273290844021437E-2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25-4F73-82E7-B68C44F5082D}"/>
            </c:ext>
          </c:extLst>
        </c:ser>
        <c:ser>
          <c:idx val="2"/>
          <c:order val="1"/>
          <c:tx>
            <c:strRef>
              <c:f>'[Figure mTOR Regression Analysis Continous by SNPs_ImputatedDB_DR_procesados Lara.xlsx]Manhat Plot Add mTOR Only (2)'!$B$62</c:f>
              <c:strCache>
                <c:ptCount val="1"/>
                <c:pt idx="0">
                  <c:v>Calories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'[Figure mTOR Regression Analysis Continous by SNPs_ImputatedDB_DR_procesados Lara.xlsx]Manhat Plot Add mTOR Only (2)'!$I$62:$I$121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'[Figure mTOR Regression Analysis Continous by SNPs_ImputatedDB_DR_procesados Lara.xlsx]Manhat Plot Add mTOR Only (2)'!$S$62:$S$121</c:f>
              <c:numCache>
                <c:formatCode>General</c:formatCode>
                <c:ptCount val="56"/>
                <c:pt idx="0">
                  <c:v>1.0120657347678415</c:v>
                </c:pt>
                <c:pt idx="1">
                  <c:v>1.7510463845042925</c:v>
                </c:pt>
                <c:pt idx="2">
                  <c:v>0.99740201928009142</c:v>
                </c:pt>
                <c:pt idx="3">
                  <c:v>1.0080212090054164</c:v>
                </c:pt>
                <c:pt idx="4">
                  <c:v>1.0288169591438385</c:v>
                </c:pt>
                <c:pt idx="5">
                  <c:v>2.7565723042634879E-2</c:v>
                </c:pt>
                <c:pt idx="6">
                  <c:v>0.51456251892369864</c:v>
                </c:pt>
                <c:pt idx="7">
                  <c:v>0.11645212073195632</c:v>
                </c:pt>
                <c:pt idx="8">
                  <c:v>0.73306308884082694</c:v>
                </c:pt>
                <c:pt idx="9">
                  <c:v>0.15857795559764062</c:v>
                </c:pt>
                <c:pt idx="10">
                  <c:v>0.19511125537760859</c:v>
                </c:pt>
                <c:pt idx="11">
                  <c:v>0.32394687534812849</c:v>
                </c:pt>
                <c:pt idx="12">
                  <c:v>0.23314118897858238</c:v>
                </c:pt>
                <c:pt idx="13">
                  <c:v>5.2370252615645485E-2</c:v>
                </c:pt>
                <c:pt idx="14">
                  <c:v>0.49935193662808808</c:v>
                </c:pt>
                <c:pt idx="15">
                  <c:v>0.14363367634075203</c:v>
                </c:pt>
                <c:pt idx="16">
                  <c:v>0.12320502379929942</c:v>
                </c:pt>
                <c:pt idx="17">
                  <c:v>0.10751582063531237</c:v>
                </c:pt>
                <c:pt idx="18">
                  <c:v>0.45854557125241108</c:v>
                </c:pt>
                <c:pt idx="19">
                  <c:v>5.4186873412661526E-2</c:v>
                </c:pt>
                <c:pt idx="20">
                  <c:v>0.25484710492309964</c:v>
                </c:pt>
                <c:pt idx="21">
                  <c:v>0.46130062045759318</c:v>
                </c:pt>
                <c:pt idx="22">
                  <c:v>0.36875921976449078</c:v>
                </c:pt>
                <c:pt idx="23">
                  <c:v>9.9032376080875714E-2</c:v>
                </c:pt>
                <c:pt idx="24">
                  <c:v>0.18236853280948462</c:v>
                </c:pt>
                <c:pt idx="25">
                  <c:v>1.0908720580107392</c:v>
                </c:pt>
                <c:pt idx="26">
                  <c:v>0.24687675531828737</c:v>
                </c:pt>
                <c:pt idx="27">
                  <c:v>0.29387989029729644</c:v>
                </c:pt>
                <c:pt idx="28">
                  <c:v>0.26792805900013339</c:v>
                </c:pt>
                <c:pt idx="29">
                  <c:v>0.41206465136364395</c:v>
                </c:pt>
                <c:pt idx="30">
                  <c:v>0.5611413405794381</c:v>
                </c:pt>
                <c:pt idx="31">
                  <c:v>0.51755520808173472</c:v>
                </c:pt>
                <c:pt idx="32">
                  <c:v>3.5693217696063519E-2</c:v>
                </c:pt>
                <c:pt idx="33">
                  <c:v>0.13294519952329839</c:v>
                </c:pt>
                <c:pt idx="34">
                  <c:v>0.43628166003432228</c:v>
                </c:pt>
                <c:pt idx="35">
                  <c:v>0.85047298624565215</c:v>
                </c:pt>
                <c:pt idx="36">
                  <c:v>0.23202827861838118</c:v>
                </c:pt>
                <c:pt idx="37">
                  <c:v>0.30451832350980257</c:v>
                </c:pt>
                <c:pt idx="38">
                  <c:v>0.53610701101409275</c:v>
                </c:pt>
                <c:pt idx="39">
                  <c:v>7.4687908500350508E-2</c:v>
                </c:pt>
                <c:pt idx="40">
                  <c:v>0.1767866867173325</c:v>
                </c:pt>
                <c:pt idx="41">
                  <c:v>0.37079434289769625</c:v>
                </c:pt>
                <c:pt idx="42">
                  <c:v>0.15273589822923547</c:v>
                </c:pt>
                <c:pt idx="43">
                  <c:v>7.5307296979814198E-2</c:v>
                </c:pt>
                <c:pt idx="44">
                  <c:v>0.53865156635201705</c:v>
                </c:pt>
                <c:pt idx="45">
                  <c:v>0.12193801870998745</c:v>
                </c:pt>
                <c:pt idx="46">
                  <c:v>0.20985563495709944</c:v>
                </c:pt>
                <c:pt idx="47">
                  <c:v>0.27868411939410093</c:v>
                </c:pt>
                <c:pt idx="48">
                  <c:v>0.15027355580367213</c:v>
                </c:pt>
                <c:pt idx="49">
                  <c:v>0.31051355163575212</c:v>
                </c:pt>
                <c:pt idx="50">
                  <c:v>0.38636956507475939</c:v>
                </c:pt>
                <c:pt idx="51">
                  <c:v>0.64762450499947999</c:v>
                </c:pt>
                <c:pt idx="52">
                  <c:v>0.88306035344924427</c:v>
                </c:pt>
                <c:pt idx="53">
                  <c:v>0.57121748850304555</c:v>
                </c:pt>
                <c:pt idx="54">
                  <c:v>1.1534773315837132</c:v>
                </c:pt>
                <c:pt idx="55">
                  <c:v>3.35297362707156E-2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125-4F73-82E7-B68C44F5082D}"/>
            </c:ext>
          </c:extLst>
        </c:ser>
        <c:ser>
          <c:idx val="0"/>
          <c:order val="2"/>
          <c:tx>
            <c:strRef>
              <c:f>'[Figure mTOR Regression Analysis Continous by SNPs_ImputatedDB_DR_procesados Lara.xlsx]Manhat Plot Add mTOR Only (2)'!$B$842</c:f>
              <c:strCache>
                <c:ptCount val="1"/>
                <c:pt idx="0">
                  <c:v>MB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tx1">
                    <a:lumMod val="35000"/>
                    <a:lumOff val="65000"/>
                  </a:schemeClr>
                </a:solidFill>
              </a:ln>
              <a:effectLst/>
            </c:spPr>
          </c:marker>
          <c:cat>
            <c:strRef>
              <c:f>'[Figure mTOR Regression Analysis Continous by SNPs_ImputatedDB_DR_procesados Lara.xlsx]Manhat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'[Figure mTOR Regression Analysis Continous by SNPs_ImputatedDB_DR_procesados Lara.xlsx]Manhat Plot Add mTOR Only (2)'!$S$842:$S$901</c:f>
              <c:numCache>
                <c:formatCode>General</c:formatCode>
                <c:ptCount val="56"/>
                <c:pt idx="0">
                  <c:v>0.54211810326600773</c:v>
                </c:pt>
                <c:pt idx="1">
                  <c:v>1.1585153906646068</c:v>
                </c:pt>
                <c:pt idx="2">
                  <c:v>0.99481948749621973</c:v>
                </c:pt>
                <c:pt idx="3">
                  <c:v>0.95350483566529165</c:v>
                </c:pt>
                <c:pt idx="4">
                  <c:v>0.91973437266015523</c:v>
                </c:pt>
                <c:pt idx="5">
                  <c:v>0.85449282859033737</c:v>
                </c:pt>
                <c:pt idx="6">
                  <c:v>0.54683460747414281</c:v>
                </c:pt>
                <c:pt idx="7">
                  <c:v>0.61762269653188628</c:v>
                </c:pt>
                <c:pt idx="8">
                  <c:v>3.8341651362284734E-2</c:v>
                </c:pt>
                <c:pt idx="9">
                  <c:v>0.11036219959333225</c:v>
                </c:pt>
                <c:pt idx="10">
                  <c:v>0.1447231961699082</c:v>
                </c:pt>
                <c:pt idx="11">
                  <c:v>0.57040919777669841</c:v>
                </c:pt>
                <c:pt idx="12">
                  <c:v>0.42782568638694046</c:v>
                </c:pt>
                <c:pt idx="13">
                  <c:v>0.17953580942231595</c:v>
                </c:pt>
                <c:pt idx="14">
                  <c:v>0.39924485036038188</c:v>
                </c:pt>
                <c:pt idx="15">
                  <c:v>1.2716462179787715</c:v>
                </c:pt>
                <c:pt idx="16">
                  <c:v>1.292004253577071</c:v>
                </c:pt>
                <c:pt idx="17">
                  <c:v>8.9589060085311825E-2</c:v>
                </c:pt>
                <c:pt idx="18">
                  <c:v>0.38320951367028422</c:v>
                </c:pt>
                <c:pt idx="19">
                  <c:v>1.2021084124517941E-2</c:v>
                </c:pt>
                <c:pt idx="20">
                  <c:v>0.27107835362714067</c:v>
                </c:pt>
                <c:pt idx="21">
                  <c:v>4.0433953362072346E-2</c:v>
                </c:pt>
                <c:pt idx="22">
                  <c:v>0.59894427422815621</c:v>
                </c:pt>
                <c:pt idx="23">
                  <c:v>5.8737090681050229E-2</c:v>
                </c:pt>
                <c:pt idx="24">
                  <c:v>0.15131834597604962</c:v>
                </c:pt>
                <c:pt idx="25">
                  <c:v>0.50320868429995758</c:v>
                </c:pt>
                <c:pt idx="26">
                  <c:v>9.7670694141681252E-2</c:v>
                </c:pt>
                <c:pt idx="27">
                  <c:v>0.93741801577183692</c:v>
                </c:pt>
                <c:pt idx="28">
                  <c:v>0.98970004336018802</c:v>
                </c:pt>
                <c:pt idx="29">
                  <c:v>1.1365581713862913</c:v>
                </c:pt>
                <c:pt idx="30">
                  <c:v>4.2296958451168633E-2</c:v>
                </c:pt>
                <c:pt idx="31">
                  <c:v>6.469430971007481E-2</c:v>
                </c:pt>
                <c:pt idx="32">
                  <c:v>0.26970233790285036</c:v>
                </c:pt>
                <c:pt idx="33">
                  <c:v>2.9049065654575875E-2</c:v>
                </c:pt>
                <c:pt idx="34">
                  <c:v>0.18675269910239498</c:v>
                </c:pt>
                <c:pt idx="35">
                  <c:v>0.29722492209895601</c:v>
                </c:pt>
                <c:pt idx="36">
                  <c:v>0.27148389524023331</c:v>
                </c:pt>
                <c:pt idx="37">
                  <c:v>4.1531681633056323E-2</c:v>
                </c:pt>
                <c:pt idx="38">
                  <c:v>1.5075189898711234</c:v>
                </c:pt>
                <c:pt idx="39">
                  <c:v>0.36875921976449078</c:v>
                </c:pt>
                <c:pt idx="40">
                  <c:v>0.47573373123302126</c:v>
                </c:pt>
                <c:pt idx="41">
                  <c:v>0.30408074716860001</c:v>
                </c:pt>
                <c:pt idx="42">
                  <c:v>0.45456917053464874</c:v>
                </c:pt>
                <c:pt idx="43">
                  <c:v>0.62930190742442316</c:v>
                </c:pt>
                <c:pt idx="44">
                  <c:v>0.13024040521758964</c:v>
                </c:pt>
                <c:pt idx="45">
                  <c:v>4.0433953362072346E-2</c:v>
                </c:pt>
                <c:pt idx="46">
                  <c:v>1.9360432556262814E-2</c:v>
                </c:pt>
                <c:pt idx="47">
                  <c:v>0.20321758829869221</c:v>
                </c:pt>
                <c:pt idx="48">
                  <c:v>0.36011525808369571</c:v>
                </c:pt>
                <c:pt idx="49">
                  <c:v>0.25774633009340631</c:v>
                </c:pt>
                <c:pt idx="50">
                  <c:v>1.8090829909207715E-2</c:v>
                </c:pt>
                <c:pt idx="51">
                  <c:v>0.36774522331528636</c:v>
                </c:pt>
                <c:pt idx="52">
                  <c:v>0.10963487855187583</c:v>
                </c:pt>
                <c:pt idx="53">
                  <c:v>0.37448177102836239</c:v>
                </c:pt>
                <c:pt idx="54">
                  <c:v>1.1506420183387009</c:v>
                </c:pt>
                <c:pt idx="55">
                  <c:v>5.2125345102301816E-2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125-4F73-82E7-B68C44F50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prstDash val="sysDash"/>
              <a:round/>
            </a:ln>
            <a:effectLst/>
          </c:spPr>
        </c:dropLines>
        <c:marker val="1"/>
        <c:smooth val="0"/>
        <c:axId val="485142072"/>
        <c:axId val="485142464"/>
      </c:lineChart>
      <c:catAx>
        <c:axId val="48514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42464"/>
        <c:crosses val="autoZero"/>
        <c:auto val="0"/>
        <c:lblAlgn val="ctr"/>
        <c:lblOffset val="100"/>
        <c:tickLblSkip val="1"/>
        <c:tickMarkSkip val="9"/>
        <c:noMultiLvlLbl val="0"/>
      </c:catAx>
      <c:valAx>
        <c:axId val="485142464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800"/>
                  <a:t>-log10 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42072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8476320282350895"/>
          <c:y val="0.19261542041614801"/>
          <c:w val="0.25170591755575278"/>
          <c:h val="8.08452804015564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0"/>
          <c:tx>
            <c:strRef>
              <c:f>'Manhat Plot Add mTOR Only (2)'!$B$302</c:f>
              <c:strCache>
                <c:ptCount val="1"/>
                <c:pt idx="0">
                  <c:v>Cholesterol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(2)'!$S$302:$S$361</c:f>
              <c:numCache>
                <c:formatCode>General</c:formatCode>
                <c:ptCount val="56"/>
                <c:pt idx="0">
                  <c:v>0.3788237182249648</c:v>
                </c:pt>
                <c:pt idx="1">
                  <c:v>0.5323918944163667</c:v>
                </c:pt>
                <c:pt idx="2">
                  <c:v>0.17639537164484198</c:v>
                </c:pt>
                <c:pt idx="3">
                  <c:v>0.11838712752165161</c:v>
                </c:pt>
                <c:pt idx="4">
                  <c:v>0.29895036927086033</c:v>
                </c:pt>
                <c:pt idx="5">
                  <c:v>5.3891769563094029E-2</c:v>
                </c:pt>
                <c:pt idx="6">
                  <c:v>3.3295223342125445E-2</c:v>
                </c:pt>
                <c:pt idx="7">
                  <c:v>1.3030789173217684E-4</c:v>
                </c:pt>
                <c:pt idx="8">
                  <c:v>0.15428198203334137</c:v>
                </c:pt>
                <c:pt idx="9">
                  <c:v>0.49525736372831208</c:v>
                </c:pt>
                <c:pt idx="10">
                  <c:v>0.34910992214368758</c:v>
                </c:pt>
                <c:pt idx="11">
                  <c:v>0.28617357561947543</c:v>
                </c:pt>
                <c:pt idx="12">
                  <c:v>0.87516985058614083</c:v>
                </c:pt>
                <c:pt idx="13">
                  <c:v>1.3968556273798178</c:v>
                </c:pt>
                <c:pt idx="14">
                  <c:v>0.13465909437541604</c:v>
                </c:pt>
                <c:pt idx="15">
                  <c:v>0.17140454362829763</c:v>
                </c:pt>
                <c:pt idx="16">
                  <c:v>0.57300104124346285</c:v>
                </c:pt>
                <c:pt idx="17">
                  <c:v>0.13560759484941132</c:v>
                </c:pt>
                <c:pt idx="18">
                  <c:v>0.23980377054486604</c:v>
                </c:pt>
                <c:pt idx="19">
                  <c:v>0.52071268352382993</c:v>
                </c:pt>
                <c:pt idx="20">
                  <c:v>4.9976093476673526E-2</c:v>
                </c:pt>
                <c:pt idx="21">
                  <c:v>0.39104630072413715</c:v>
                </c:pt>
                <c:pt idx="22">
                  <c:v>0.12262865413022594</c:v>
                </c:pt>
                <c:pt idx="23">
                  <c:v>0.6681679555637513</c:v>
                </c:pt>
                <c:pt idx="24">
                  <c:v>1.3942641061232535</c:v>
                </c:pt>
                <c:pt idx="25">
                  <c:v>1.0476435226762093</c:v>
                </c:pt>
                <c:pt idx="26">
                  <c:v>3.4375032890757197E-2</c:v>
                </c:pt>
                <c:pt idx="27">
                  <c:v>1.5114492834995557</c:v>
                </c:pt>
                <c:pt idx="28">
                  <c:v>0.27156504902574519</c:v>
                </c:pt>
                <c:pt idx="29">
                  <c:v>0.9507819773298184</c:v>
                </c:pt>
                <c:pt idx="30">
                  <c:v>8.836306687055788E-2</c:v>
                </c:pt>
                <c:pt idx="31">
                  <c:v>0.26177455185749493</c:v>
                </c:pt>
                <c:pt idx="32">
                  <c:v>1.3240384503578306</c:v>
                </c:pt>
                <c:pt idx="33">
                  <c:v>0.68824613894424569</c:v>
                </c:pt>
                <c:pt idx="34">
                  <c:v>0.1529211379342845</c:v>
                </c:pt>
                <c:pt idx="35">
                  <c:v>5.6901376994514724E-2</c:v>
                </c:pt>
                <c:pt idx="36">
                  <c:v>0.63620005452089068</c:v>
                </c:pt>
                <c:pt idx="37">
                  <c:v>0.60888838629719744</c:v>
                </c:pt>
                <c:pt idx="38">
                  <c:v>0.14972144748196284</c:v>
                </c:pt>
                <c:pt idx="39">
                  <c:v>0.23195418589758326</c:v>
                </c:pt>
                <c:pt idx="40">
                  <c:v>0.30803489723263966</c:v>
                </c:pt>
                <c:pt idx="41">
                  <c:v>1.5027938192960455</c:v>
                </c:pt>
                <c:pt idx="42">
                  <c:v>8.1917215357812823E-2</c:v>
                </c:pt>
                <c:pt idx="43">
                  <c:v>3.7204630142766773E-2</c:v>
                </c:pt>
                <c:pt idx="44">
                  <c:v>0.21588218353707672</c:v>
                </c:pt>
                <c:pt idx="45">
                  <c:v>0.60959484351991911</c:v>
                </c:pt>
                <c:pt idx="46">
                  <c:v>7.7067043444788319E-2</c:v>
                </c:pt>
                <c:pt idx="47">
                  <c:v>0.14917004015146906</c:v>
                </c:pt>
                <c:pt idx="48">
                  <c:v>0.21745571598998992</c:v>
                </c:pt>
                <c:pt idx="49">
                  <c:v>0.56815395430127458</c:v>
                </c:pt>
                <c:pt idx="50">
                  <c:v>0.4799096718871575</c:v>
                </c:pt>
                <c:pt idx="51">
                  <c:v>0.23649713453240301</c:v>
                </c:pt>
                <c:pt idx="52">
                  <c:v>3.8483988551051014E-2</c:v>
                </c:pt>
                <c:pt idx="53">
                  <c:v>0.39523411529611263</c:v>
                </c:pt>
                <c:pt idx="54">
                  <c:v>2.0679302617975567E-2</c:v>
                </c:pt>
                <c:pt idx="55">
                  <c:v>0.39491053811841959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64-2F43-932A-9282F8322F8B}"/>
            </c:ext>
          </c:extLst>
        </c:ser>
        <c:ser>
          <c:idx val="3"/>
          <c:order val="1"/>
          <c:tx>
            <c:strRef>
              <c:f>'Manhat Plot Add mTOR Only (2)'!$B$482</c:f>
              <c:strCache>
                <c:ptCount val="1"/>
                <c:pt idx="0">
                  <c:v>HDL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(2)'!$S$482:$S$541</c:f>
              <c:numCache>
                <c:formatCode>General</c:formatCode>
                <c:ptCount val="56"/>
                <c:pt idx="0">
                  <c:v>0.23642227553335465</c:v>
                </c:pt>
                <c:pt idx="1">
                  <c:v>5.6159373598738883E-2</c:v>
                </c:pt>
                <c:pt idx="2">
                  <c:v>0.64569943765464033</c:v>
                </c:pt>
                <c:pt idx="3">
                  <c:v>0.60853558816089681</c:v>
                </c:pt>
                <c:pt idx="4">
                  <c:v>0.31713320433767545</c:v>
                </c:pt>
                <c:pt idx="5">
                  <c:v>3.2031037121307684E-2</c:v>
                </c:pt>
                <c:pt idx="6">
                  <c:v>0.31229272037518102</c:v>
                </c:pt>
                <c:pt idx="7">
                  <c:v>0.39275949616825728</c:v>
                </c:pt>
                <c:pt idx="8">
                  <c:v>0.62488531530777502</c:v>
                </c:pt>
                <c:pt idx="9">
                  <c:v>1.8815862601645743E-2</c:v>
                </c:pt>
                <c:pt idx="10">
                  <c:v>0.51913107631283217</c:v>
                </c:pt>
                <c:pt idx="11">
                  <c:v>1.8770512579999232E-2</c:v>
                </c:pt>
                <c:pt idx="12">
                  <c:v>3.4140063192928297E-2</c:v>
                </c:pt>
                <c:pt idx="13">
                  <c:v>7.5565636456769336E-2</c:v>
                </c:pt>
                <c:pt idx="14">
                  <c:v>6.6107964235788921E-2</c:v>
                </c:pt>
                <c:pt idx="15">
                  <c:v>0.57154122648441985</c:v>
                </c:pt>
                <c:pt idx="16">
                  <c:v>0.39750593119271899</c:v>
                </c:pt>
                <c:pt idx="17">
                  <c:v>0.22922160383085236</c:v>
                </c:pt>
                <c:pt idx="18">
                  <c:v>0.39826585173989509</c:v>
                </c:pt>
                <c:pt idx="19">
                  <c:v>0.45284087867258249</c:v>
                </c:pt>
                <c:pt idx="20">
                  <c:v>0.28025450747042335</c:v>
                </c:pt>
                <c:pt idx="21">
                  <c:v>0.28441444810680383</c:v>
                </c:pt>
                <c:pt idx="22">
                  <c:v>0.6165437034752469</c:v>
                </c:pt>
                <c:pt idx="23">
                  <c:v>0.24382048315619084</c:v>
                </c:pt>
                <c:pt idx="24">
                  <c:v>0.34151161869098295</c:v>
                </c:pt>
                <c:pt idx="25">
                  <c:v>1.4240043797967323</c:v>
                </c:pt>
                <c:pt idx="26">
                  <c:v>0.2222108125651325</c:v>
                </c:pt>
                <c:pt idx="27">
                  <c:v>1.9632973815224872E-2</c:v>
                </c:pt>
                <c:pt idx="28">
                  <c:v>4.148389657695891E-2</c:v>
                </c:pt>
                <c:pt idx="29">
                  <c:v>0.1913839645730081</c:v>
                </c:pt>
                <c:pt idx="30">
                  <c:v>0.42550573171467249</c:v>
                </c:pt>
                <c:pt idx="31">
                  <c:v>5.9469364123247472E-3</c:v>
                </c:pt>
                <c:pt idx="32">
                  <c:v>4.3159509840766538E-2</c:v>
                </c:pt>
                <c:pt idx="33">
                  <c:v>0.33989377827675588</c:v>
                </c:pt>
                <c:pt idx="34">
                  <c:v>0.30697693207630594</c:v>
                </c:pt>
                <c:pt idx="35">
                  <c:v>0.31605286924848786</c:v>
                </c:pt>
                <c:pt idx="36">
                  <c:v>1.5202742910707194E-2</c:v>
                </c:pt>
                <c:pt idx="37">
                  <c:v>0.6526699846830496</c:v>
                </c:pt>
                <c:pt idx="38">
                  <c:v>1.7774008325325184E-2</c:v>
                </c:pt>
                <c:pt idx="39">
                  <c:v>0.27860162447849468</c:v>
                </c:pt>
                <c:pt idx="40">
                  <c:v>0.31758413832264148</c:v>
                </c:pt>
                <c:pt idx="41">
                  <c:v>5.0219791637999403E-2</c:v>
                </c:pt>
                <c:pt idx="42">
                  <c:v>0.37965570024550671</c:v>
                </c:pt>
                <c:pt idx="43">
                  <c:v>0.26584048675553323</c:v>
                </c:pt>
                <c:pt idx="44">
                  <c:v>0.41782296231159116</c:v>
                </c:pt>
                <c:pt idx="45">
                  <c:v>0.68361024892680455</c:v>
                </c:pt>
                <c:pt idx="46">
                  <c:v>0.74545192289102613</c:v>
                </c:pt>
                <c:pt idx="47">
                  <c:v>0.3619102780154943</c:v>
                </c:pt>
                <c:pt idx="48">
                  <c:v>0.4934949675951279</c:v>
                </c:pt>
                <c:pt idx="49">
                  <c:v>0.42689621683600892</c:v>
                </c:pt>
                <c:pt idx="50">
                  <c:v>0.62727205911440453</c:v>
                </c:pt>
                <c:pt idx="51">
                  <c:v>1.0271956776634223</c:v>
                </c:pt>
                <c:pt idx="52">
                  <c:v>1.2189630613788682</c:v>
                </c:pt>
                <c:pt idx="53">
                  <c:v>0.20558166912585901</c:v>
                </c:pt>
                <c:pt idx="54">
                  <c:v>6.2030997048547164E-2</c:v>
                </c:pt>
                <c:pt idx="55">
                  <c:v>0.65111127692856208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C64-2F43-932A-9282F8322F8B}"/>
            </c:ext>
          </c:extLst>
        </c:ser>
        <c:ser>
          <c:idx val="4"/>
          <c:order val="2"/>
          <c:tx>
            <c:strRef>
              <c:f>'Manhat Plot Add mTOR Only (2)'!$B$662</c:f>
              <c:strCache>
                <c:ptCount val="1"/>
                <c:pt idx="0">
                  <c:v>LDL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(2)'!$S$662:$S$721</c:f>
              <c:numCache>
                <c:formatCode>General</c:formatCode>
                <c:ptCount val="56"/>
                <c:pt idx="0">
                  <c:v>0.65325594539515119</c:v>
                </c:pt>
                <c:pt idx="1">
                  <c:v>0.78674794780360335</c:v>
                </c:pt>
                <c:pt idx="2">
                  <c:v>0.46852108295774486</c:v>
                </c:pt>
                <c:pt idx="3">
                  <c:v>0.37018280398148418</c:v>
                </c:pt>
                <c:pt idx="4">
                  <c:v>0.54469822834292358</c:v>
                </c:pt>
                <c:pt idx="5">
                  <c:v>0.13318119707395185</c:v>
                </c:pt>
                <c:pt idx="6">
                  <c:v>0.12656313677796308</c:v>
                </c:pt>
                <c:pt idx="7">
                  <c:v>8.1759909778584994E-2</c:v>
                </c:pt>
                <c:pt idx="8">
                  <c:v>0.53985418250824979</c:v>
                </c:pt>
                <c:pt idx="9">
                  <c:v>0.66999229912724079</c:v>
                </c:pt>
                <c:pt idx="10">
                  <c:v>0.42296801437396864</c:v>
                </c:pt>
                <c:pt idx="11">
                  <c:v>0.60188630826949752</c:v>
                </c:pt>
                <c:pt idx="12">
                  <c:v>0.75031257219469849</c:v>
                </c:pt>
                <c:pt idx="13">
                  <c:v>0.8823973083099157</c:v>
                </c:pt>
                <c:pt idx="14">
                  <c:v>6.8338760315518776E-2</c:v>
                </c:pt>
                <c:pt idx="15">
                  <c:v>4.2680103144659177E-2</c:v>
                </c:pt>
                <c:pt idx="16">
                  <c:v>0.54990492412839764</c:v>
                </c:pt>
                <c:pt idx="17">
                  <c:v>4.3975717719322883E-2</c:v>
                </c:pt>
                <c:pt idx="18">
                  <c:v>0.14660602254933422</c:v>
                </c:pt>
                <c:pt idx="19">
                  <c:v>8.0212090054163666E-3</c:v>
                </c:pt>
                <c:pt idx="20">
                  <c:v>0.18495382393536944</c:v>
                </c:pt>
                <c:pt idx="21">
                  <c:v>0.11815903167507256</c:v>
                </c:pt>
                <c:pt idx="22">
                  <c:v>0.12522836281570171</c:v>
                </c:pt>
                <c:pt idx="23">
                  <c:v>0.44081181099522454</c:v>
                </c:pt>
                <c:pt idx="24">
                  <c:v>1.2820799741630065</c:v>
                </c:pt>
                <c:pt idx="25">
                  <c:v>0.76980662113095444</c:v>
                </c:pt>
                <c:pt idx="26">
                  <c:v>4.6719909225904233E-3</c:v>
                </c:pt>
                <c:pt idx="27">
                  <c:v>1.4714689393645886</c:v>
                </c:pt>
                <c:pt idx="28">
                  <c:v>0.43651891460558934</c:v>
                </c:pt>
                <c:pt idx="29">
                  <c:v>0.99524884440899897</c:v>
                </c:pt>
                <c:pt idx="30">
                  <c:v>3.777276864991503E-2</c:v>
                </c:pt>
                <c:pt idx="31">
                  <c:v>6.2081097352219637E-2</c:v>
                </c:pt>
                <c:pt idx="32">
                  <c:v>1.7554754884299162</c:v>
                </c:pt>
                <c:pt idx="33">
                  <c:v>1.2032869367191037</c:v>
                </c:pt>
                <c:pt idx="34">
                  <c:v>0.29688065376392209</c:v>
                </c:pt>
                <c:pt idx="35">
                  <c:v>8.544530148236637E-2</c:v>
                </c:pt>
                <c:pt idx="36">
                  <c:v>0.80687540164553839</c:v>
                </c:pt>
                <c:pt idx="37">
                  <c:v>0.91080163319485108</c:v>
                </c:pt>
                <c:pt idx="38">
                  <c:v>0.48704892002750944</c:v>
                </c:pt>
                <c:pt idx="39">
                  <c:v>0.46268472688799028</c:v>
                </c:pt>
                <c:pt idx="40">
                  <c:v>0.56655020623840391</c:v>
                </c:pt>
                <c:pt idx="41">
                  <c:v>1.5469876088785448</c:v>
                </c:pt>
                <c:pt idx="42">
                  <c:v>9.4635931233107692E-2</c:v>
                </c:pt>
                <c:pt idx="43">
                  <c:v>0.32239304727950685</c:v>
                </c:pt>
                <c:pt idx="44">
                  <c:v>0.11901500951324659</c:v>
                </c:pt>
                <c:pt idx="45">
                  <c:v>0.16545214231905134</c:v>
                </c:pt>
                <c:pt idx="46">
                  <c:v>0.13294519952329839</c:v>
                </c:pt>
                <c:pt idx="47">
                  <c:v>0.13912320359670222</c:v>
                </c:pt>
                <c:pt idx="48">
                  <c:v>0.10023419805561389</c:v>
                </c:pt>
                <c:pt idx="49">
                  <c:v>0.50696041168234873</c:v>
                </c:pt>
                <c:pt idx="50">
                  <c:v>0.19688444510997305</c:v>
                </c:pt>
                <c:pt idx="51">
                  <c:v>0.2347040703019434</c:v>
                </c:pt>
                <c:pt idx="52">
                  <c:v>0.12124847982699792</c:v>
                </c:pt>
                <c:pt idx="53">
                  <c:v>0.14496568332411591</c:v>
                </c:pt>
                <c:pt idx="54">
                  <c:v>0.17146899335489862</c:v>
                </c:pt>
                <c:pt idx="55">
                  <c:v>0.55098468365221365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C64-2F43-932A-9282F8322F8B}"/>
            </c:ext>
          </c:extLst>
        </c:ser>
        <c:ser>
          <c:idx val="5"/>
          <c:order val="3"/>
          <c:tx>
            <c:strRef>
              <c:f>'Manhat Plot Add mTOR Only (2)'!$B$722</c:f>
              <c:strCache>
                <c:ptCount val="1"/>
                <c:pt idx="0">
                  <c:v>Ox-LDL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(2)'!$S$722:$S$781</c:f>
              <c:numCache>
                <c:formatCode>General</c:formatCode>
                <c:ptCount val="56"/>
                <c:pt idx="0">
                  <c:v>0.70202075584063761</c:v>
                </c:pt>
                <c:pt idx="1">
                  <c:v>0.47391930819797007</c:v>
                </c:pt>
                <c:pt idx="2">
                  <c:v>0.62745619924092966</c:v>
                </c:pt>
                <c:pt idx="3">
                  <c:v>0.6472388082761692</c:v>
                </c:pt>
                <c:pt idx="4">
                  <c:v>0.50779854860746032</c:v>
                </c:pt>
                <c:pt idx="5">
                  <c:v>7.5979299525932409E-2</c:v>
                </c:pt>
                <c:pt idx="6">
                  <c:v>0.16889843549864059</c:v>
                </c:pt>
                <c:pt idx="7">
                  <c:v>0.10896458468468917</c:v>
                </c:pt>
                <c:pt idx="8">
                  <c:v>7.6963331329214069E-2</c:v>
                </c:pt>
                <c:pt idx="9">
                  <c:v>0.12546020292898982</c:v>
                </c:pt>
                <c:pt idx="10">
                  <c:v>0.14966014541652078</c:v>
                </c:pt>
                <c:pt idx="11">
                  <c:v>0.76624263703448947</c:v>
                </c:pt>
                <c:pt idx="12">
                  <c:v>0.45729903055188914</c:v>
                </c:pt>
                <c:pt idx="13">
                  <c:v>8.6080235048534071E-2</c:v>
                </c:pt>
                <c:pt idx="14">
                  <c:v>0.67923077166131351</c:v>
                </c:pt>
                <c:pt idx="15">
                  <c:v>2.2550772617658758E-2</c:v>
                </c:pt>
                <c:pt idx="16">
                  <c:v>5.286048235717089E-2</c:v>
                </c:pt>
                <c:pt idx="17">
                  <c:v>0.20453710560962013</c:v>
                </c:pt>
                <c:pt idx="18">
                  <c:v>0.36291072646966949</c:v>
                </c:pt>
                <c:pt idx="19">
                  <c:v>0.2670436304243754</c:v>
                </c:pt>
                <c:pt idx="20">
                  <c:v>0.46130062045759318</c:v>
                </c:pt>
                <c:pt idx="21">
                  <c:v>9.1407761152430558E-2</c:v>
                </c:pt>
                <c:pt idx="22">
                  <c:v>0.25359935550843898</c:v>
                </c:pt>
                <c:pt idx="23">
                  <c:v>0.60171269464259891</c:v>
                </c:pt>
                <c:pt idx="24">
                  <c:v>0.57186520597121115</c:v>
                </c:pt>
                <c:pt idx="25">
                  <c:v>3.3201453616639023E-2</c:v>
                </c:pt>
                <c:pt idx="26">
                  <c:v>0.1935486767527379</c:v>
                </c:pt>
                <c:pt idx="27">
                  <c:v>0.648590248074561</c:v>
                </c:pt>
                <c:pt idx="28">
                  <c:v>0.92664829761309897</c:v>
                </c:pt>
                <c:pt idx="29">
                  <c:v>0.5586191150834886</c:v>
                </c:pt>
                <c:pt idx="30">
                  <c:v>9.2534893234143781E-2</c:v>
                </c:pt>
                <c:pt idx="31">
                  <c:v>4.9051285600599653E-2</c:v>
                </c:pt>
                <c:pt idx="32">
                  <c:v>0.89346914617761863</c:v>
                </c:pt>
                <c:pt idx="33">
                  <c:v>1.6294869104014074</c:v>
                </c:pt>
                <c:pt idx="34">
                  <c:v>1.0238812281221806E-2</c:v>
                </c:pt>
                <c:pt idx="35">
                  <c:v>1.0852338630741474</c:v>
                </c:pt>
                <c:pt idx="36">
                  <c:v>0.61888491929014944</c:v>
                </c:pt>
                <c:pt idx="37">
                  <c:v>0.30944953848964135</c:v>
                </c:pt>
                <c:pt idx="38">
                  <c:v>9.705553871561268E-3</c:v>
                </c:pt>
                <c:pt idx="39">
                  <c:v>0.17639537164484198</c:v>
                </c:pt>
                <c:pt idx="40">
                  <c:v>0.16500739626697014</c:v>
                </c:pt>
                <c:pt idx="41">
                  <c:v>4.0433953362072346E-2</c:v>
                </c:pt>
                <c:pt idx="42">
                  <c:v>0.91757369913922815</c:v>
                </c:pt>
                <c:pt idx="43">
                  <c:v>0.38870163770357119</c:v>
                </c:pt>
                <c:pt idx="44">
                  <c:v>0.49675422853488732</c:v>
                </c:pt>
                <c:pt idx="45">
                  <c:v>1.4145392704914994</c:v>
                </c:pt>
                <c:pt idx="46">
                  <c:v>0.35467599843770664</c:v>
                </c:pt>
                <c:pt idx="47">
                  <c:v>7.8053545770589844E-2</c:v>
                </c:pt>
                <c:pt idx="48">
                  <c:v>0.16039627052916311</c:v>
                </c:pt>
                <c:pt idx="49">
                  <c:v>0.89825292605363372</c:v>
                </c:pt>
                <c:pt idx="50">
                  <c:v>0.72769415559791362</c:v>
                </c:pt>
                <c:pt idx="51">
                  <c:v>1.1483747968466909</c:v>
                </c:pt>
                <c:pt idx="52">
                  <c:v>0.67571754470230738</c:v>
                </c:pt>
                <c:pt idx="53">
                  <c:v>9.2642391868827154E-2</c:v>
                </c:pt>
                <c:pt idx="54">
                  <c:v>2.1089422824428321E-2</c:v>
                </c:pt>
                <c:pt idx="55">
                  <c:v>0.28091742609851406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C64-2F43-932A-9282F8322F8B}"/>
            </c:ext>
          </c:extLst>
        </c:ser>
        <c:ser>
          <c:idx val="6"/>
          <c:order val="4"/>
          <c:tx>
            <c:strRef>
              <c:f>'Manhat Plot Add mTOR Only (2)'!$B$1202</c:f>
              <c:strCache>
                <c:ptCount val="1"/>
                <c:pt idx="0">
                  <c:v>Triglycerides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(2)'!$S$1202:$S$1261</c:f>
              <c:numCache>
                <c:formatCode>General</c:formatCode>
                <c:ptCount val="56"/>
                <c:pt idx="0">
                  <c:v>0.14351278713136931</c:v>
                </c:pt>
                <c:pt idx="1">
                  <c:v>1.2601900862982612E-2</c:v>
                </c:pt>
                <c:pt idx="2">
                  <c:v>0.18203819546800604</c:v>
                </c:pt>
                <c:pt idx="3">
                  <c:v>0.15076490868527748</c:v>
                </c:pt>
                <c:pt idx="4">
                  <c:v>0.15051916275601382</c:v>
                </c:pt>
                <c:pt idx="5">
                  <c:v>0.12743585690934839</c:v>
                </c:pt>
                <c:pt idx="6">
                  <c:v>0.5991167844516373</c:v>
                </c:pt>
                <c:pt idx="7">
                  <c:v>0.56895805466411453</c:v>
                </c:pt>
                <c:pt idx="8">
                  <c:v>0.2109130849119713</c:v>
                </c:pt>
                <c:pt idx="9">
                  <c:v>3.8721320914956898E-2</c:v>
                </c:pt>
                <c:pt idx="10">
                  <c:v>0.14514763758216601</c:v>
                </c:pt>
                <c:pt idx="11">
                  <c:v>0.13882416448697127</c:v>
                </c:pt>
                <c:pt idx="12">
                  <c:v>0.36021478701317983</c:v>
                </c:pt>
                <c:pt idx="13">
                  <c:v>0.9461535731477474</c:v>
                </c:pt>
                <c:pt idx="14">
                  <c:v>3.9909932095080501E-2</c:v>
                </c:pt>
                <c:pt idx="15">
                  <c:v>3.2920265855502902E-2</c:v>
                </c:pt>
                <c:pt idx="16">
                  <c:v>1.9678413991243645E-2</c:v>
                </c:pt>
                <c:pt idx="17">
                  <c:v>1.9303319030884043</c:v>
                </c:pt>
                <c:pt idx="18">
                  <c:v>0.11565785235294108</c:v>
                </c:pt>
                <c:pt idx="19">
                  <c:v>0.9759250126925737</c:v>
                </c:pt>
                <c:pt idx="20">
                  <c:v>0.14302956651750767</c:v>
                </c:pt>
                <c:pt idx="21">
                  <c:v>0.19003647828598602</c:v>
                </c:pt>
                <c:pt idx="22">
                  <c:v>0.42957382164102742</c:v>
                </c:pt>
                <c:pt idx="23">
                  <c:v>8.7937444411497659E-2</c:v>
                </c:pt>
                <c:pt idx="24">
                  <c:v>0.83032556594119311</c:v>
                </c:pt>
                <c:pt idx="25">
                  <c:v>0.59791064942790328</c:v>
                </c:pt>
                <c:pt idx="26">
                  <c:v>4.1722874452302425E-2</c:v>
                </c:pt>
                <c:pt idx="27">
                  <c:v>0.78515615195230215</c:v>
                </c:pt>
                <c:pt idx="28">
                  <c:v>5.305672930217456E-2</c:v>
                </c:pt>
                <c:pt idx="29">
                  <c:v>0.14345235514325214</c:v>
                </c:pt>
                <c:pt idx="30">
                  <c:v>0.49471432585586766</c:v>
                </c:pt>
                <c:pt idx="31">
                  <c:v>0.23844801143581806</c:v>
                </c:pt>
                <c:pt idx="32">
                  <c:v>0.35085993585578112</c:v>
                </c:pt>
                <c:pt idx="33">
                  <c:v>0.12714475529518973</c:v>
                </c:pt>
                <c:pt idx="34">
                  <c:v>4.6965542749643263E-2</c:v>
                </c:pt>
                <c:pt idx="35">
                  <c:v>0.27384353382724513</c:v>
                </c:pt>
                <c:pt idx="36">
                  <c:v>0.19158644859963192</c:v>
                </c:pt>
                <c:pt idx="37">
                  <c:v>0.38216125228299663</c:v>
                </c:pt>
                <c:pt idx="38">
                  <c:v>0.21431433171909869</c:v>
                </c:pt>
                <c:pt idx="39">
                  <c:v>3.1330298279608003E-2</c:v>
                </c:pt>
                <c:pt idx="40">
                  <c:v>2.0224067270314405E-2</c:v>
                </c:pt>
                <c:pt idx="41">
                  <c:v>0.1151480172540021</c:v>
                </c:pt>
                <c:pt idx="42">
                  <c:v>0.28332902443986441</c:v>
                </c:pt>
                <c:pt idx="43">
                  <c:v>0.25336580106242124</c:v>
                </c:pt>
                <c:pt idx="44">
                  <c:v>1.7367005605150372E-2</c:v>
                </c:pt>
                <c:pt idx="45">
                  <c:v>0.55830486435928295</c:v>
                </c:pt>
                <c:pt idx="46">
                  <c:v>0.26114019792779974</c:v>
                </c:pt>
                <c:pt idx="47">
                  <c:v>0.59499533494963064</c:v>
                </c:pt>
                <c:pt idx="48">
                  <c:v>2.93742233117055E-2</c:v>
                </c:pt>
                <c:pt idx="49">
                  <c:v>1.4381833356810425</c:v>
                </c:pt>
                <c:pt idx="50">
                  <c:v>1.6540384581868588</c:v>
                </c:pt>
                <c:pt idx="51">
                  <c:v>0.87031010780069895</c:v>
                </c:pt>
                <c:pt idx="52">
                  <c:v>0.4308602745275405</c:v>
                </c:pt>
                <c:pt idx="53">
                  <c:v>0.15273589822923547</c:v>
                </c:pt>
                <c:pt idx="54">
                  <c:v>0.74957999769110606</c:v>
                </c:pt>
                <c:pt idx="55">
                  <c:v>9.4150173357681222E-2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C64-2F43-932A-9282F8322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prstDash val="sysDash"/>
              <a:round/>
            </a:ln>
            <a:effectLst/>
          </c:spPr>
        </c:dropLines>
        <c:marker val="1"/>
        <c:smooth val="0"/>
        <c:axId val="485151480"/>
        <c:axId val="485151872"/>
      </c:lineChart>
      <c:catAx>
        <c:axId val="485151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ES" sz="2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1872"/>
        <c:crosses val="autoZero"/>
        <c:auto val="0"/>
        <c:lblAlgn val="ctr"/>
        <c:lblOffset val="100"/>
        <c:tickLblSkip val="1"/>
        <c:tickMarkSkip val="9"/>
        <c:noMultiLvlLbl val="0"/>
      </c:catAx>
      <c:valAx>
        <c:axId val="485151872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s-ES"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800"/>
                  <a:t>-log10 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s-ES"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s-ES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148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426419665214678"/>
          <c:y val="0.10904040404040403"/>
          <c:w val="0.49147160669570644"/>
          <c:h val="9.01719696969696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ctr">
        <a:defRPr lang="es-ES" sz="2000" b="0" i="0" u="none" strike="noStrike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'Manhat Plot Add mTOR Only (2)'!$B$422</c:f>
              <c:strCache>
                <c:ptCount val="1"/>
                <c:pt idx="0">
                  <c:v>Glucose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(2)'!$S$422:$S$481</c:f>
              <c:numCache>
                <c:formatCode>General</c:formatCode>
                <c:ptCount val="56"/>
                <c:pt idx="0">
                  <c:v>0.30715308072276998</c:v>
                </c:pt>
                <c:pt idx="1">
                  <c:v>0.18628560811885517</c:v>
                </c:pt>
                <c:pt idx="2">
                  <c:v>0.29473513768259585</c:v>
                </c:pt>
                <c:pt idx="3">
                  <c:v>0.27441502772930565</c:v>
                </c:pt>
                <c:pt idx="4">
                  <c:v>0.20432849405397824</c:v>
                </c:pt>
                <c:pt idx="5">
                  <c:v>0.23995467203418938</c:v>
                </c:pt>
                <c:pt idx="6">
                  <c:v>0.42782568638694046</c:v>
                </c:pt>
                <c:pt idx="7">
                  <c:v>0.76776647888526639</c:v>
                </c:pt>
                <c:pt idx="8">
                  <c:v>0.54698760887854481</c:v>
                </c:pt>
                <c:pt idx="9">
                  <c:v>8.4441884588479552E-2</c:v>
                </c:pt>
                <c:pt idx="10">
                  <c:v>0.40164729013071609</c:v>
                </c:pt>
                <c:pt idx="11">
                  <c:v>0.50417824661409427</c:v>
                </c:pt>
                <c:pt idx="12">
                  <c:v>9.9359816017399682E-2</c:v>
                </c:pt>
                <c:pt idx="13">
                  <c:v>9.5933948085497198E-2</c:v>
                </c:pt>
                <c:pt idx="14">
                  <c:v>0.5198492747267196</c:v>
                </c:pt>
                <c:pt idx="15">
                  <c:v>0.70885323826811442</c:v>
                </c:pt>
                <c:pt idx="16">
                  <c:v>0.52316837148773931</c:v>
                </c:pt>
                <c:pt idx="17">
                  <c:v>1.0076232402011971</c:v>
                </c:pt>
                <c:pt idx="18">
                  <c:v>0.22388020094701225</c:v>
                </c:pt>
                <c:pt idx="19">
                  <c:v>2.5074013910237569E-2</c:v>
                </c:pt>
                <c:pt idx="20">
                  <c:v>0.38647529714634754</c:v>
                </c:pt>
                <c:pt idx="21">
                  <c:v>0.62635252779078221</c:v>
                </c:pt>
                <c:pt idx="22">
                  <c:v>5.7644650292323199E-2</c:v>
                </c:pt>
                <c:pt idx="23">
                  <c:v>1.2665619729089388</c:v>
                </c:pt>
                <c:pt idx="24">
                  <c:v>0.28441444810680383</c:v>
                </c:pt>
                <c:pt idx="25">
                  <c:v>1.0448897690294483</c:v>
                </c:pt>
                <c:pt idx="26">
                  <c:v>0.19784224681303847</c:v>
                </c:pt>
                <c:pt idx="27">
                  <c:v>0.3653212478213177</c:v>
                </c:pt>
                <c:pt idx="28">
                  <c:v>0.11560117444331373</c:v>
                </c:pt>
                <c:pt idx="29">
                  <c:v>5.7396751157843422E-2</c:v>
                </c:pt>
                <c:pt idx="30">
                  <c:v>0.66194212458024382</c:v>
                </c:pt>
                <c:pt idx="31">
                  <c:v>0.50779854860746032</c:v>
                </c:pt>
                <c:pt idx="32">
                  <c:v>0.60624935965191962</c:v>
                </c:pt>
                <c:pt idx="33">
                  <c:v>1.6957249495228717</c:v>
                </c:pt>
                <c:pt idx="34">
                  <c:v>4.4216071083088553E-2</c:v>
                </c:pt>
                <c:pt idx="35">
                  <c:v>5.8985756294430272E-2</c:v>
                </c:pt>
                <c:pt idx="36">
                  <c:v>0.247260306064672</c:v>
                </c:pt>
                <c:pt idx="37">
                  <c:v>0.11243895906999096</c:v>
                </c:pt>
                <c:pt idx="38">
                  <c:v>0.42945706011810247</c:v>
                </c:pt>
                <c:pt idx="39">
                  <c:v>0.16190686155440168</c:v>
                </c:pt>
                <c:pt idx="40">
                  <c:v>0.20307892466983124</c:v>
                </c:pt>
                <c:pt idx="41">
                  <c:v>0.18322858766665354</c:v>
                </c:pt>
                <c:pt idx="42">
                  <c:v>1.0318440628500296</c:v>
                </c:pt>
                <c:pt idx="43">
                  <c:v>1.4721124340472953</c:v>
                </c:pt>
                <c:pt idx="44">
                  <c:v>0.58536085326299092</c:v>
                </c:pt>
                <c:pt idx="45">
                  <c:v>0.11486503393656611</c:v>
                </c:pt>
                <c:pt idx="46">
                  <c:v>0.9168558568569477</c:v>
                </c:pt>
                <c:pt idx="47">
                  <c:v>0.16608828492862157</c:v>
                </c:pt>
                <c:pt idx="48">
                  <c:v>0.18369240056806019</c:v>
                </c:pt>
                <c:pt idx="49">
                  <c:v>0.26760624017703144</c:v>
                </c:pt>
                <c:pt idx="50">
                  <c:v>3.3764375901418189E-2</c:v>
                </c:pt>
                <c:pt idx="51">
                  <c:v>6.3787955679751193E-2</c:v>
                </c:pt>
                <c:pt idx="52">
                  <c:v>0.65896136832247709</c:v>
                </c:pt>
                <c:pt idx="53">
                  <c:v>0.18608557995139652</c:v>
                </c:pt>
                <c:pt idx="54">
                  <c:v>0.16513442009996201</c:v>
                </c:pt>
                <c:pt idx="55">
                  <c:v>9.0176630349088016E-2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DE0-864D-935B-5E5FDDAC8DD1}"/>
            </c:ext>
          </c:extLst>
        </c:ser>
        <c:ser>
          <c:idx val="2"/>
          <c:order val="1"/>
          <c:tx>
            <c:strRef>
              <c:f>'Manhat Plot Add mTOR Only (2)'!$B$602</c:f>
              <c:strCache>
                <c:ptCount val="1"/>
                <c:pt idx="0">
                  <c:v>Insulin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(2)'!$S$602:$S$661</c:f>
              <c:numCache>
                <c:formatCode>General</c:formatCode>
                <c:ptCount val="56"/>
                <c:pt idx="0">
                  <c:v>0.61618463401956869</c:v>
                </c:pt>
                <c:pt idx="1">
                  <c:v>0.15664262156204442</c:v>
                </c:pt>
                <c:pt idx="2">
                  <c:v>0.68697688967676185</c:v>
                </c:pt>
                <c:pt idx="3">
                  <c:v>0.679853713888946</c:v>
                </c:pt>
                <c:pt idx="4">
                  <c:v>0.14188406780993384</c:v>
                </c:pt>
                <c:pt idx="5">
                  <c:v>1.2125395254815849</c:v>
                </c:pt>
                <c:pt idx="6">
                  <c:v>0.12245589228405598</c:v>
                </c:pt>
                <c:pt idx="7">
                  <c:v>9.8832339320955673E-3</c:v>
                </c:pt>
                <c:pt idx="8">
                  <c:v>7.4464821678643838E-3</c:v>
                </c:pt>
                <c:pt idx="9">
                  <c:v>0.54852059487513816</c:v>
                </c:pt>
                <c:pt idx="10">
                  <c:v>0.18495382393536944</c:v>
                </c:pt>
                <c:pt idx="11">
                  <c:v>0.34227504579489182</c:v>
                </c:pt>
                <c:pt idx="12">
                  <c:v>0.64917072641703222</c:v>
                </c:pt>
                <c:pt idx="13">
                  <c:v>1.052615298315259</c:v>
                </c:pt>
                <c:pt idx="14">
                  <c:v>0.679853713888946</c:v>
                </c:pt>
                <c:pt idx="15">
                  <c:v>0.60730304674033431</c:v>
                </c:pt>
                <c:pt idx="16">
                  <c:v>0.24504041227829013</c:v>
                </c:pt>
                <c:pt idx="17">
                  <c:v>0.9503943874050268</c:v>
                </c:pt>
                <c:pt idx="18">
                  <c:v>0.20093528064899183</c:v>
                </c:pt>
                <c:pt idx="19">
                  <c:v>7.2937756506999921E-2</c:v>
                </c:pt>
                <c:pt idx="20">
                  <c:v>0.47378999615833572</c:v>
                </c:pt>
                <c:pt idx="21">
                  <c:v>0.43320908761840826</c:v>
                </c:pt>
                <c:pt idx="22">
                  <c:v>1.4349026309050977E-2</c:v>
                </c:pt>
                <c:pt idx="23">
                  <c:v>0.40142833651785897</c:v>
                </c:pt>
                <c:pt idx="24">
                  <c:v>0.61744267809121423</c:v>
                </c:pt>
                <c:pt idx="25">
                  <c:v>0.54591772926891002</c:v>
                </c:pt>
                <c:pt idx="26">
                  <c:v>0.18164212204164523</c:v>
                </c:pt>
                <c:pt idx="27">
                  <c:v>1.7502630802287533E-2</c:v>
                </c:pt>
                <c:pt idx="28">
                  <c:v>0.8279811905754435</c:v>
                </c:pt>
                <c:pt idx="29">
                  <c:v>0.48972315558264512</c:v>
                </c:pt>
                <c:pt idx="30">
                  <c:v>0.26986399600332223</c:v>
                </c:pt>
                <c:pt idx="31">
                  <c:v>0.40120949323688493</c:v>
                </c:pt>
                <c:pt idx="32">
                  <c:v>0.15409616110121746</c:v>
                </c:pt>
                <c:pt idx="33">
                  <c:v>1.1530446749801759</c:v>
                </c:pt>
                <c:pt idx="34">
                  <c:v>0.46788288375119602</c:v>
                </c:pt>
                <c:pt idx="35">
                  <c:v>0.46419970917510234</c:v>
                </c:pt>
                <c:pt idx="36">
                  <c:v>0.63041310926365568</c:v>
                </c:pt>
                <c:pt idx="37">
                  <c:v>0.81644546638113835</c:v>
                </c:pt>
                <c:pt idx="38">
                  <c:v>0.60049933868538941</c:v>
                </c:pt>
                <c:pt idx="39">
                  <c:v>8.9375595110798803E-2</c:v>
                </c:pt>
                <c:pt idx="40">
                  <c:v>8.9375595110798803E-2</c:v>
                </c:pt>
                <c:pt idx="41">
                  <c:v>6.6006836168757702E-2</c:v>
                </c:pt>
                <c:pt idx="42">
                  <c:v>0.45099673797421219</c:v>
                </c:pt>
                <c:pt idx="43">
                  <c:v>0.46318913400845851</c:v>
                </c:pt>
                <c:pt idx="44">
                  <c:v>9.0842454939155642E-3</c:v>
                </c:pt>
                <c:pt idx="45">
                  <c:v>0.23232477597203996</c:v>
                </c:pt>
                <c:pt idx="46">
                  <c:v>0.76270766243254129</c:v>
                </c:pt>
                <c:pt idx="47">
                  <c:v>0.17457388223217687</c:v>
                </c:pt>
                <c:pt idx="48">
                  <c:v>0.29081487044975457</c:v>
                </c:pt>
                <c:pt idx="49">
                  <c:v>0.53313237964589055</c:v>
                </c:pt>
                <c:pt idx="50">
                  <c:v>2.7797161620935564E-2</c:v>
                </c:pt>
                <c:pt idx="51">
                  <c:v>0.28500003258795747</c:v>
                </c:pt>
                <c:pt idx="52">
                  <c:v>0.43580753937380218</c:v>
                </c:pt>
                <c:pt idx="53">
                  <c:v>0.29825936756278748</c:v>
                </c:pt>
                <c:pt idx="54">
                  <c:v>0.83179725315736908</c:v>
                </c:pt>
                <c:pt idx="55">
                  <c:v>3.6306594761981219E-2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DE0-864D-935B-5E5FDDAC8DD1}"/>
            </c:ext>
          </c:extLst>
        </c:ser>
        <c:ser>
          <c:idx val="0"/>
          <c:order val="2"/>
          <c:tx>
            <c:strRef>
              <c:f>'Manhat Plot Add mTOR Only (2)'!$B$782</c:f>
              <c:strCache>
                <c:ptCount val="1"/>
                <c:pt idx="0">
                  <c:v>Leptin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tx1">
                    <a:lumMod val="35000"/>
                    <a:lumOff val="65000"/>
                  </a:schemeClr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(2)'!$S$782:$S$841</c:f>
              <c:numCache>
                <c:formatCode>General</c:formatCode>
                <c:ptCount val="56"/>
                <c:pt idx="0">
                  <c:v>0.46521264137050827</c:v>
                </c:pt>
                <c:pt idx="1">
                  <c:v>4.3831569524636682E-2</c:v>
                </c:pt>
                <c:pt idx="2">
                  <c:v>0.9759250126925737</c:v>
                </c:pt>
                <c:pt idx="3">
                  <c:v>0.9759250126925737</c:v>
                </c:pt>
                <c:pt idx="4">
                  <c:v>0.9759250126925737</c:v>
                </c:pt>
                <c:pt idx="5">
                  <c:v>0.13388996015562343</c:v>
                </c:pt>
                <c:pt idx="6">
                  <c:v>0.46826569072344981</c:v>
                </c:pt>
                <c:pt idx="7">
                  <c:v>0.69122222633527886</c:v>
                </c:pt>
                <c:pt idx="8">
                  <c:v>0.49784610712863919</c:v>
                </c:pt>
                <c:pt idx="9">
                  <c:v>0.15889091553184612</c:v>
                </c:pt>
                <c:pt idx="10">
                  <c:v>0.12418661116024242</c:v>
                </c:pt>
                <c:pt idx="11">
                  <c:v>0.46928816201834306</c:v>
                </c:pt>
                <c:pt idx="12">
                  <c:v>1.8906576854070229E-2</c:v>
                </c:pt>
                <c:pt idx="13">
                  <c:v>0.62287595765354387</c:v>
                </c:pt>
                <c:pt idx="14">
                  <c:v>0.39093945006991304</c:v>
                </c:pt>
                <c:pt idx="15">
                  <c:v>0.335734199852325</c:v>
                </c:pt>
                <c:pt idx="16">
                  <c:v>0.35931984672233486</c:v>
                </c:pt>
                <c:pt idx="17">
                  <c:v>0.30198649606081829</c:v>
                </c:pt>
                <c:pt idx="18">
                  <c:v>0.11810202642698872</c:v>
                </c:pt>
                <c:pt idx="19">
                  <c:v>0.15064201833870106</c:v>
                </c:pt>
                <c:pt idx="20">
                  <c:v>0.48798303050387332</c:v>
                </c:pt>
                <c:pt idx="21">
                  <c:v>0.11798803837334138</c:v>
                </c:pt>
                <c:pt idx="22">
                  <c:v>0.81332613250025487</c:v>
                </c:pt>
                <c:pt idx="23">
                  <c:v>0.69658792940325809</c:v>
                </c:pt>
                <c:pt idx="24">
                  <c:v>0.30224772583224541</c:v>
                </c:pt>
                <c:pt idx="25">
                  <c:v>0.30495634117870585</c:v>
                </c:pt>
                <c:pt idx="26">
                  <c:v>0.68006156001969142</c:v>
                </c:pt>
                <c:pt idx="27">
                  <c:v>1.2810833139851387</c:v>
                </c:pt>
                <c:pt idx="28">
                  <c:v>0.31614279459965361</c:v>
                </c:pt>
                <c:pt idx="29">
                  <c:v>0.45087407324188888</c:v>
                </c:pt>
                <c:pt idx="30">
                  <c:v>1.2734357838377552</c:v>
                </c:pt>
                <c:pt idx="31">
                  <c:v>3.777276864991503E-2</c:v>
                </c:pt>
                <c:pt idx="32">
                  <c:v>0.24995468798823245</c:v>
                </c:pt>
                <c:pt idx="33">
                  <c:v>0.94653739507454471</c:v>
                </c:pt>
                <c:pt idx="34">
                  <c:v>1.0109063073896745</c:v>
                </c:pt>
                <c:pt idx="35">
                  <c:v>1.1809169242562974</c:v>
                </c:pt>
                <c:pt idx="36">
                  <c:v>0.13442229258007091</c:v>
                </c:pt>
                <c:pt idx="37">
                  <c:v>7.5462282224510194E-2</c:v>
                </c:pt>
                <c:pt idx="38">
                  <c:v>0.63152716155963817</c:v>
                </c:pt>
                <c:pt idx="39">
                  <c:v>1.4649591867488394</c:v>
                </c:pt>
                <c:pt idx="40">
                  <c:v>1.4649591867488394</c:v>
                </c:pt>
                <c:pt idx="41">
                  <c:v>0.6777807052660807</c:v>
                </c:pt>
                <c:pt idx="42">
                  <c:v>0.42136079003192767</c:v>
                </c:pt>
                <c:pt idx="43">
                  <c:v>2.7750864037404305E-2</c:v>
                </c:pt>
                <c:pt idx="44">
                  <c:v>0.17179138553205459</c:v>
                </c:pt>
                <c:pt idx="45">
                  <c:v>0.32882715728491674</c:v>
                </c:pt>
                <c:pt idx="46">
                  <c:v>6.2783109137294554E-2</c:v>
                </c:pt>
                <c:pt idx="47">
                  <c:v>3.5316185023959334E-2</c:v>
                </c:pt>
                <c:pt idx="48">
                  <c:v>0.65482238345729593</c:v>
                </c:pt>
                <c:pt idx="49">
                  <c:v>0.24267990345332771</c:v>
                </c:pt>
                <c:pt idx="50">
                  <c:v>1.2163822348092512</c:v>
                </c:pt>
                <c:pt idx="51">
                  <c:v>0.32688689576176633</c:v>
                </c:pt>
                <c:pt idx="52">
                  <c:v>4.038628892895605E-2</c:v>
                </c:pt>
                <c:pt idx="53">
                  <c:v>0.32523068598457372</c:v>
                </c:pt>
                <c:pt idx="54">
                  <c:v>0.11838712752165161</c:v>
                </c:pt>
                <c:pt idx="55">
                  <c:v>0.74909230029914398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DE0-864D-935B-5E5FDDAC8D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prstDash val="sysDash"/>
              <a:round/>
            </a:ln>
            <a:effectLst/>
          </c:spPr>
        </c:dropLines>
        <c:marker val="1"/>
        <c:smooth val="0"/>
        <c:axId val="485153832"/>
        <c:axId val="485154224"/>
      </c:lineChart>
      <c:catAx>
        <c:axId val="485153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4224"/>
        <c:crosses val="autoZero"/>
        <c:auto val="0"/>
        <c:lblAlgn val="ctr"/>
        <c:lblOffset val="100"/>
        <c:tickLblSkip val="1"/>
        <c:tickMarkSkip val="9"/>
        <c:noMultiLvlLbl val="0"/>
      </c:catAx>
      <c:valAx>
        <c:axId val="485154224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800"/>
                  <a:t>-log10 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3832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6877601947626903"/>
          <c:y val="0.10262626262626262"/>
          <c:w val="0.26244796104746199"/>
          <c:h val="9.01719696969696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'Manhat Plot Add mTOR Only (2)'!$B$362</c:f>
              <c:strCache>
                <c:ptCount val="1"/>
                <c:pt idx="0">
                  <c:v>Heart Rate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(2)'!$S$362:$S$421</c:f>
              <c:numCache>
                <c:formatCode>General</c:formatCode>
                <c:ptCount val="56"/>
                <c:pt idx="0">
                  <c:v>2.2825323979812625E-2</c:v>
                </c:pt>
                <c:pt idx="1">
                  <c:v>1.385553528947943E-2</c:v>
                </c:pt>
                <c:pt idx="2">
                  <c:v>0.2204756566752101</c:v>
                </c:pt>
                <c:pt idx="3">
                  <c:v>0.22105327203138328</c:v>
                </c:pt>
                <c:pt idx="4">
                  <c:v>0.14545106418704923</c:v>
                </c:pt>
                <c:pt idx="5">
                  <c:v>9.1890459607447822E-2</c:v>
                </c:pt>
                <c:pt idx="6">
                  <c:v>5.7148993445662592E-2</c:v>
                </c:pt>
                <c:pt idx="7">
                  <c:v>8.8629292883862051E-2</c:v>
                </c:pt>
                <c:pt idx="8">
                  <c:v>9.5176300199055874E-2</c:v>
                </c:pt>
                <c:pt idx="9">
                  <c:v>9.9141495298008364E-2</c:v>
                </c:pt>
                <c:pt idx="10">
                  <c:v>0.46788288375119602</c:v>
                </c:pt>
                <c:pt idx="11">
                  <c:v>0.1763301867318636</c:v>
                </c:pt>
                <c:pt idx="12">
                  <c:v>0.29260016886675128</c:v>
                </c:pt>
                <c:pt idx="13">
                  <c:v>0.78383409771400692</c:v>
                </c:pt>
                <c:pt idx="14">
                  <c:v>0.88405682306094491</c:v>
                </c:pt>
                <c:pt idx="15">
                  <c:v>0.33903970822391638</c:v>
                </c:pt>
                <c:pt idx="16">
                  <c:v>0.87942606879415008</c:v>
                </c:pt>
                <c:pt idx="17">
                  <c:v>0.59516628338006194</c:v>
                </c:pt>
                <c:pt idx="18">
                  <c:v>0.6681679555637513</c:v>
                </c:pt>
                <c:pt idx="19">
                  <c:v>0.11964380058076375</c:v>
                </c:pt>
                <c:pt idx="20">
                  <c:v>0.31479586552898536</c:v>
                </c:pt>
                <c:pt idx="21">
                  <c:v>0.168194191325609</c:v>
                </c:pt>
                <c:pt idx="22">
                  <c:v>0.10963487855187583</c:v>
                </c:pt>
                <c:pt idx="23">
                  <c:v>0.38216125228299663</c:v>
                </c:pt>
                <c:pt idx="24">
                  <c:v>0.15347733158371318</c:v>
                </c:pt>
                <c:pt idx="25">
                  <c:v>7.0632170759900373E-2</c:v>
                </c:pt>
                <c:pt idx="26">
                  <c:v>5.188057561946393E-2</c:v>
                </c:pt>
                <c:pt idx="27">
                  <c:v>7.7689836785604052E-2</c:v>
                </c:pt>
                <c:pt idx="28">
                  <c:v>2.2276394711152253E-2</c:v>
                </c:pt>
                <c:pt idx="29">
                  <c:v>0.31984585826562695</c:v>
                </c:pt>
                <c:pt idx="30">
                  <c:v>0.63115549317417863</c:v>
                </c:pt>
                <c:pt idx="31">
                  <c:v>0.68298189895188854</c:v>
                </c:pt>
                <c:pt idx="32">
                  <c:v>0.12598229613781375</c:v>
                </c:pt>
                <c:pt idx="33">
                  <c:v>0.32157267756613289</c:v>
                </c:pt>
                <c:pt idx="34">
                  <c:v>0.43568909003939726</c:v>
                </c:pt>
                <c:pt idx="35">
                  <c:v>0.23262147588581947</c:v>
                </c:pt>
                <c:pt idx="36">
                  <c:v>0.82131076022441019</c:v>
                </c:pt>
                <c:pt idx="37">
                  <c:v>1.2719710455794815</c:v>
                </c:pt>
                <c:pt idx="38">
                  <c:v>0.81730009666395742</c:v>
                </c:pt>
                <c:pt idx="39">
                  <c:v>0.14636261804140574</c:v>
                </c:pt>
                <c:pt idx="40">
                  <c:v>6.6715227651305178E-2</c:v>
                </c:pt>
                <c:pt idx="41">
                  <c:v>1.1322968667299023</c:v>
                </c:pt>
                <c:pt idx="42">
                  <c:v>0.36987735714068792</c:v>
                </c:pt>
                <c:pt idx="43">
                  <c:v>5.8091225634400535E-2</c:v>
                </c:pt>
                <c:pt idx="44">
                  <c:v>0.24841299491768976</c:v>
                </c:pt>
                <c:pt idx="45">
                  <c:v>2.3650020996726601E-2</c:v>
                </c:pt>
                <c:pt idx="46">
                  <c:v>5.8091225634400535E-2</c:v>
                </c:pt>
                <c:pt idx="47">
                  <c:v>5.9732608553987994E-2</c:v>
                </c:pt>
                <c:pt idx="48">
                  <c:v>0.53106219433453872</c:v>
                </c:pt>
                <c:pt idx="49">
                  <c:v>0.24055880286630241</c:v>
                </c:pt>
                <c:pt idx="50">
                  <c:v>0.49498575991589294</c:v>
                </c:pt>
                <c:pt idx="51">
                  <c:v>0.23143589048642657</c:v>
                </c:pt>
                <c:pt idx="52">
                  <c:v>0.19873352951037984</c:v>
                </c:pt>
                <c:pt idx="53">
                  <c:v>0.37099838071300828</c:v>
                </c:pt>
                <c:pt idx="54">
                  <c:v>0.91793306571488698</c:v>
                </c:pt>
                <c:pt idx="55">
                  <c:v>0.46331532737906989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C61-49C4-991A-4668CA8887D3}"/>
            </c:ext>
          </c:extLst>
        </c:ser>
        <c:ser>
          <c:idx val="2"/>
          <c:order val="1"/>
          <c:tx>
            <c:strRef>
              <c:f>'Manhat Plot Add mTOR Only (2)'!$B$902</c:f>
              <c:strCache>
                <c:ptCount val="1"/>
                <c:pt idx="0">
                  <c:v>DBP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(2)'!$S$902:$S$961</c:f>
              <c:numCache>
                <c:formatCode>General</c:formatCode>
                <c:ptCount val="56"/>
                <c:pt idx="0">
                  <c:v>0.28158135817034435</c:v>
                </c:pt>
                <c:pt idx="1">
                  <c:v>0.10684878687013409</c:v>
                </c:pt>
                <c:pt idx="2">
                  <c:v>5.7198533682059578E-2</c:v>
                </c:pt>
                <c:pt idx="3">
                  <c:v>3.077052013735692E-2</c:v>
                </c:pt>
                <c:pt idx="4">
                  <c:v>2.4108863598207259E-2</c:v>
                </c:pt>
                <c:pt idx="5">
                  <c:v>0.75251773932294563</c:v>
                </c:pt>
                <c:pt idx="6">
                  <c:v>8.1539463551032944E-3</c:v>
                </c:pt>
                <c:pt idx="7">
                  <c:v>1.5517693597737256E-2</c:v>
                </c:pt>
                <c:pt idx="8">
                  <c:v>0.38404994834359901</c:v>
                </c:pt>
                <c:pt idx="9">
                  <c:v>0.22011503680735581</c:v>
                </c:pt>
                <c:pt idx="10">
                  <c:v>0.45481663178459386</c:v>
                </c:pt>
                <c:pt idx="11">
                  <c:v>5.1391450123563671E-2</c:v>
                </c:pt>
                <c:pt idx="12">
                  <c:v>3.6589984319771229E-2</c:v>
                </c:pt>
                <c:pt idx="13">
                  <c:v>0.37499639898513654</c:v>
                </c:pt>
                <c:pt idx="14">
                  <c:v>0.10612732120491858</c:v>
                </c:pt>
                <c:pt idx="15">
                  <c:v>0.72239078569590887</c:v>
                </c:pt>
                <c:pt idx="16">
                  <c:v>0.39480273261162224</c:v>
                </c:pt>
                <c:pt idx="17">
                  <c:v>0.36602684421032644</c:v>
                </c:pt>
                <c:pt idx="18">
                  <c:v>0.33837659077076992</c:v>
                </c:pt>
                <c:pt idx="19">
                  <c:v>0.18355983204386134</c:v>
                </c:pt>
                <c:pt idx="20">
                  <c:v>0.10452220372428538</c:v>
                </c:pt>
                <c:pt idx="21">
                  <c:v>5.2713355322201574E-2</c:v>
                </c:pt>
                <c:pt idx="22">
                  <c:v>1.2634441528373641</c:v>
                </c:pt>
                <c:pt idx="23">
                  <c:v>0.78277934435548124</c:v>
                </c:pt>
                <c:pt idx="24">
                  <c:v>0.90727935531590087</c:v>
                </c:pt>
                <c:pt idx="25">
                  <c:v>0.10182351650232342</c:v>
                </c:pt>
                <c:pt idx="26">
                  <c:v>0.15033494452126722</c:v>
                </c:pt>
                <c:pt idx="27">
                  <c:v>0.92738252345476346</c:v>
                </c:pt>
                <c:pt idx="28">
                  <c:v>7.9042294044550737E-2</c:v>
                </c:pt>
                <c:pt idx="29">
                  <c:v>0.46559310086212291</c:v>
                </c:pt>
                <c:pt idx="30">
                  <c:v>8.5233863074147515E-2</c:v>
                </c:pt>
                <c:pt idx="31">
                  <c:v>0.16367588429324828</c:v>
                </c:pt>
                <c:pt idx="32">
                  <c:v>0.77365791283636931</c:v>
                </c:pt>
                <c:pt idx="33">
                  <c:v>0.44891613481421966</c:v>
                </c:pt>
                <c:pt idx="34">
                  <c:v>0.77494930386195127</c:v>
                </c:pt>
                <c:pt idx="35">
                  <c:v>8.8469537692837455E-2</c:v>
                </c:pt>
                <c:pt idx="36">
                  <c:v>7.4945879688157344E-2</c:v>
                </c:pt>
                <c:pt idx="37">
                  <c:v>2.9095501846216291E-2</c:v>
                </c:pt>
                <c:pt idx="38">
                  <c:v>0.82275216374437654</c:v>
                </c:pt>
                <c:pt idx="39">
                  <c:v>0.81644546638113835</c:v>
                </c:pt>
                <c:pt idx="40">
                  <c:v>0.92738252345476346</c:v>
                </c:pt>
                <c:pt idx="41">
                  <c:v>0.37592426885431734</c:v>
                </c:pt>
                <c:pt idx="42">
                  <c:v>1.7457417697056631E-2</c:v>
                </c:pt>
                <c:pt idx="43">
                  <c:v>0.17334220812413065</c:v>
                </c:pt>
                <c:pt idx="44">
                  <c:v>0.12430223801979209</c:v>
                </c:pt>
                <c:pt idx="45">
                  <c:v>0.15739076038943792</c:v>
                </c:pt>
                <c:pt idx="46">
                  <c:v>0.36663255488299307</c:v>
                </c:pt>
                <c:pt idx="47">
                  <c:v>1.159016162679622</c:v>
                </c:pt>
                <c:pt idx="48">
                  <c:v>6.5097741677686033E-2</c:v>
                </c:pt>
                <c:pt idx="49">
                  <c:v>0.23822246249182186</c:v>
                </c:pt>
                <c:pt idx="50">
                  <c:v>0.42458120878563993</c:v>
                </c:pt>
                <c:pt idx="51">
                  <c:v>0.18164212204164523</c:v>
                </c:pt>
                <c:pt idx="52">
                  <c:v>0.47301493144000434</c:v>
                </c:pt>
                <c:pt idx="53">
                  <c:v>1.6808939406902237</c:v>
                </c:pt>
                <c:pt idx="54">
                  <c:v>1.2614572590712148</c:v>
                </c:pt>
                <c:pt idx="55">
                  <c:v>0.18203819546800604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C61-49C4-991A-4668CA8887D3}"/>
            </c:ext>
          </c:extLst>
        </c:ser>
        <c:ser>
          <c:idx val="0"/>
          <c:order val="2"/>
          <c:tx>
            <c:strRef>
              <c:f>'Manhat Plot Add mTOR Only (2)'!$B$962</c:f>
              <c:strCache>
                <c:ptCount val="1"/>
                <c:pt idx="0">
                  <c:v>SBP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tx1">
                    <a:lumMod val="35000"/>
                    <a:lumOff val="65000"/>
                  </a:schemeClr>
                </a:solidFill>
              </a:ln>
              <a:effectLst/>
            </c:spPr>
          </c:marker>
          <c:cat>
            <c:strRef>
              <c:f>'Manhat Plot Add mTOR Only (2)'!$I$2:$I$61</c:f>
              <c:strCache>
                <c:ptCount val="56"/>
                <c:pt idx="2">
                  <c:v>MTOR</c:v>
                </c:pt>
                <c:pt idx="6">
                  <c:v>SZT2</c:v>
                </c:pt>
                <c:pt idx="8">
                  <c:v>LAMTOR5</c:v>
                </c:pt>
                <c:pt idx="10">
                  <c:v>SEC13</c:v>
                </c:pt>
                <c:pt idx="12">
                  <c:v>LAMTOR3</c:v>
                </c:pt>
                <c:pt idx="15">
                  <c:v>FNIP2</c:v>
                </c:pt>
                <c:pt idx="17">
                  <c:v>SKP2</c:v>
                </c:pt>
                <c:pt idx="19">
                  <c:v>SLC38A9</c:v>
                </c:pt>
                <c:pt idx="20">
                  <c:v>FNIP1</c:v>
                </c:pt>
                <c:pt idx="21">
                  <c:v>LARS</c:v>
                </c:pt>
                <c:pt idx="22">
                  <c:v>RRAGD</c:v>
                </c:pt>
                <c:pt idx="23">
                  <c:v>MIOS</c:v>
                </c:pt>
                <c:pt idx="24">
                  <c:v>LAMTOR4</c:v>
                </c:pt>
                <c:pt idx="28">
                  <c:v>DEPTOR</c:v>
                </c:pt>
                <c:pt idx="32">
                  <c:v>SESN3</c:v>
                </c:pt>
                <c:pt idx="33">
                  <c:v>RHEBL1</c:v>
                </c:pt>
                <c:pt idx="35">
                  <c:v>WDR24</c:v>
                </c:pt>
                <c:pt idx="37">
                  <c:v>FLCN</c:v>
                </c:pt>
                <c:pt idx="43">
                  <c:v>RPTOR</c:v>
                </c:pt>
                <c:pt idx="48">
                  <c:v>SEH1L</c:v>
                </c:pt>
                <c:pt idx="50">
                  <c:v>RNF152</c:v>
                </c:pt>
                <c:pt idx="52">
                  <c:v>KPTN</c:v>
                </c:pt>
                <c:pt idx="53">
                  <c:v>GATSL3</c:v>
                </c:pt>
                <c:pt idx="54">
                  <c:v>DEPDC5</c:v>
                </c:pt>
                <c:pt idx="55">
                  <c:v>RRAGB</c:v>
                </c:pt>
              </c:strCache>
            </c:strRef>
          </c:cat>
          <c:val>
            <c:numRef>
              <c:f>'Manhat Plot Add mTOR Only (2)'!$S$962:$S$1021</c:f>
              <c:numCache>
                <c:formatCode>General</c:formatCode>
                <c:ptCount val="56"/>
                <c:pt idx="0">
                  <c:v>5.3309781744705839E-3</c:v>
                </c:pt>
                <c:pt idx="1">
                  <c:v>0.23582386760966931</c:v>
                </c:pt>
                <c:pt idx="2">
                  <c:v>0.16146572948813143</c:v>
                </c:pt>
                <c:pt idx="3">
                  <c:v>0.15527437202677405</c:v>
                </c:pt>
                <c:pt idx="4">
                  <c:v>0.1321202165416204</c:v>
                </c:pt>
                <c:pt idx="5">
                  <c:v>2.5212067786442156E-2</c:v>
                </c:pt>
                <c:pt idx="6">
                  <c:v>0.31866829403083424</c:v>
                </c:pt>
                <c:pt idx="7">
                  <c:v>0.26776711977950224</c:v>
                </c:pt>
                <c:pt idx="8">
                  <c:v>0.32679471822095474</c:v>
                </c:pt>
                <c:pt idx="9">
                  <c:v>0.15926676538819329</c:v>
                </c:pt>
                <c:pt idx="10">
                  <c:v>0.72376804207816636</c:v>
                </c:pt>
                <c:pt idx="11">
                  <c:v>0.88605664769316317</c:v>
                </c:pt>
                <c:pt idx="12">
                  <c:v>0.32057210338788111</c:v>
                </c:pt>
                <c:pt idx="13">
                  <c:v>6.3637080402255547E-2</c:v>
                </c:pt>
                <c:pt idx="14">
                  <c:v>0.15273589822923547</c:v>
                </c:pt>
                <c:pt idx="15">
                  <c:v>0.40340290437353976</c:v>
                </c:pt>
                <c:pt idx="16">
                  <c:v>0.28391314622516789</c:v>
                </c:pt>
                <c:pt idx="17">
                  <c:v>0.31363189652696383</c:v>
                </c:pt>
                <c:pt idx="18">
                  <c:v>0.7639668528823641</c:v>
                </c:pt>
                <c:pt idx="19">
                  <c:v>0.13912320359670222</c:v>
                </c:pt>
                <c:pt idx="20">
                  <c:v>8.8469537692837455E-2</c:v>
                </c:pt>
                <c:pt idx="21">
                  <c:v>0.24290777988106738</c:v>
                </c:pt>
                <c:pt idx="22">
                  <c:v>0.12401322857151198</c:v>
                </c:pt>
                <c:pt idx="23">
                  <c:v>0.45173345482925475</c:v>
                </c:pt>
                <c:pt idx="24">
                  <c:v>4.4456557540257034E-2</c:v>
                </c:pt>
                <c:pt idx="25">
                  <c:v>9.5988116402611789E-2</c:v>
                </c:pt>
                <c:pt idx="26">
                  <c:v>0.14733705565543073</c:v>
                </c:pt>
                <c:pt idx="27">
                  <c:v>0.67551176669234358</c:v>
                </c:pt>
                <c:pt idx="28">
                  <c:v>0.45680141436235328</c:v>
                </c:pt>
                <c:pt idx="29">
                  <c:v>0.78409818679596843</c:v>
                </c:pt>
                <c:pt idx="30">
                  <c:v>0.26408188346870293</c:v>
                </c:pt>
                <c:pt idx="31">
                  <c:v>0.24580461181016161</c:v>
                </c:pt>
                <c:pt idx="32">
                  <c:v>0.17373078060627378</c:v>
                </c:pt>
                <c:pt idx="33">
                  <c:v>0.40472428819790063</c:v>
                </c:pt>
                <c:pt idx="34">
                  <c:v>0.10957898119908573</c:v>
                </c:pt>
                <c:pt idx="35">
                  <c:v>1.4124642691606345E-2</c:v>
                </c:pt>
                <c:pt idx="36">
                  <c:v>0.14429916916456276</c:v>
                </c:pt>
                <c:pt idx="37">
                  <c:v>1.9269623464054652E-2</c:v>
                </c:pt>
                <c:pt idx="38">
                  <c:v>0.85387196432176193</c:v>
                </c:pt>
                <c:pt idx="39">
                  <c:v>1.2111955069553517</c:v>
                </c:pt>
                <c:pt idx="40">
                  <c:v>1.3836295277087305</c:v>
                </c:pt>
                <c:pt idx="41">
                  <c:v>1.6755117666923436</c:v>
                </c:pt>
                <c:pt idx="42">
                  <c:v>0.10242788617426937</c:v>
                </c:pt>
                <c:pt idx="43">
                  <c:v>6.7576973623261191E-2</c:v>
                </c:pt>
                <c:pt idx="44">
                  <c:v>0.43215054942689324</c:v>
                </c:pt>
                <c:pt idx="45">
                  <c:v>0.14128238513970831</c:v>
                </c:pt>
                <c:pt idx="46">
                  <c:v>9.3947885760805525E-3</c:v>
                </c:pt>
                <c:pt idx="47">
                  <c:v>2.0603809210433019</c:v>
                </c:pt>
                <c:pt idx="48">
                  <c:v>0.36723911152056121</c:v>
                </c:pt>
                <c:pt idx="49">
                  <c:v>2.63642265825925E-2</c:v>
                </c:pt>
                <c:pt idx="50">
                  <c:v>0.60223374387355</c:v>
                </c:pt>
                <c:pt idx="51">
                  <c:v>0.54637592640854904</c:v>
                </c:pt>
                <c:pt idx="52">
                  <c:v>0.14935376481693349</c:v>
                </c:pt>
                <c:pt idx="53">
                  <c:v>0.62470226178266097</c:v>
                </c:pt>
                <c:pt idx="54">
                  <c:v>0.76472412331294759</c:v>
                </c:pt>
                <c:pt idx="55">
                  <c:v>0.63997491081060254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C61-49C4-991A-4668CA8887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prstDash val="sysDash"/>
              <a:round/>
            </a:ln>
            <a:effectLst/>
          </c:spPr>
        </c:dropLines>
        <c:marker val="1"/>
        <c:smooth val="0"/>
        <c:axId val="485152656"/>
        <c:axId val="485153048"/>
      </c:lineChart>
      <c:catAx>
        <c:axId val="48515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3048"/>
        <c:crosses val="autoZero"/>
        <c:auto val="0"/>
        <c:lblAlgn val="ctr"/>
        <c:lblOffset val="100"/>
        <c:tickLblSkip val="1"/>
        <c:tickMarkSkip val="9"/>
        <c:noMultiLvlLbl val="0"/>
      </c:catAx>
      <c:valAx>
        <c:axId val="485153048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/>
                  <a:t>-log10 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85152656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143619031606917"/>
          <c:y val="8.901953654641874E-2"/>
          <c:w val="0.25012690517098524"/>
          <c:h val="7.82300795787343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3240303"/>
            <a:ext cx="15300564" cy="6893090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0399217"/>
            <a:ext cx="13500497" cy="4780246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054129"/>
            <a:ext cx="3881393" cy="1677899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054129"/>
            <a:ext cx="11419171" cy="1677899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8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2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4936081"/>
            <a:ext cx="15525572" cy="8235957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3249954"/>
            <a:ext cx="15525572" cy="4331095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8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5270647"/>
            <a:ext cx="7650282" cy="1256247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5270647"/>
            <a:ext cx="7650282" cy="1256247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9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054134"/>
            <a:ext cx="15525572" cy="382694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4853580"/>
            <a:ext cx="7615123" cy="2378664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7232244"/>
            <a:ext cx="7615123" cy="106375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4853580"/>
            <a:ext cx="7652626" cy="2378664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7232244"/>
            <a:ext cx="7652626" cy="106375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2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2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0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19953"/>
            <a:ext cx="5805682" cy="4619837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2850737"/>
            <a:ext cx="9112836" cy="1407033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939790"/>
            <a:ext cx="5805682" cy="11004196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3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19953"/>
            <a:ext cx="5805682" cy="4619837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2850737"/>
            <a:ext cx="9112836" cy="1407033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939790"/>
            <a:ext cx="5805682" cy="11004196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1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054134"/>
            <a:ext cx="15525572" cy="3826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5270647"/>
            <a:ext cx="15525572" cy="12562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18351022"/>
            <a:ext cx="4050149" cy="1054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4610-D98E-5F4F-92D5-AF372B9435BF}" type="datetimeFigureOut">
              <a:rPr lang="en-US" smtClean="0"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18351022"/>
            <a:ext cx="6075224" cy="1054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18351022"/>
            <a:ext cx="4050149" cy="1054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6363-5ED4-904A-AFA5-0633A62A078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5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emf"/><Relationship Id="rId18" Type="http://schemas.openxmlformats.org/officeDocument/2006/relationships/oleObject" Target="../embeddings/oleObject13.bin"/><Relationship Id="rId26" Type="http://schemas.openxmlformats.org/officeDocument/2006/relationships/image" Target="../media/image24.png"/><Relationship Id="rId3" Type="http://schemas.openxmlformats.org/officeDocument/2006/relationships/image" Target="../media/image9.emf"/><Relationship Id="rId21" Type="http://schemas.openxmlformats.org/officeDocument/2006/relationships/image" Target="../media/image19.png"/><Relationship Id="rId34" Type="http://schemas.openxmlformats.org/officeDocument/2006/relationships/oleObject" Target="../embeddings/oleObject16.bin"/><Relationship Id="rId7" Type="http://schemas.openxmlformats.org/officeDocument/2006/relationships/image" Target="../media/image11.e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6.emf"/><Relationship Id="rId25" Type="http://schemas.openxmlformats.org/officeDocument/2006/relationships/image" Target="../media/image23.png"/><Relationship Id="rId33" Type="http://schemas.openxmlformats.org/officeDocument/2006/relationships/image" Target="../media/image29.emf"/><Relationship Id="rId2" Type="http://schemas.openxmlformats.org/officeDocument/2006/relationships/oleObject" Target="../embeddings/oleObject5.bin"/><Relationship Id="rId16" Type="http://schemas.openxmlformats.org/officeDocument/2006/relationships/oleObject" Target="../embeddings/oleObject12.bin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3.emf"/><Relationship Id="rId24" Type="http://schemas.openxmlformats.org/officeDocument/2006/relationships/image" Target="../media/image22.png"/><Relationship Id="rId32" Type="http://schemas.openxmlformats.org/officeDocument/2006/relationships/oleObject" Target="../embeddings/oleObject15.bin"/><Relationship Id="rId5" Type="http://schemas.openxmlformats.org/officeDocument/2006/relationships/image" Target="../media/image10.emf"/><Relationship Id="rId15" Type="http://schemas.openxmlformats.org/officeDocument/2006/relationships/image" Target="../media/image15.emf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7.emf"/><Relationship Id="rId31" Type="http://schemas.openxmlformats.org/officeDocument/2006/relationships/image" Target="../media/image28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2.emf"/><Relationship Id="rId14" Type="http://schemas.openxmlformats.org/officeDocument/2006/relationships/oleObject" Target="../embeddings/oleObject11.bin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30.emf"/><Relationship Id="rId8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tif"/><Relationship Id="rId4" Type="http://schemas.openxmlformats.org/officeDocument/2006/relationships/image" Target="../media/image3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06807E7-CCE5-6448-B7E7-04C21CBBE3A6}"/>
              </a:ext>
            </a:extLst>
          </p:cNvPr>
          <p:cNvSpPr/>
          <p:nvPr/>
        </p:nvSpPr>
        <p:spPr>
          <a:xfrm>
            <a:off x="1243892" y="534039"/>
            <a:ext cx="15702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S1. Components of the nutrient-mTORC1 pathway.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C891BC3-5471-CE4E-9C96-AE3EDC9B9D34}"/>
              </a:ext>
            </a:extLst>
          </p:cNvPr>
          <p:cNvSpPr/>
          <p:nvPr/>
        </p:nvSpPr>
        <p:spPr>
          <a:xfrm>
            <a:off x="992264" y="10193092"/>
            <a:ext cx="149240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Cartoon with the regulatory network of genes within the mTORC1 pathway. Genes with SNPs included in the analysis are depicted in light blue.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D16B6435-94F4-FA0E-4EF5-9841C22CE1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424"/>
          <a:stretch/>
        </p:blipFill>
        <p:spPr>
          <a:xfrm>
            <a:off x="2344971" y="1400797"/>
            <a:ext cx="13310720" cy="794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1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áfico 89">
            <a:extLst>
              <a:ext uri="{FF2B5EF4-FFF2-40B4-BE49-F238E27FC236}">
                <a16:creationId xmlns:a16="http://schemas.microsoft.com/office/drawing/2014/main" id="{9E6C3860-E86D-A448-A082-1AF96CDE2C10}"/>
              </a:ext>
            </a:extLst>
          </p:cNvPr>
          <p:cNvGraphicFramePr>
            <a:graphicFrameLocks/>
          </p:cNvGraphicFramePr>
          <p:nvPr/>
        </p:nvGraphicFramePr>
        <p:xfrm>
          <a:off x="1803522" y="13217333"/>
          <a:ext cx="14469942" cy="4418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0" name="CuadroTexto 169">
            <a:extLst>
              <a:ext uri="{FF2B5EF4-FFF2-40B4-BE49-F238E27FC236}">
                <a16:creationId xmlns:a16="http://schemas.microsoft.com/office/drawing/2014/main" id="{1A70DCD9-F984-414B-9408-CDAE1ADCF131}"/>
              </a:ext>
            </a:extLst>
          </p:cNvPr>
          <p:cNvSpPr txBox="1"/>
          <p:nvPr/>
        </p:nvSpPr>
        <p:spPr>
          <a:xfrm>
            <a:off x="925039" y="1349697"/>
            <a:ext cx="621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3A3FB3DD-08AE-4C44-993F-749E4002D2CD}"/>
              </a:ext>
            </a:extLst>
          </p:cNvPr>
          <p:cNvSpPr txBox="1"/>
          <p:nvPr/>
        </p:nvSpPr>
        <p:spPr>
          <a:xfrm>
            <a:off x="925039" y="8984437"/>
            <a:ext cx="621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162C2807-6092-514C-871E-3028F3A3A974}"/>
              </a:ext>
            </a:extLst>
          </p:cNvPr>
          <p:cNvSpPr txBox="1"/>
          <p:nvPr/>
        </p:nvSpPr>
        <p:spPr>
          <a:xfrm>
            <a:off x="925039" y="13175551"/>
            <a:ext cx="621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26969F9-8CA2-BF4C-B772-E98CF0E31A58}"/>
              </a:ext>
            </a:extLst>
          </p:cNvPr>
          <p:cNvSpPr txBox="1"/>
          <p:nvPr/>
        </p:nvSpPr>
        <p:spPr>
          <a:xfrm>
            <a:off x="925039" y="4977989"/>
            <a:ext cx="621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054A37B-E71A-E849-AFFF-4AFD38395C0A}"/>
              </a:ext>
            </a:extLst>
          </p:cNvPr>
          <p:cNvSpPr/>
          <p:nvPr/>
        </p:nvSpPr>
        <p:spPr>
          <a:xfrm>
            <a:off x="1243892" y="534039"/>
            <a:ext cx="15702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S2 (related to main Figure 1). Genetic associations.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34893" y="17976469"/>
            <a:ext cx="16596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Representation of −log10 p-values for associations of SNPs in each studied gene and metabolic characteristics in 790 volunteers.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Each point represents one SNP within a gene. Associations of the SNPs with phenotypic characteristics were modeled through linear regression on the SNP adjusted by sex and age. The −log10 p-values following an additive model for the SNPs (effect in the homozygote minor allele is twice as much as that of the heterozygote) were represented.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AEBE091-81EA-B94A-ABF7-8BE3051A748E}"/>
              </a:ext>
            </a:extLst>
          </p:cNvPr>
          <p:cNvGrpSpPr/>
          <p:nvPr/>
        </p:nvGrpSpPr>
        <p:grpSpPr>
          <a:xfrm>
            <a:off x="1858279" y="1200691"/>
            <a:ext cx="14285692" cy="4037736"/>
            <a:chOff x="1858279" y="1200691"/>
            <a:chExt cx="14285692" cy="4037736"/>
          </a:xfrm>
        </p:grpSpPr>
        <p:graphicFrame>
          <p:nvGraphicFramePr>
            <p:cNvPr id="14" name="Gráfico 13">
              <a:extLst>
                <a:ext uri="{FF2B5EF4-FFF2-40B4-BE49-F238E27FC236}">
                  <a16:creationId xmlns:a16="http://schemas.microsoft.com/office/drawing/2014/main" id="{F4184F01-9486-3B41-8C34-BC7281A5E07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96929635"/>
                </p:ext>
              </p:extLst>
            </p:nvPr>
          </p:nvGraphicFramePr>
          <p:xfrm>
            <a:off x="1858279" y="1200691"/>
            <a:ext cx="14285692" cy="39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D39C39B7-1850-634A-A970-741C01CDE067}"/>
                </a:ext>
              </a:extLst>
            </p:cNvPr>
            <p:cNvGrpSpPr/>
            <p:nvPr/>
          </p:nvGrpSpPr>
          <p:grpSpPr>
            <a:xfrm>
              <a:off x="3739658" y="3708771"/>
              <a:ext cx="12139942" cy="1529656"/>
              <a:chOff x="3739658" y="3708771"/>
              <a:chExt cx="12139942" cy="1120129"/>
            </a:xfrm>
          </p:grpSpPr>
          <p:cxnSp>
            <p:nvCxnSpPr>
              <p:cNvPr id="12" name="Conector recto 11">
                <a:extLst>
                  <a:ext uri="{FF2B5EF4-FFF2-40B4-BE49-F238E27FC236}">
                    <a16:creationId xmlns:a16="http://schemas.microsoft.com/office/drawing/2014/main" id="{3DC2B11A-DDD1-F246-96AE-376AF9AD01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965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16">
                <a:extLst>
                  <a:ext uri="{FF2B5EF4-FFF2-40B4-BE49-F238E27FC236}">
                    <a16:creationId xmlns:a16="http://schemas.microsoft.com/office/drawing/2014/main" id="{B5E030F0-8181-2C49-AF9E-88643AB8E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8414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4A1D8629-6F94-7149-BE64-45A8EC7E81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142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>
                <a:extLst>
                  <a:ext uri="{FF2B5EF4-FFF2-40B4-BE49-F238E27FC236}">
                    <a16:creationId xmlns:a16="http://schemas.microsoft.com/office/drawing/2014/main" id="{6987FEB5-C558-B948-AD69-4EAABA7FCD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891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1A5FE7F9-8D2E-394A-85A8-E65EED73D2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883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068526BB-F59A-964A-8887-F9ADBE85FE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5682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22">
                <a:extLst>
                  <a:ext uri="{FF2B5EF4-FFF2-40B4-BE49-F238E27FC236}">
                    <a16:creationId xmlns:a16="http://schemas.microsoft.com/office/drawing/2014/main" id="{A7428FFB-4F35-3846-958B-93D68BD93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411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09E1F1BF-0224-6E42-805B-942FC5C218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501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2F7F2BD5-077D-814D-B5C0-A2E19DF0B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706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" name="Conector recto 25">
                <a:extLst>
                  <a:ext uri="{FF2B5EF4-FFF2-40B4-BE49-F238E27FC236}">
                    <a16:creationId xmlns:a16="http://schemas.microsoft.com/office/drawing/2014/main" id="{AB96E21A-7ABC-3E40-97C6-2E93454F3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392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441BA192-E9B1-8B41-A023-839E2485CA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31474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>
                <a:extLst>
                  <a:ext uri="{FF2B5EF4-FFF2-40B4-BE49-F238E27FC236}">
                    <a16:creationId xmlns:a16="http://schemas.microsoft.com/office/drawing/2014/main" id="{28878323-D30A-524C-A6B1-579FB2B0B9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63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113F174C-76B1-C445-BCB4-3998AA95DA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2289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E02E5BA1-F68E-124C-8428-177112A906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9737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>
                <a:extLst>
                  <a:ext uri="{FF2B5EF4-FFF2-40B4-BE49-F238E27FC236}">
                    <a16:creationId xmlns:a16="http://schemas.microsoft.com/office/drawing/2014/main" id="{710C006B-F79D-2642-A0B0-4E311FAE7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9253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A1959AC4-AFE1-4B4E-ADB6-4FC41E6716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3787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>
                <a:extLst>
                  <a:ext uri="{FF2B5EF4-FFF2-40B4-BE49-F238E27FC236}">
                    <a16:creationId xmlns:a16="http://schemas.microsoft.com/office/drawing/2014/main" id="{2B1AEFF1-1642-5E43-BE64-2C991B6D07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9633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33">
                <a:extLst>
                  <a:ext uri="{FF2B5EF4-FFF2-40B4-BE49-F238E27FC236}">
                    <a16:creationId xmlns:a16="http://schemas.microsoft.com/office/drawing/2014/main" id="{72331F74-6502-BD4E-A418-22C829BD21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98753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34">
                <a:extLst>
                  <a:ext uri="{FF2B5EF4-FFF2-40B4-BE49-F238E27FC236}">
                    <a16:creationId xmlns:a16="http://schemas.microsoft.com/office/drawing/2014/main" id="{E6E6BAF0-0BDD-1E40-BC14-990E5AF720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60660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" name="Conector recto 35">
                <a:extLst>
                  <a:ext uri="{FF2B5EF4-FFF2-40B4-BE49-F238E27FC236}">
                    <a16:creationId xmlns:a16="http://schemas.microsoft.com/office/drawing/2014/main" id="{F1084EC6-156D-1C4A-B478-71F8F778D5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65009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Conector recto 36">
                <a:extLst>
                  <a:ext uri="{FF2B5EF4-FFF2-40B4-BE49-F238E27FC236}">
                    <a16:creationId xmlns:a16="http://schemas.microsoft.com/office/drawing/2014/main" id="{8B74A0B5-0C07-0E4A-BA26-54BC6F2876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120931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Conector recto 37">
                <a:extLst>
                  <a:ext uri="{FF2B5EF4-FFF2-40B4-BE49-F238E27FC236}">
                    <a16:creationId xmlns:a16="http://schemas.microsoft.com/office/drawing/2014/main" id="{2DE61063-6834-2B47-8352-826BABB15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7878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" name="Conector recto 38">
                <a:extLst>
                  <a:ext uri="{FF2B5EF4-FFF2-40B4-BE49-F238E27FC236}">
                    <a16:creationId xmlns:a16="http://schemas.microsoft.com/office/drawing/2014/main" id="{4DBCD8F5-0DA4-B040-B2A0-5628ABF2D6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3663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" name="Conector recto 39">
                <a:extLst>
                  <a:ext uri="{FF2B5EF4-FFF2-40B4-BE49-F238E27FC236}">
                    <a16:creationId xmlns:a16="http://schemas.microsoft.com/office/drawing/2014/main" id="{CC7CAC80-FD2F-4146-B5EC-2870F9D038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79600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89B225A9-D037-5447-AC1B-0662E86FFFC0}"/>
              </a:ext>
            </a:extLst>
          </p:cNvPr>
          <p:cNvGrpSpPr/>
          <p:nvPr/>
        </p:nvGrpSpPr>
        <p:grpSpPr>
          <a:xfrm>
            <a:off x="1858278" y="5268863"/>
            <a:ext cx="14285693" cy="4058533"/>
            <a:chOff x="1858278" y="5268863"/>
            <a:chExt cx="14285693" cy="4058533"/>
          </a:xfrm>
        </p:grpSpPr>
        <p:graphicFrame>
          <p:nvGraphicFramePr>
            <p:cNvPr id="16" name="Gráfico 15">
              <a:extLst>
                <a:ext uri="{FF2B5EF4-FFF2-40B4-BE49-F238E27FC236}">
                  <a16:creationId xmlns:a16="http://schemas.microsoft.com/office/drawing/2014/main" id="{8C774010-B1AC-A34D-BD3B-57A71B3C99E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858278" y="5268863"/>
            <a:ext cx="14285693" cy="39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41" name="Grupo 40">
              <a:extLst>
                <a:ext uri="{FF2B5EF4-FFF2-40B4-BE49-F238E27FC236}">
                  <a16:creationId xmlns:a16="http://schemas.microsoft.com/office/drawing/2014/main" id="{77B4420C-EA22-2A4B-929D-0832A6A0AD1A}"/>
                </a:ext>
              </a:extLst>
            </p:cNvPr>
            <p:cNvGrpSpPr/>
            <p:nvPr/>
          </p:nvGrpSpPr>
          <p:grpSpPr>
            <a:xfrm>
              <a:off x="3721577" y="7797740"/>
              <a:ext cx="12139942" cy="1529656"/>
              <a:chOff x="3739658" y="3708771"/>
              <a:chExt cx="12139942" cy="1120129"/>
            </a:xfrm>
          </p:grpSpPr>
          <p:cxnSp>
            <p:nvCxnSpPr>
              <p:cNvPr id="42" name="Conector recto 41">
                <a:extLst>
                  <a:ext uri="{FF2B5EF4-FFF2-40B4-BE49-F238E27FC236}">
                    <a16:creationId xmlns:a16="http://schemas.microsoft.com/office/drawing/2014/main" id="{FBF87036-9E41-3A4D-825D-5C0CB6D8F2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965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4BB59AD3-EB94-104C-8166-DA009DC7EE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8414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" name="Conector recto 43">
                <a:extLst>
                  <a:ext uri="{FF2B5EF4-FFF2-40B4-BE49-F238E27FC236}">
                    <a16:creationId xmlns:a16="http://schemas.microsoft.com/office/drawing/2014/main" id="{A8911541-7E77-A241-B21A-734680E85B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142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" name="Conector recto 44">
                <a:extLst>
                  <a:ext uri="{FF2B5EF4-FFF2-40B4-BE49-F238E27FC236}">
                    <a16:creationId xmlns:a16="http://schemas.microsoft.com/office/drawing/2014/main" id="{C134029D-65D9-AA48-BA73-7C2B855AC9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891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" name="Conector recto 45">
                <a:extLst>
                  <a:ext uri="{FF2B5EF4-FFF2-40B4-BE49-F238E27FC236}">
                    <a16:creationId xmlns:a16="http://schemas.microsoft.com/office/drawing/2014/main" id="{1A1D5536-E0BB-604C-B4BF-39AE05F33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883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" name="Conector recto 46">
                <a:extLst>
                  <a:ext uri="{FF2B5EF4-FFF2-40B4-BE49-F238E27FC236}">
                    <a16:creationId xmlns:a16="http://schemas.microsoft.com/office/drawing/2014/main" id="{6DF0C8C0-A37F-D34D-A008-DFB55B77A0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5682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" name="Conector recto 47">
                <a:extLst>
                  <a:ext uri="{FF2B5EF4-FFF2-40B4-BE49-F238E27FC236}">
                    <a16:creationId xmlns:a16="http://schemas.microsoft.com/office/drawing/2014/main" id="{1F5E33B4-3D70-BA4A-9B16-35364C7145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411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" name="Conector recto 48">
                <a:extLst>
                  <a:ext uri="{FF2B5EF4-FFF2-40B4-BE49-F238E27FC236}">
                    <a16:creationId xmlns:a16="http://schemas.microsoft.com/office/drawing/2014/main" id="{8C3BF35B-3CF1-6B41-9941-988E0B1188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501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" name="Conector recto 49">
                <a:extLst>
                  <a:ext uri="{FF2B5EF4-FFF2-40B4-BE49-F238E27FC236}">
                    <a16:creationId xmlns:a16="http://schemas.microsoft.com/office/drawing/2014/main" id="{F6BEED9E-BB41-4649-9FA6-9951C2176D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706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" name="Conector recto 50">
                <a:extLst>
                  <a:ext uri="{FF2B5EF4-FFF2-40B4-BE49-F238E27FC236}">
                    <a16:creationId xmlns:a16="http://schemas.microsoft.com/office/drawing/2014/main" id="{CE867DA0-D393-4A43-A6F5-3613C16B56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392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" name="Conector recto 51">
                <a:extLst>
                  <a:ext uri="{FF2B5EF4-FFF2-40B4-BE49-F238E27FC236}">
                    <a16:creationId xmlns:a16="http://schemas.microsoft.com/office/drawing/2014/main" id="{B1DE3ED6-DF5A-1243-90D1-D20BB9736D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31474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" name="Conector recto 52">
                <a:extLst>
                  <a:ext uri="{FF2B5EF4-FFF2-40B4-BE49-F238E27FC236}">
                    <a16:creationId xmlns:a16="http://schemas.microsoft.com/office/drawing/2014/main" id="{4F2928D3-D833-324A-B8C8-097784D685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632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" name="Conector recto 53">
                <a:extLst>
                  <a:ext uri="{FF2B5EF4-FFF2-40B4-BE49-F238E27FC236}">
                    <a16:creationId xmlns:a16="http://schemas.microsoft.com/office/drawing/2014/main" id="{CC3052C2-F144-4044-B794-047C52690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2289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>
                <a:extLst>
                  <a:ext uri="{FF2B5EF4-FFF2-40B4-BE49-F238E27FC236}">
                    <a16:creationId xmlns:a16="http://schemas.microsoft.com/office/drawing/2014/main" id="{46702D6C-9EF7-614D-8CB7-2F8CB14D5E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9737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599BD6A1-666F-764A-AEBB-1A0B7FEA2B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9253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" name="Conector recto 56">
                <a:extLst>
                  <a:ext uri="{FF2B5EF4-FFF2-40B4-BE49-F238E27FC236}">
                    <a16:creationId xmlns:a16="http://schemas.microsoft.com/office/drawing/2014/main" id="{8C021A15-DF66-0543-B376-CD50236004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3787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Conector recto 57">
                <a:extLst>
                  <a:ext uri="{FF2B5EF4-FFF2-40B4-BE49-F238E27FC236}">
                    <a16:creationId xmlns:a16="http://schemas.microsoft.com/office/drawing/2014/main" id="{9F7926FC-2294-F842-B127-F1748C747F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9633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Conector recto 58">
                <a:extLst>
                  <a:ext uri="{FF2B5EF4-FFF2-40B4-BE49-F238E27FC236}">
                    <a16:creationId xmlns:a16="http://schemas.microsoft.com/office/drawing/2014/main" id="{DC69D52E-6D04-5E49-A630-3C0E69476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98753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Conector recto 59">
                <a:extLst>
                  <a:ext uri="{FF2B5EF4-FFF2-40B4-BE49-F238E27FC236}">
                    <a16:creationId xmlns:a16="http://schemas.microsoft.com/office/drawing/2014/main" id="{9BEC674C-8E3B-DD4D-8F4E-0A2C4BEB00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60660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>
                <a:extLst>
                  <a:ext uri="{FF2B5EF4-FFF2-40B4-BE49-F238E27FC236}">
                    <a16:creationId xmlns:a16="http://schemas.microsoft.com/office/drawing/2014/main" id="{67A953F0-5C40-5C42-813B-DDFD25EA12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65009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Conector recto 61">
                <a:extLst>
                  <a:ext uri="{FF2B5EF4-FFF2-40B4-BE49-F238E27FC236}">
                    <a16:creationId xmlns:a16="http://schemas.microsoft.com/office/drawing/2014/main" id="{A21F340B-FC5D-B84A-8A99-447B20040A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120931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Conector recto 62">
                <a:extLst>
                  <a:ext uri="{FF2B5EF4-FFF2-40B4-BE49-F238E27FC236}">
                    <a16:creationId xmlns:a16="http://schemas.microsoft.com/office/drawing/2014/main" id="{CA854360-2C5B-9D40-93BF-84DB9FD7F2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78785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" name="Conector recto 63">
                <a:extLst>
                  <a:ext uri="{FF2B5EF4-FFF2-40B4-BE49-F238E27FC236}">
                    <a16:creationId xmlns:a16="http://schemas.microsoft.com/office/drawing/2014/main" id="{561605A3-DC24-E149-B573-A908AEA9A2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36638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" name="Conector recto 64">
                <a:extLst>
                  <a:ext uri="{FF2B5EF4-FFF2-40B4-BE49-F238E27FC236}">
                    <a16:creationId xmlns:a16="http://schemas.microsoft.com/office/drawing/2014/main" id="{8803CBF8-5BBA-BF41-A676-3D8B23404F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79600" y="3708771"/>
                <a:ext cx="0" cy="1120129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0B020EBB-34BE-48DD-3E82-D3ABE7A7984E}"/>
              </a:ext>
            </a:extLst>
          </p:cNvPr>
          <p:cNvGrpSpPr/>
          <p:nvPr/>
        </p:nvGrpSpPr>
        <p:grpSpPr>
          <a:xfrm>
            <a:off x="1803519" y="9128364"/>
            <a:ext cx="14512805" cy="4660389"/>
            <a:chOff x="1803519" y="9350735"/>
            <a:chExt cx="14512805" cy="4660389"/>
          </a:xfrm>
        </p:grpSpPr>
        <p:graphicFrame>
          <p:nvGraphicFramePr>
            <p:cNvPr id="117" name="Gráfico 116">
              <a:extLst>
                <a:ext uri="{FF2B5EF4-FFF2-40B4-BE49-F238E27FC236}">
                  <a16:creationId xmlns:a16="http://schemas.microsoft.com/office/drawing/2014/main" id="{1EC09D24-05BC-0A40-90EA-BD018277060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803519" y="9350735"/>
            <a:ext cx="14512805" cy="45652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118" name="Conector recto 117">
              <a:extLst>
                <a:ext uri="{FF2B5EF4-FFF2-40B4-BE49-F238E27FC236}">
                  <a16:creationId xmlns:a16="http://schemas.microsoft.com/office/drawing/2014/main" id="{288DD0AF-EDD8-48E7-49C4-7ED191D4CC6E}"/>
                </a:ext>
              </a:extLst>
            </p:cNvPr>
            <p:cNvCxnSpPr>
              <a:cxnSpLocks/>
            </p:cNvCxnSpPr>
            <p:nvPr/>
          </p:nvCxnSpPr>
          <p:spPr>
            <a:xfrm>
              <a:off x="3885897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9" name="Conector recto 118">
              <a:extLst>
                <a:ext uri="{FF2B5EF4-FFF2-40B4-BE49-F238E27FC236}">
                  <a16:creationId xmlns:a16="http://schemas.microsoft.com/office/drawing/2014/main" id="{2B90871F-1C34-DF66-6C99-C728DF6B8470}"/>
                </a:ext>
              </a:extLst>
            </p:cNvPr>
            <p:cNvCxnSpPr>
              <a:cxnSpLocks/>
            </p:cNvCxnSpPr>
            <p:nvPr/>
          </p:nvCxnSpPr>
          <p:spPr>
            <a:xfrm>
              <a:off x="463038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0" name="Conector recto 119">
              <a:extLst>
                <a:ext uri="{FF2B5EF4-FFF2-40B4-BE49-F238E27FC236}">
                  <a16:creationId xmlns:a16="http://schemas.microsoft.com/office/drawing/2014/main" id="{55014A23-DA4E-4A85-B382-6083F5F4B6B7}"/>
                </a:ext>
              </a:extLst>
            </p:cNvPr>
            <p:cNvCxnSpPr>
              <a:cxnSpLocks/>
            </p:cNvCxnSpPr>
            <p:nvPr/>
          </p:nvCxnSpPr>
          <p:spPr>
            <a:xfrm>
              <a:off x="490766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Conector recto 120">
              <a:extLst>
                <a:ext uri="{FF2B5EF4-FFF2-40B4-BE49-F238E27FC236}">
                  <a16:creationId xmlns:a16="http://schemas.microsoft.com/office/drawing/2014/main" id="{0A50F4F3-3E55-CDC2-6B47-DD344F6EFA3C}"/>
                </a:ext>
              </a:extLst>
            </p:cNvPr>
            <p:cNvCxnSpPr>
              <a:cxnSpLocks/>
            </p:cNvCxnSpPr>
            <p:nvPr/>
          </p:nvCxnSpPr>
          <p:spPr>
            <a:xfrm>
              <a:off x="557515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2" name="Conector recto 121">
              <a:extLst>
                <a:ext uri="{FF2B5EF4-FFF2-40B4-BE49-F238E27FC236}">
                  <a16:creationId xmlns:a16="http://schemas.microsoft.com/office/drawing/2014/main" id="{5EA58802-6379-DD49-4C67-877943A1F4C1}"/>
                </a:ext>
              </a:extLst>
            </p:cNvPr>
            <p:cNvCxnSpPr>
              <a:cxnSpLocks/>
            </p:cNvCxnSpPr>
            <p:nvPr/>
          </p:nvCxnSpPr>
          <p:spPr>
            <a:xfrm>
              <a:off x="6105071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3" name="Conector recto 122">
              <a:extLst>
                <a:ext uri="{FF2B5EF4-FFF2-40B4-BE49-F238E27FC236}">
                  <a16:creationId xmlns:a16="http://schemas.microsoft.com/office/drawing/2014/main" id="{4AF982EF-7DE3-03D0-1D65-0C933C0E5A10}"/>
                </a:ext>
              </a:extLst>
            </p:cNvPr>
            <p:cNvCxnSpPr>
              <a:cxnSpLocks/>
            </p:cNvCxnSpPr>
            <p:nvPr/>
          </p:nvCxnSpPr>
          <p:spPr>
            <a:xfrm>
              <a:off x="6803061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4" name="Conector recto 123">
              <a:extLst>
                <a:ext uri="{FF2B5EF4-FFF2-40B4-BE49-F238E27FC236}">
                  <a16:creationId xmlns:a16="http://schemas.microsoft.com/office/drawing/2014/main" id="{D6D9ED6F-4632-607D-1BC6-95929A11B876}"/>
                </a:ext>
              </a:extLst>
            </p:cNvPr>
            <p:cNvCxnSpPr>
              <a:cxnSpLocks/>
            </p:cNvCxnSpPr>
            <p:nvPr/>
          </p:nvCxnSpPr>
          <p:spPr>
            <a:xfrm>
              <a:off x="7283650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5" name="Conector recto 124">
              <a:extLst>
                <a:ext uri="{FF2B5EF4-FFF2-40B4-BE49-F238E27FC236}">
                  <a16:creationId xmlns:a16="http://schemas.microsoft.com/office/drawing/2014/main" id="{5C52C1BB-1B5C-3218-889F-0EEF6EE0D90C}"/>
                </a:ext>
              </a:extLst>
            </p:cNvPr>
            <p:cNvCxnSpPr>
              <a:cxnSpLocks/>
            </p:cNvCxnSpPr>
            <p:nvPr/>
          </p:nvCxnSpPr>
          <p:spPr>
            <a:xfrm>
              <a:off x="755125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Conector recto 125">
              <a:extLst>
                <a:ext uri="{FF2B5EF4-FFF2-40B4-BE49-F238E27FC236}">
                  <a16:creationId xmlns:a16="http://schemas.microsoft.com/office/drawing/2014/main" id="{4F3FA269-C484-2855-04DC-F815E3CE6397}"/>
                </a:ext>
              </a:extLst>
            </p:cNvPr>
            <p:cNvCxnSpPr>
              <a:cxnSpLocks/>
            </p:cNvCxnSpPr>
            <p:nvPr/>
          </p:nvCxnSpPr>
          <p:spPr>
            <a:xfrm>
              <a:off x="779330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Conector recto 126">
              <a:extLst>
                <a:ext uri="{FF2B5EF4-FFF2-40B4-BE49-F238E27FC236}">
                  <a16:creationId xmlns:a16="http://schemas.microsoft.com/office/drawing/2014/main" id="{FCA074A8-6778-9B2F-D2D3-86FABA5FE427}"/>
                </a:ext>
              </a:extLst>
            </p:cNvPr>
            <p:cNvCxnSpPr>
              <a:cxnSpLocks/>
            </p:cNvCxnSpPr>
            <p:nvPr/>
          </p:nvCxnSpPr>
          <p:spPr>
            <a:xfrm>
              <a:off x="8020161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8" name="Conector recto 127">
              <a:extLst>
                <a:ext uri="{FF2B5EF4-FFF2-40B4-BE49-F238E27FC236}">
                  <a16:creationId xmlns:a16="http://schemas.microsoft.com/office/drawing/2014/main" id="{8C720689-DD73-5D25-1D2E-45B46D31906D}"/>
                </a:ext>
              </a:extLst>
            </p:cNvPr>
            <p:cNvCxnSpPr>
              <a:cxnSpLocks/>
            </p:cNvCxnSpPr>
            <p:nvPr/>
          </p:nvCxnSpPr>
          <p:spPr>
            <a:xfrm>
              <a:off x="8277713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9" name="Conector recto 128">
              <a:extLst>
                <a:ext uri="{FF2B5EF4-FFF2-40B4-BE49-F238E27FC236}">
                  <a16:creationId xmlns:a16="http://schemas.microsoft.com/office/drawing/2014/main" id="{C94FA0D4-A2E6-7955-2DAC-DB4C18AC4A39}"/>
                </a:ext>
              </a:extLst>
            </p:cNvPr>
            <p:cNvCxnSpPr>
              <a:cxnSpLocks/>
            </p:cNvCxnSpPr>
            <p:nvPr/>
          </p:nvCxnSpPr>
          <p:spPr>
            <a:xfrm>
              <a:off x="8504871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0" name="Conector recto 129">
              <a:extLst>
                <a:ext uri="{FF2B5EF4-FFF2-40B4-BE49-F238E27FC236}">
                  <a16:creationId xmlns:a16="http://schemas.microsoft.com/office/drawing/2014/main" id="{6A46B07A-4986-58CF-BC28-059654F7CC01}"/>
                </a:ext>
              </a:extLst>
            </p:cNvPr>
            <p:cNvCxnSpPr>
              <a:cxnSpLocks/>
            </p:cNvCxnSpPr>
            <p:nvPr/>
          </p:nvCxnSpPr>
          <p:spPr>
            <a:xfrm>
              <a:off x="8778528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1" name="Conector recto 130">
              <a:extLst>
                <a:ext uri="{FF2B5EF4-FFF2-40B4-BE49-F238E27FC236}">
                  <a16:creationId xmlns:a16="http://schemas.microsoft.com/office/drawing/2014/main" id="{AB9AD6D6-D988-5F08-D4A3-90C3F6442F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45976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2" name="Conector recto 131">
              <a:extLst>
                <a:ext uri="{FF2B5EF4-FFF2-40B4-BE49-F238E27FC236}">
                  <a16:creationId xmlns:a16="http://schemas.microsoft.com/office/drawing/2014/main" id="{873EAD9E-652F-C2C2-8A1D-994E66738B0B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492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3" name="Conector recto 132">
              <a:extLst>
                <a:ext uri="{FF2B5EF4-FFF2-40B4-BE49-F238E27FC236}">
                  <a16:creationId xmlns:a16="http://schemas.microsoft.com/office/drawing/2014/main" id="{B8807A56-B011-20E5-3F86-A2D4DEE50905}"/>
                </a:ext>
              </a:extLst>
            </p:cNvPr>
            <p:cNvCxnSpPr>
              <a:cxnSpLocks/>
            </p:cNvCxnSpPr>
            <p:nvPr/>
          </p:nvCxnSpPr>
          <p:spPr>
            <a:xfrm>
              <a:off x="11184117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4" name="Conector recto 133">
              <a:extLst>
                <a:ext uri="{FF2B5EF4-FFF2-40B4-BE49-F238E27FC236}">
                  <a16:creationId xmlns:a16="http://schemas.microsoft.com/office/drawing/2014/main" id="{DD2A7DFC-E212-E895-0BD5-9F3A9C3D573C}"/>
                </a:ext>
              </a:extLst>
            </p:cNvPr>
            <p:cNvCxnSpPr>
              <a:cxnSpLocks/>
            </p:cNvCxnSpPr>
            <p:nvPr/>
          </p:nvCxnSpPr>
          <p:spPr>
            <a:xfrm>
              <a:off x="11442577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5" name="Conector recto 134">
              <a:extLst>
                <a:ext uri="{FF2B5EF4-FFF2-40B4-BE49-F238E27FC236}">
                  <a16:creationId xmlns:a16="http://schemas.microsoft.com/office/drawing/2014/main" id="{170A36F9-5C66-4872-D104-6B6FDAD48EDF}"/>
                </a:ext>
              </a:extLst>
            </p:cNvPr>
            <p:cNvCxnSpPr>
              <a:cxnSpLocks/>
            </p:cNvCxnSpPr>
            <p:nvPr/>
          </p:nvCxnSpPr>
          <p:spPr>
            <a:xfrm>
              <a:off x="12144992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6" name="Conector recto 135">
              <a:extLst>
                <a:ext uri="{FF2B5EF4-FFF2-40B4-BE49-F238E27FC236}">
                  <a16:creationId xmlns:a16="http://schemas.microsoft.com/office/drawing/2014/main" id="{B7723088-79E0-DB60-0AD9-8E86FAE4DAB1}"/>
                </a:ext>
              </a:extLst>
            </p:cNvPr>
            <p:cNvCxnSpPr>
              <a:cxnSpLocks/>
            </p:cNvCxnSpPr>
            <p:nvPr/>
          </p:nvCxnSpPr>
          <p:spPr>
            <a:xfrm>
              <a:off x="14306899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7" name="Conector recto 136">
              <a:extLst>
                <a:ext uri="{FF2B5EF4-FFF2-40B4-BE49-F238E27FC236}">
                  <a16:creationId xmlns:a16="http://schemas.microsoft.com/office/drawing/2014/main" id="{F904F080-AF25-FC57-EB47-A43906EE4577}"/>
                </a:ext>
              </a:extLst>
            </p:cNvPr>
            <p:cNvCxnSpPr>
              <a:cxnSpLocks/>
            </p:cNvCxnSpPr>
            <p:nvPr/>
          </p:nvCxnSpPr>
          <p:spPr>
            <a:xfrm>
              <a:off x="14611248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8" name="Conector recto 137">
              <a:extLst>
                <a:ext uri="{FF2B5EF4-FFF2-40B4-BE49-F238E27FC236}">
                  <a16:creationId xmlns:a16="http://schemas.microsoft.com/office/drawing/2014/main" id="{228D856E-9A1E-63E8-CE62-48C270B3D5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67170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9" name="Conector recto 138">
              <a:extLst>
                <a:ext uri="{FF2B5EF4-FFF2-40B4-BE49-F238E27FC236}">
                  <a16:creationId xmlns:a16="http://schemas.microsoft.com/office/drawing/2014/main" id="{C89FD5C7-0B0A-05E0-F511-79894520B40B}"/>
                </a:ext>
              </a:extLst>
            </p:cNvPr>
            <p:cNvCxnSpPr>
              <a:cxnSpLocks/>
            </p:cNvCxnSpPr>
            <p:nvPr/>
          </p:nvCxnSpPr>
          <p:spPr>
            <a:xfrm>
              <a:off x="15525024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0" name="Conector recto 139">
              <a:extLst>
                <a:ext uri="{FF2B5EF4-FFF2-40B4-BE49-F238E27FC236}">
                  <a16:creationId xmlns:a16="http://schemas.microsoft.com/office/drawing/2014/main" id="{8299A59C-0F56-707E-6460-0FBB136FBF44}"/>
                </a:ext>
              </a:extLst>
            </p:cNvPr>
            <p:cNvCxnSpPr>
              <a:cxnSpLocks/>
            </p:cNvCxnSpPr>
            <p:nvPr/>
          </p:nvCxnSpPr>
          <p:spPr>
            <a:xfrm>
              <a:off x="15782877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1" name="Conector recto 140">
              <a:extLst>
                <a:ext uri="{FF2B5EF4-FFF2-40B4-BE49-F238E27FC236}">
                  <a16:creationId xmlns:a16="http://schemas.microsoft.com/office/drawing/2014/main" id="{3FF4F3D6-F6EF-BAFC-C86F-C52F07BBE6D5}"/>
                </a:ext>
              </a:extLst>
            </p:cNvPr>
            <p:cNvCxnSpPr>
              <a:cxnSpLocks/>
            </p:cNvCxnSpPr>
            <p:nvPr/>
          </p:nvCxnSpPr>
          <p:spPr>
            <a:xfrm>
              <a:off x="16025839" y="12481468"/>
              <a:ext cx="0" cy="152965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42" name="Conector recto 141">
            <a:extLst>
              <a:ext uri="{FF2B5EF4-FFF2-40B4-BE49-F238E27FC236}">
                <a16:creationId xmlns:a16="http://schemas.microsoft.com/office/drawing/2014/main" id="{99B65C11-C3B0-5744-B2E3-F633A4DA5A41}"/>
              </a:ext>
            </a:extLst>
          </p:cNvPr>
          <p:cNvCxnSpPr>
            <a:cxnSpLocks/>
          </p:cNvCxnSpPr>
          <p:nvPr/>
        </p:nvCxnSpPr>
        <p:spPr>
          <a:xfrm>
            <a:off x="3853962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3" name="Conector recto 142">
            <a:extLst>
              <a:ext uri="{FF2B5EF4-FFF2-40B4-BE49-F238E27FC236}">
                <a16:creationId xmlns:a16="http://schemas.microsoft.com/office/drawing/2014/main" id="{A073472E-F5C6-7B0D-6C0C-B2817C4423ED}"/>
              </a:ext>
            </a:extLst>
          </p:cNvPr>
          <p:cNvCxnSpPr>
            <a:cxnSpLocks/>
          </p:cNvCxnSpPr>
          <p:nvPr/>
        </p:nvCxnSpPr>
        <p:spPr>
          <a:xfrm>
            <a:off x="459844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4" name="Conector recto 143">
            <a:extLst>
              <a:ext uri="{FF2B5EF4-FFF2-40B4-BE49-F238E27FC236}">
                <a16:creationId xmlns:a16="http://schemas.microsoft.com/office/drawing/2014/main" id="{CB9C76AD-D8FC-4A81-3CFA-5F316745DD5E}"/>
              </a:ext>
            </a:extLst>
          </p:cNvPr>
          <p:cNvCxnSpPr>
            <a:cxnSpLocks/>
          </p:cNvCxnSpPr>
          <p:nvPr/>
        </p:nvCxnSpPr>
        <p:spPr>
          <a:xfrm>
            <a:off x="487572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5" name="Conector recto 144">
            <a:extLst>
              <a:ext uri="{FF2B5EF4-FFF2-40B4-BE49-F238E27FC236}">
                <a16:creationId xmlns:a16="http://schemas.microsoft.com/office/drawing/2014/main" id="{94917AB5-AF29-791E-1C5B-9A6B64D8E7B3}"/>
              </a:ext>
            </a:extLst>
          </p:cNvPr>
          <p:cNvCxnSpPr>
            <a:cxnSpLocks/>
          </p:cNvCxnSpPr>
          <p:nvPr/>
        </p:nvCxnSpPr>
        <p:spPr>
          <a:xfrm>
            <a:off x="554321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6" name="Conector recto 145">
            <a:extLst>
              <a:ext uri="{FF2B5EF4-FFF2-40B4-BE49-F238E27FC236}">
                <a16:creationId xmlns:a16="http://schemas.microsoft.com/office/drawing/2014/main" id="{828030C1-72AB-7329-44D5-C6F107AC0457}"/>
              </a:ext>
            </a:extLst>
          </p:cNvPr>
          <p:cNvCxnSpPr>
            <a:cxnSpLocks/>
          </p:cNvCxnSpPr>
          <p:nvPr/>
        </p:nvCxnSpPr>
        <p:spPr>
          <a:xfrm>
            <a:off x="6073136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7" name="Conector recto 146">
            <a:extLst>
              <a:ext uri="{FF2B5EF4-FFF2-40B4-BE49-F238E27FC236}">
                <a16:creationId xmlns:a16="http://schemas.microsoft.com/office/drawing/2014/main" id="{3C6C8470-AC43-3B54-AA16-BAEC82747E3E}"/>
              </a:ext>
            </a:extLst>
          </p:cNvPr>
          <p:cNvCxnSpPr>
            <a:cxnSpLocks/>
          </p:cNvCxnSpPr>
          <p:nvPr/>
        </p:nvCxnSpPr>
        <p:spPr>
          <a:xfrm>
            <a:off x="6771126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E382ACDB-565C-93DA-93A5-5AAA301E84EE}"/>
              </a:ext>
            </a:extLst>
          </p:cNvPr>
          <p:cNvCxnSpPr>
            <a:cxnSpLocks/>
          </p:cNvCxnSpPr>
          <p:nvPr/>
        </p:nvCxnSpPr>
        <p:spPr>
          <a:xfrm>
            <a:off x="7251715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9" name="Conector recto 148">
            <a:extLst>
              <a:ext uri="{FF2B5EF4-FFF2-40B4-BE49-F238E27FC236}">
                <a16:creationId xmlns:a16="http://schemas.microsoft.com/office/drawing/2014/main" id="{398600B5-5E6B-1C6B-6BF9-348DC21AC382}"/>
              </a:ext>
            </a:extLst>
          </p:cNvPr>
          <p:cNvCxnSpPr>
            <a:cxnSpLocks/>
          </p:cNvCxnSpPr>
          <p:nvPr/>
        </p:nvCxnSpPr>
        <p:spPr>
          <a:xfrm>
            <a:off x="751931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0" name="Conector recto 149">
            <a:extLst>
              <a:ext uri="{FF2B5EF4-FFF2-40B4-BE49-F238E27FC236}">
                <a16:creationId xmlns:a16="http://schemas.microsoft.com/office/drawing/2014/main" id="{1338FCEF-8AA3-E545-3ADC-83FB8D93B71D}"/>
              </a:ext>
            </a:extLst>
          </p:cNvPr>
          <p:cNvCxnSpPr>
            <a:cxnSpLocks/>
          </p:cNvCxnSpPr>
          <p:nvPr/>
        </p:nvCxnSpPr>
        <p:spPr>
          <a:xfrm>
            <a:off x="776136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4362E24D-70CE-69CD-912E-DBC91C6B13E0}"/>
              </a:ext>
            </a:extLst>
          </p:cNvPr>
          <p:cNvCxnSpPr>
            <a:cxnSpLocks/>
          </p:cNvCxnSpPr>
          <p:nvPr/>
        </p:nvCxnSpPr>
        <p:spPr>
          <a:xfrm>
            <a:off x="7988226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Conector recto 151">
            <a:extLst>
              <a:ext uri="{FF2B5EF4-FFF2-40B4-BE49-F238E27FC236}">
                <a16:creationId xmlns:a16="http://schemas.microsoft.com/office/drawing/2014/main" id="{7A48E4BF-B6FF-866D-1F1B-7CEC88E62C3B}"/>
              </a:ext>
            </a:extLst>
          </p:cNvPr>
          <p:cNvCxnSpPr>
            <a:cxnSpLocks/>
          </p:cNvCxnSpPr>
          <p:nvPr/>
        </p:nvCxnSpPr>
        <p:spPr>
          <a:xfrm>
            <a:off x="8245778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3" name="Conector recto 152">
            <a:extLst>
              <a:ext uri="{FF2B5EF4-FFF2-40B4-BE49-F238E27FC236}">
                <a16:creationId xmlns:a16="http://schemas.microsoft.com/office/drawing/2014/main" id="{C62D6A9C-1022-F8AF-EE1B-038F44ADDEB2}"/>
              </a:ext>
            </a:extLst>
          </p:cNvPr>
          <p:cNvCxnSpPr>
            <a:cxnSpLocks/>
          </p:cNvCxnSpPr>
          <p:nvPr/>
        </p:nvCxnSpPr>
        <p:spPr>
          <a:xfrm>
            <a:off x="8472936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4" name="Conector recto 153">
            <a:extLst>
              <a:ext uri="{FF2B5EF4-FFF2-40B4-BE49-F238E27FC236}">
                <a16:creationId xmlns:a16="http://schemas.microsoft.com/office/drawing/2014/main" id="{FD9F9222-3303-A76A-39DF-7E28D9984A8D}"/>
              </a:ext>
            </a:extLst>
          </p:cNvPr>
          <p:cNvCxnSpPr>
            <a:cxnSpLocks/>
          </p:cNvCxnSpPr>
          <p:nvPr/>
        </p:nvCxnSpPr>
        <p:spPr>
          <a:xfrm>
            <a:off x="8746593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5" name="Conector recto 154">
            <a:extLst>
              <a:ext uri="{FF2B5EF4-FFF2-40B4-BE49-F238E27FC236}">
                <a16:creationId xmlns:a16="http://schemas.microsoft.com/office/drawing/2014/main" id="{D5D539C7-986E-C558-B187-674E1634D892}"/>
              </a:ext>
            </a:extLst>
          </p:cNvPr>
          <p:cNvCxnSpPr>
            <a:cxnSpLocks/>
          </p:cNvCxnSpPr>
          <p:nvPr/>
        </p:nvCxnSpPr>
        <p:spPr>
          <a:xfrm>
            <a:off x="10414041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6" name="Conector recto 155">
            <a:extLst>
              <a:ext uri="{FF2B5EF4-FFF2-40B4-BE49-F238E27FC236}">
                <a16:creationId xmlns:a16="http://schemas.microsoft.com/office/drawing/2014/main" id="{728DE6BC-B268-CC5E-B435-6ACD0866C818}"/>
              </a:ext>
            </a:extLst>
          </p:cNvPr>
          <p:cNvCxnSpPr>
            <a:cxnSpLocks/>
          </p:cNvCxnSpPr>
          <p:nvPr/>
        </p:nvCxnSpPr>
        <p:spPr>
          <a:xfrm>
            <a:off x="10673557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7" name="Conector recto 156">
            <a:extLst>
              <a:ext uri="{FF2B5EF4-FFF2-40B4-BE49-F238E27FC236}">
                <a16:creationId xmlns:a16="http://schemas.microsoft.com/office/drawing/2014/main" id="{D8CE2019-2A49-2FF6-D477-441103940832}"/>
              </a:ext>
            </a:extLst>
          </p:cNvPr>
          <p:cNvCxnSpPr>
            <a:cxnSpLocks/>
          </p:cNvCxnSpPr>
          <p:nvPr/>
        </p:nvCxnSpPr>
        <p:spPr>
          <a:xfrm>
            <a:off x="11152182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8" name="Conector recto 157">
            <a:extLst>
              <a:ext uri="{FF2B5EF4-FFF2-40B4-BE49-F238E27FC236}">
                <a16:creationId xmlns:a16="http://schemas.microsoft.com/office/drawing/2014/main" id="{9F7E86DF-020F-162D-5295-E24197ECB30A}"/>
              </a:ext>
            </a:extLst>
          </p:cNvPr>
          <p:cNvCxnSpPr>
            <a:cxnSpLocks/>
          </p:cNvCxnSpPr>
          <p:nvPr/>
        </p:nvCxnSpPr>
        <p:spPr>
          <a:xfrm>
            <a:off x="11410642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9" name="Conector recto 158">
            <a:extLst>
              <a:ext uri="{FF2B5EF4-FFF2-40B4-BE49-F238E27FC236}">
                <a16:creationId xmlns:a16="http://schemas.microsoft.com/office/drawing/2014/main" id="{EBE81066-DD29-E29B-899B-18B6AC53DF9F}"/>
              </a:ext>
            </a:extLst>
          </p:cNvPr>
          <p:cNvCxnSpPr>
            <a:cxnSpLocks/>
          </p:cNvCxnSpPr>
          <p:nvPr/>
        </p:nvCxnSpPr>
        <p:spPr>
          <a:xfrm>
            <a:off x="12113057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0" name="Conector recto 159">
            <a:extLst>
              <a:ext uri="{FF2B5EF4-FFF2-40B4-BE49-F238E27FC236}">
                <a16:creationId xmlns:a16="http://schemas.microsoft.com/office/drawing/2014/main" id="{CA0E9B5F-C7CC-4DB8-6E0D-5F75B6DB5C8E}"/>
              </a:ext>
            </a:extLst>
          </p:cNvPr>
          <p:cNvCxnSpPr>
            <a:cxnSpLocks/>
          </p:cNvCxnSpPr>
          <p:nvPr/>
        </p:nvCxnSpPr>
        <p:spPr>
          <a:xfrm>
            <a:off x="14274964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1" name="Conector recto 160">
            <a:extLst>
              <a:ext uri="{FF2B5EF4-FFF2-40B4-BE49-F238E27FC236}">
                <a16:creationId xmlns:a16="http://schemas.microsoft.com/office/drawing/2014/main" id="{693BF749-0438-B3AE-01C1-512FF8ED413B}"/>
              </a:ext>
            </a:extLst>
          </p:cNvPr>
          <p:cNvCxnSpPr>
            <a:cxnSpLocks/>
          </p:cNvCxnSpPr>
          <p:nvPr/>
        </p:nvCxnSpPr>
        <p:spPr>
          <a:xfrm>
            <a:off x="14579313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2" name="Conector recto 161">
            <a:extLst>
              <a:ext uri="{FF2B5EF4-FFF2-40B4-BE49-F238E27FC236}">
                <a16:creationId xmlns:a16="http://schemas.microsoft.com/office/drawing/2014/main" id="{8252D9E8-04B1-8D20-DEE6-FF1581C473D1}"/>
              </a:ext>
            </a:extLst>
          </p:cNvPr>
          <p:cNvCxnSpPr>
            <a:cxnSpLocks/>
          </p:cNvCxnSpPr>
          <p:nvPr/>
        </p:nvCxnSpPr>
        <p:spPr>
          <a:xfrm>
            <a:off x="15235235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Conector recto 162">
            <a:extLst>
              <a:ext uri="{FF2B5EF4-FFF2-40B4-BE49-F238E27FC236}">
                <a16:creationId xmlns:a16="http://schemas.microsoft.com/office/drawing/2014/main" id="{62C67886-6A0F-65A6-E19A-E1D60A5FF87C}"/>
              </a:ext>
            </a:extLst>
          </p:cNvPr>
          <p:cNvCxnSpPr>
            <a:cxnSpLocks/>
          </p:cNvCxnSpPr>
          <p:nvPr/>
        </p:nvCxnSpPr>
        <p:spPr>
          <a:xfrm>
            <a:off x="15493089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Conector recto 163">
            <a:extLst>
              <a:ext uri="{FF2B5EF4-FFF2-40B4-BE49-F238E27FC236}">
                <a16:creationId xmlns:a16="http://schemas.microsoft.com/office/drawing/2014/main" id="{FCF99828-0473-E8DA-520A-9AB2BF20808E}"/>
              </a:ext>
            </a:extLst>
          </p:cNvPr>
          <p:cNvCxnSpPr>
            <a:cxnSpLocks/>
          </p:cNvCxnSpPr>
          <p:nvPr/>
        </p:nvCxnSpPr>
        <p:spPr>
          <a:xfrm>
            <a:off x="15750942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5" name="Conector recto 164">
            <a:extLst>
              <a:ext uri="{FF2B5EF4-FFF2-40B4-BE49-F238E27FC236}">
                <a16:creationId xmlns:a16="http://schemas.microsoft.com/office/drawing/2014/main" id="{02FBE0EF-100C-C9C1-F489-6E32628A0ECA}"/>
              </a:ext>
            </a:extLst>
          </p:cNvPr>
          <p:cNvCxnSpPr>
            <a:cxnSpLocks/>
          </p:cNvCxnSpPr>
          <p:nvPr/>
        </p:nvCxnSpPr>
        <p:spPr>
          <a:xfrm>
            <a:off x="15993904" y="16208315"/>
            <a:ext cx="0" cy="152965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69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A349745-E90A-284F-96E1-5D3FDCFD6739}"/>
              </a:ext>
            </a:extLst>
          </p:cNvPr>
          <p:cNvGraphicFramePr>
            <a:graphicFrameLocks noGrp="1"/>
          </p:cNvGraphicFramePr>
          <p:nvPr/>
        </p:nvGraphicFramePr>
        <p:xfrm>
          <a:off x="11334956" y="8560752"/>
          <a:ext cx="5641228" cy="1219200"/>
        </p:xfrm>
        <a:graphic>
          <a:graphicData uri="http://schemas.openxmlformats.org/drawingml/2006/table">
            <a:tbl>
              <a:tblPr firstRow="1" firstCol="1" lastRow="1" lastCol="1"/>
              <a:tblGrid>
                <a:gridCol w="1410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FLCN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FNIP1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FNIP2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FLCN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0.064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-0.429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FNIP1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0.064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0.491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FNIP2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-0.429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0.491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74A5C2D3-F287-0747-9216-71504EEEBBD4}"/>
              </a:ext>
            </a:extLst>
          </p:cNvPr>
          <p:cNvSpPr/>
          <p:nvPr/>
        </p:nvSpPr>
        <p:spPr>
          <a:xfrm>
            <a:off x="11594060" y="7986397"/>
            <a:ext cx="4923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476"/>
              </a:spcBef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Matrix of Pearson Correlation Coefficients</a:t>
            </a:r>
            <a:endParaRPr lang="es-E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C4B5EEF-23F3-1D49-A3E3-1E5E0F406F80}"/>
              </a:ext>
            </a:extLst>
          </p:cNvPr>
          <p:cNvSpPr/>
          <p:nvPr/>
        </p:nvSpPr>
        <p:spPr>
          <a:xfrm>
            <a:off x="11887185" y="10273076"/>
            <a:ext cx="4337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476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Matrix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p.values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Correlation Test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A93C763-D392-0B48-8956-FDDB74DAE8DE}"/>
              </a:ext>
            </a:extLst>
          </p:cNvPr>
          <p:cNvGraphicFramePr>
            <a:graphicFrameLocks noGrp="1"/>
          </p:cNvGraphicFramePr>
          <p:nvPr/>
        </p:nvGraphicFramePr>
        <p:xfrm>
          <a:off x="11334956" y="10787880"/>
          <a:ext cx="5641228" cy="1219200"/>
        </p:xfrm>
        <a:graphic>
          <a:graphicData uri="http://schemas.openxmlformats.org/drawingml/2006/table">
            <a:tbl>
              <a:tblPr firstRow="1" firstCol="1" lastRow="1" lastCol="1"/>
              <a:tblGrid>
                <a:gridCol w="1410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FLCN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FNIP1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FNIP2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FLCN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0.42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1.41e-08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FNIP1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3.64e-11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010"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FNIP2</a:t>
                      </a:r>
                      <a:endParaRPr lang="es-ES" sz="2000" i="1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ES" sz="20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101254" marR="1012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3E9B5873-5A7B-8948-BF0D-01DCBC40B708}"/>
              </a:ext>
            </a:extLst>
          </p:cNvPr>
          <p:cNvSpPr txBox="1"/>
          <p:nvPr/>
        </p:nvSpPr>
        <p:spPr>
          <a:xfrm>
            <a:off x="780684" y="624268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6435F56-65A6-E649-8DB1-0C7EFC44020A}"/>
              </a:ext>
            </a:extLst>
          </p:cNvPr>
          <p:cNvSpPr txBox="1"/>
          <p:nvPr/>
        </p:nvSpPr>
        <p:spPr>
          <a:xfrm>
            <a:off x="780684" y="243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BAB03FE-EBB1-7847-A040-9C52B98CE3FF}"/>
              </a:ext>
            </a:extLst>
          </p:cNvPr>
          <p:cNvSpPr/>
          <p:nvPr/>
        </p:nvSpPr>
        <p:spPr>
          <a:xfrm>
            <a:off x="1151298" y="854456"/>
            <a:ext cx="14874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S3 (related to main Figure 3).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Transcriptomic consequences of rs2291007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45007" y="16318124"/>
            <a:ext cx="165311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miR-181b expression in 89 healthy volunteers, according to their rs2291007 alleles.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among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FNIP2, FNIP1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FLCN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expression in 161 healthy volunteers. Associations between gene expression variables were analyzed through Pearson correlation coefficients.</a:t>
            </a:r>
          </a:p>
        </p:txBody>
      </p:sp>
      <p:grpSp>
        <p:nvGrpSpPr>
          <p:cNvPr id="52" name="Grupo 51">
            <a:extLst>
              <a:ext uri="{FF2B5EF4-FFF2-40B4-BE49-F238E27FC236}">
                <a16:creationId xmlns:a16="http://schemas.microsoft.com/office/drawing/2014/main" id="{5ADF2479-7220-C945-8798-CCBB322F4D72}"/>
              </a:ext>
            </a:extLst>
          </p:cNvPr>
          <p:cNvGrpSpPr/>
          <p:nvPr/>
        </p:nvGrpSpPr>
        <p:grpSpPr>
          <a:xfrm>
            <a:off x="960380" y="6296504"/>
            <a:ext cx="9972778" cy="7677300"/>
            <a:chOff x="960380" y="7265768"/>
            <a:chExt cx="9972778" cy="767730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CF158925-18A7-9C43-9D1F-A8DB6CE26D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l="9343" t="12286" r="9701" b="12071"/>
            <a:stretch/>
          </p:blipFill>
          <p:spPr>
            <a:xfrm>
              <a:off x="1316736" y="7680960"/>
              <a:ext cx="9180576" cy="6858000"/>
            </a:xfrm>
            <a:prstGeom prst="rect">
              <a:avLst/>
            </a:prstGeom>
          </p:spPr>
        </p:pic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33C9B552-5D4D-FC46-970D-7528F7170053}"/>
                </a:ext>
              </a:extLst>
            </p:cNvPr>
            <p:cNvGrpSpPr/>
            <p:nvPr/>
          </p:nvGrpSpPr>
          <p:grpSpPr>
            <a:xfrm>
              <a:off x="5018567" y="7265768"/>
              <a:ext cx="2470297" cy="421375"/>
              <a:chOff x="5018567" y="7233684"/>
              <a:chExt cx="2470297" cy="421375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DB89C1A2-4F92-9040-9DA3-43C34AA10AAC}"/>
                  </a:ext>
                </a:extLst>
              </p:cNvPr>
              <p:cNvSpPr txBox="1"/>
              <p:nvPr/>
            </p:nvSpPr>
            <p:spPr>
              <a:xfrm>
                <a:off x="5018567" y="7251405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</a:p>
            </p:txBody>
          </p:sp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70390457-4338-A341-A875-BBE26F533E4B}"/>
                  </a:ext>
                </a:extLst>
              </p:cNvPr>
              <p:cNvSpPr txBox="1"/>
              <p:nvPr/>
            </p:nvSpPr>
            <p:spPr>
              <a:xfrm>
                <a:off x="5681330" y="7233684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4024AAE7-E37C-D94C-A4B9-9408B3212C9D}"/>
                  </a:ext>
                </a:extLst>
              </p:cNvPr>
              <p:cNvSpPr txBox="1"/>
              <p:nvPr/>
            </p:nvSpPr>
            <p:spPr>
              <a:xfrm>
                <a:off x="6383079" y="7254949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029303D0-CCC1-DA44-BA1A-B9A4AD13E24E}"/>
                  </a:ext>
                </a:extLst>
              </p:cNvPr>
              <p:cNvSpPr txBox="1"/>
              <p:nvPr/>
            </p:nvSpPr>
            <p:spPr>
              <a:xfrm>
                <a:off x="7021032" y="7233684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A7D71B5F-BEE9-B441-932B-40C3834C50F2}"/>
                </a:ext>
              </a:extLst>
            </p:cNvPr>
            <p:cNvGrpSpPr/>
            <p:nvPr/>
          </p:nvGrpSpPr>
          <p:grpSpPr>
            <a:xfrm>
              <a:off x="7744711" y="14527619"/>
              <a:ext cx="2391714" cy="415449"/>
              <a:chOff x="7744711" y="14527619"/>
              <a:chExt cx="2391714" cy="415449"/>
            </a:xfrm>
          </p:grpSpPr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A05F7BED-5F85-FC4F-B090-606DDB73AD82}"/>
                  </a:ext>
                </a:extLst>
              </p:cNvPr>
              <p:cNvSpPr txBox="1"/>
              <p:nvPr/>
            </p:nvSpPr>
            <p:spPr>
              <a:xfrm>
                <a:off x="7744711" y="14527619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-8</a:t>
                </a: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DAE639A3-4AE1-FA4E-AB3A-8143762D59A5}"/>
                  </a:ext>
                </a:extLst>
              </p:cNvPr>
              <p:cNvSpPr txBox="1"/>
              <p:nvPr/>
            </p:nvSpPr>
            <p:spPr>
              <a:xfrm>
                <a:off x="8237353" y="14531164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-7</a:t>
                </a: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580B65F-DFF2-8F4E-94F2-52845745449E}"/>
                  </a:ext>
                </a:extLst>
              </p:cNvPr>
              <p:cNvSpPr txBox="1"/>
              <p:nvPr/>
            </p:nvSpPr>
            <p:spPr>
              <a:xfrm>
                <a:off x="8696264" y="14531163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</a:p>
            </p:txBody>
          </p: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77E29A7F-431D-0C49-BF65-71F3F175953A}"/>
                  </a:ext>
                </a:extLst>
              </p:cNvPr>
              <p:cNvSpPr txBox="1"/>
              <p:nvPr/>
            </p:nvSpPr>
            <p:spPr>
              <a:xfrm>
                <a:off x="9208766" y="14540330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-5</a:t>
                </a: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EFF8E9D-4551-D341-A233-264AB91EB1AF}"/>
                  </a:ext>
                </a:extLst>
              </p:cNvPr>
              <p:cNvSpPr txBox="1"/>
              <p:nvPr/>
            </p:nvSpPr>
            <p:spPr>
              <a:xfrm>
                <a:off x="9668593" y="14542958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</a:p>
            </p:txBody>
          </p:sp>
        </p:grpSp>
        <p:grpSp>
          <p:nvGrpSpPr>
            <p:cNvPr id="31" name="Grupo 30">
              <a:extLst>
                <a:ext uri="{FF2B5EF4-FFF2-40B4-BE49-F238E27FC236}">
                  <a16:creationId xmlns:a16="http://schemas.microsoft.com/office/drawing/2014/main" id="{B0AD6680-38C1-6B4C-AD6F-6FF34BB8FE1F}"/>
                </a:ext>
              </a:extLst>
            </p:cNvPr>
            <p:cNvGrpSpPr/>
            <p:nvPr/>
          </p:nvGrpSpPr>
          <p:grpSpPr>
            <a:xfrm>
              <a:off x="1539775" y="14541422"/>
              <a:ext cx="2646200" cy="400110"/>
              <a:chOff x="1539775" y="14541422"/>
              <a:chExt cx="2646200" cy="400110"/>
            </a:xfrm>
          </p:grpSpPr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E74BC21-34B4-764E-8243-471C8087ACD6}"/>
                  </a:ext>
                </a:extLst>
              </p:cNvPr>
              <p:cNvSpPr txBox="1"/>
              <p:nvPr/>
            </p:nvSpPr>
            <p:spPr>
              <a:xfrm>
                <a:off x="3276985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-3</a:t>
                </a:r>
              </a:p>
            </p:txBody>
          </p:sp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C4D7B1B-CAE8-4040-84CB-7F28B142FC88}"/>
                  </a:ext>
                </a:extLst>
              </p:cNvPr>
              <p:cNvSpPr txBox="1"/>
              <p:nvPr/>
            </p:nvSpPr>
            <p:spPr>
              <a:xfrm>
                <a:off x="1539775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-7</a:t>
                </a:r>
              </a:p>
            </p:txBody>
          </p: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44526225-45A3-4E4B-8105-02677166758A}"/>
                  </a:ext>
                </a:extLst>
              </p:cNvPr>
              <p:cNvSpPr txBox="1"/>
              <p:nvPr/>
            </p:nvSpPr>
            <p:spPr>
              <a:xfrm>
                <a:off x="1966600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A2CFA71C-C63A-454C-B04C-698F478C4998}"/>
                  </a:ext>
                </a:extLst>
              </p:cNvPr>
              <p:cNvSpPr txBox="1"/>
              <p:nvPr/>
            </p:nvSpPr>
            <p:spPr>
              <a:xfrm>
                <a:off x="2414934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-5</a:t>
                </a:r>
              </a:p>
            </p:txBody>
          </p:sp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FAA24A2F-EA4B-6347-A311-FB5D3FF1A0B9}"/>
                  </a:ext>
                </a:extLst>
              </p:cNvPr>
              <p:cNvSpPr txBox="1"/>
              <p:nvPr/>
            </p:nvSpPr>
            <p:spPr>
              <a:xfrm>
                <a:off x="2842677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</a:p>
            </p:txBody>
          </p:sp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6E3D40E0-EFB1-D84F-A6D7-D634A09BC0C9}"/>
                  </a:ext>
                </a:extLst>
              </p:cNvPr>
              <p:cNvSpPr txBox="1"/>
              <p:nvPr/>
            </p:nvSpPr>
            <p:spPr>
              <a:xfrm>
                <a:off x="3718143" y="14541422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</a:p>
            </p:txBody>
          </p:sp>
        </p:grp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345E0FA-83E2-7243-A756-5D103DD32796}"/>
                </a:ext>
              </a:extLst>
            </p:cNvPr>
            <p:cNvSpPr txBox="1"/>
            <p:nvPr/>
          </p:nvSpPr>
          <p:spPr>
            <a:xfrm>
              <a:off x="960380" y="11430374"/>
              <a:ext cx="467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1E9B9A1A-60C6-8D4E-B9D0-B6AECBD8AF26}"/>
                </a:ext>
              </a:extLst>
            </p:cNvPr>
            <p:cNvSpPr txBox="1"/>
            <p:nvPr/>
          </p:nvSpPr>
          <p:spPr>
            <a:xfrm>
              <a:off x="960380" y="10931390"/>
              <a:ext cx="467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7A97A2DB-524A-F546-AE4E-225C81DC6FB6}"/>
                </a:ext>
              </a:extLst>
            </p:cNvPr>
            <p:cNvSpPr txBox="1"/>
            <p:nvPr/>
          </p:nvSpPr>
          <p:spPr>
            <a:xfrm>
              <a:off x="960380" y="10455349"/>
              <a:ext cx="467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E188729-C5F8-5A42-8F15-4ED11BA2B733}"/>
                </a:ext>
              </a:extLst>
            </p:cNvPr>
            <p:cNvSpPr txBox="1"/>
            <p:nvPr/>
          </p:nvSpPr>
          <p:spPr>
            <a:xfrm>
              <a:off x="960380" y="9988436"/>
              <a:ext cx="467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1D01B9DF-77C2-554E-A49F-E44CE6D706A9}"/>
                </a:ext>
              </a:extLst>
            </p:cNvPr>
            <p:cNvGrpSpPr/>
            <p:nvPr/>
          </p:nvGrpSpPr>
          <p:grpSpPr>
            <a:xfrm>
              <a:off x="10457306" y="8263910"/>
              <a:ext cx="467832" cy="1649543"/>
              <a:chOff x="10489390" y="8263910"/>
              <a:chExt cx="467832" cy="1649543"/>
            </a:xfrm>
          </p:grpSpPr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A676CB76-FD43-B448-B47B-EED094201F43}"/>
                  </a:ext>
                </a:extLst>
              </p:cNvPr>
              <p:cNvSpPr txBox="1"/>
              <p:nvPr/>
            </p:nvSpPr>
            <p:spPr>
              <a:xfrm>
                <a:off x="10489390" y="9513343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-7</a:t>
                </a:r>
              </a:p>
            </p:txBody>
          </p:sp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8D6D4D22-BADB-E443-B024-5E6AC5D5016E}"/>
                  </a:ext>
                </a:extLst>
              </p:cNvPr>
              <p:cNvSpPr txBox="1"/>
              <p:nvPr/>
            </p:nvSpPr>
            <p:spPr>
              <a:xfrm>
                <a:off x="10489390" y="8891244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-5</a:t>
                </a:r>
              </a:p>
            </p:txBody>
          </p:sp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F318B4CE-DC62-5B42-84DD-853F672291B8}"/>
                  </a:ext>
                </a:extLst>
              </p:cNvPr>
              <p:cNvSpPr txBox="1"/>
              <p:nvPr/>
            </p:nvSpPr>
            <p:spPr>
              <a:xfrm>
                <a:off x="10489390" y="8263910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-3</a:t>
                </a:r>
              </a:p>
            </p:txBody>
          </p:sp>
        </p:grpSp>
        <p:grpSp>
          <p:nvGrpSpPr>
            <p:cNvPr id="45" name="Grupo 44">
              <a:extLst>
                <a:ext uri="{FF2B5EF4-FFF2-40B4-BE49-F238E27FC236}">
                  <a16:creationId xmlns:a16="http://schemas.microsoft.com/office/drawing/2014/main" id="{79FC4725-2191-1A4B-AED1-375D12D6C24B}"/>
                </a:ext>
              </a:extLst>
            </p:cNvPr>
            <p:cNvGrpSpPr/>
            <p:nvPr/>
          </p:nvGrpSpPr>
          <p:grpSpPr>
            <a:xfrm>
              <a:off x="10449284" y="12426837"/>
              <a:ext cx="483874" cy="1761838"/>
              <a:chOff x="10489390" y="8263910"/>
              <a:chExt cx="483874" cy="1761838"/>
            </a:xfrm>
          </p:grpSpPr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44F7C79D-D899-E04D-BFB5-F09DF633A981}"/>
                  </a:ext>
                </a:extLst>
              </p:cNvPr>
              <p:cNvSpPr txBox="1"/>
              <p:nvPr/>
            </p:nvSpPr>
            <p:spPr>
              <a:xfrm>
                <a:off x="10489390" y="9625638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-8</a:t>
                </a:r>
              </a:p>
            </p:txBody>
          </p:sp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F13F5DFC-6C4F-EC45-B287-EE90A27BE474}"/>
                  </a:ext>
                </a:extLst>
              </p:cNvPr>
              <p:cNvSpPr txBox="1"/>
              <p:nvPr/>
            </p:nvSpPr>
            <p:spPr>
              <a:xfrm>
                <a:off x="10505432" y="8939370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</a:p>
            </p:txBody>
          </p:sp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8476672A-A86D-9C4B-891E-E9C4770CF549}"/>
                  </a:ext>
                </a:extLst>
              </p:cNvPr>
              <p:cNvSpPr txBox="1"/>
              <p:nvPr/>
            </p:nvSpPr>
            <p:spPr>
              <a:xfrm>
                <a:off x="10489390" y="8263910"/>
                <a:ext cx="4678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</a:p>
            </p:txBody>
          </p:sp>
        </p:grp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4A1FB125-CEA4-E84A-8BE8-2458D5D482B6}"/>
                </a:ext>
              </a:extLst>
            </p:cNvPr>
            <p:cNvSpPr txBox="1"/>
            <p:nvPr/>
          </p:nvSpPr>
          <p:spPr>
            <a:xfrm>
              <a:off x="1659468" y="8204200"/>
              <a:ext cx="2573865" cy="1384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FLCN</a:t>
              </a:r>
            </a:p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DBE514A7-096C-AF47-B6BE-E8E0AB9EC32A}"/>
                </a:ext>
              </a:extLst>
            </p:cNvPr>
            <p:cNvSpPr txBox="1"/>
            <p:nvPr/>
          </p:nvSpPr>
          <p:spPr>
            <a:xfrm>
              <a:off x="4648202" y="10422466"/>
              <a:ext cx="2573865" cy="1384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FNIP1</a:t>
              </a:r>
            </a:p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FBF6196F-D93D-8B44-B2BE-9F9C92900380}"/>
                </a:ext>
              </a:extLst>
            </p:cNvPr>
            <p:cNvSpPr txBox="1"/>
            <p:nvPr/>
          </p:nvSpPr>
          <p:spPr>
            <a:xfrm>
              <a:off x="7628468" y="12615332"/>
              <a:ext cx="2573865" cy="1384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FNIP2</a:t>
              </a:r>
            </a:p>
            <a:p>
              <a:pPr algn="ctr"/>
              <a:endParaRPr lang="en-US" sz="2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213B8D82-2F50-3B80-E489-0D127D0F294A}"/>
              </a:ext>
            </a:extLst>
          </p:cNvPr>
          <p:cNvGrpSpPr/>
          <p:nvPr/>
        </p:nvGrpSpPr>
        <p:grpSpPr>
          <a:xfrm>
            <a:off x="2292191" y="2769997"/>
            <a:ext cx="13486174" cy="3529838"/>
            <a:chOff x="2292191" y="2769997"/>
            <a:chExt cx="13486174" cy="3529838"/>
          </a:xfrm>
        </p:grpSpPr>
        <p:grpSp>
          <p:nvGrpSpPr>
            <p:cNvPr id="57" name="Grupo 56">
              <a:extLst>
                <a:ext uri="{FF2B5EF4-FFF2-40B4-BE49-F238E27FC236}">
                  <a16:creationId xmlns:a16="http://schemas.microsoft.com/office/drawing/2014/main" id="{B0E9AD06-B018-0044-986D-835B5FD91AED}"/>
                </a:ext>
              </a:extLst>
            </p:cNvPr>
            <p:cNvGrpSpPr/>
            <p:nvPr/>
          </p:nvGrpSpPr>
          <p:grpSpPr>
            <a:xfrm>
              <a:off x="2292191" y="2769997"/>
              <a:ext cx="13386816" cy="3529838"/>
              <a:chOff x="2164175" y="2769997"/>
              <a:chExt cx="13386816" cy="3529838"/>
            </a:xfrm>
          </p:grpSpPr>
          <p:pic>
            <p:nvPicPr>
              <p:cNvPr id="53" name="Imagen 52">
                <a:extLst>
                  <a:ext uri="{FF2B5EF4-FFF2-40B4-BE49-F238E27FC236}">
                    <a16:creationId xmlns:a16="http://schemas.microsoft.com/office/drawing/2014/main" id="{1348A809-E67D-B845-9E35-9F15A247D6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4175" y="2769997"/>
                <a:ext cx="4089400" cy="3517900"/>
              </a:xfrm>
              <a:prstGeom prst="rect">
                <a:avLst/>
              </a:prstGeom>
            </p:spPr>
          </p:pic>
          <p:pic>
            <p:nvPicPr>
              <p:cNvPr id="54" name="Imagen 53">
                <a:extLst>
                  <a:ext uri="{FF2B5EF4-FFF2-40B4-BE49-F238E27FC236}">
                    <a16:creationId xmlns:a16="http://schemas.microsoft.com/office/drawing/2014/main" id="{BC838328-5C55-0C4C-8D31-E2AC3E632B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55733" y="2782443"/>
                <a:ext cx="4152900" cy="3200400"/>
              </a:xfrm>
              <a:prstGeom prst="rect">
                <a:avLst/>
              </a:prstGeom>
            </p:spPr>
          </p:pic>
          <p:pic>
            <p:nvPicPr>
              <p:cNvPr id="55" name="Imagen 54">
                <a:extLst>
                  <a:ext uri="{FF2B5EF4-FFF2-40B4-BE49-F238E27FC236}">
                    <a16:creationId xmlns:a16="http://schemas.microsoft.com/office/drawing/2014/main" id="{AB08153B-3378-0143-9A54-8770C3855A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10791" y="2794635"/>
                <a:ext cx="4140200" cy="3505200"/>
              </a:xfrm>
              <a:prstGeom prst="rect">
                <a:avLst/>
              </a:prstGeom>
            </p:spPr>
          </p:pic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F3B28CE5-843A-70A6-D2F2-9E0E62ABDEFD}"/>
                </a:ext>
              </a:extLst>
            </p:cNvPr>
            <p:cNvSpPr txBox="1"/>
            <p:nvPr/>
          </p:nvSpPr>
          <p:spPr>
            <a:xfrm>
              <a:off x="5341678" y="4705091"/>
              <a:ext cx="12065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p=0.99</a:t>
              </a:r>
            </a:p>
          </p:txBody>
        </p: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36C77268-18DC-7FD3-8989-CC8B022D769E}"/>
                </a:ext>
              </a:extLst>
            </p:cNvPr>
            <p:cNvSpPr txBox="1"/>
            <p:nvPr/>
          </p:nvSpPr>
          <p:spPr>
            <a:xfrm>
              <a:off x="9994871" y="4692997"/>
              <a:ext cx="12065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p=0.18</a:t>
              </a:r>
            </a:p>
          </p:txBody>
        </p: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C346D452-E2D1-D222-4C76-FE2D8C096F20}"/>
                </a:ext>
              </a:extLst>
            </p:cNvPr>
            <p:cNvSpPr txBox="1"/>
            <p:nvPr/>
          </p:nvSpPr>
          <p:spPr>
            <a:xfrm>
              <a:off x="14571864" y="4739179"/>
              <a:ext cx="12065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p=0.35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4315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ángulo 46"/>
          <p:cNvSpPr/>
          <p:nvPr/>
        </p:nvSpPr>
        <p:spPr>
          <a:xfrm>
            <a:off x="4257633" y="4831026"/>
            <a:ext cx="165494" cy="215862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8"/>
          </a:p>
        </p:txBody>
      </p:sp>
      <p:sp>
        <p:nvSpPr>
          <p:cNvPr id="46" name="Rectángulo 45"/>
          <p:cNvSpPr/>
          <p:nvPr/>
        </p:nvSpPr>
        <p:spPr>
          <a:xfrm>
            <a:off x="4257633" y="4059109"/>
            <a:ext cx="165494" cy="215862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8"/>
          </a:p>
        </p:txBody>
      </p:sp>
      <p:sp>
        <p:nvSpPr>
          <p:cNvPr id="45" name="Rectángulo 44"/>
          <p:cNvSpPr/>
          <p:nvPr/>
        </p:nvSpPr>
        <p:spPr>
          <a:xfrm>
            <a:off x="3345466" y="4823390"/>
            <a:ext cx="165494" cy="215862"/>
          </a:xfrm>
          <a:prstGeom prst="rect">
            <a:avLst/>
          </a:prstGeom>
          <a:solidFill>
            <a:srgbClr val="B07FC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8"/>
          </a:p>
        </p:txBody>
      </p:sp>
      <p:sp>
        <p:nvSpPr>
          <p:cNvPr id="8" name="Rectángulo 7"/>
          <p:cNvSpPr/>
          <p:nvPr/>
        </p:nvSpPr>
        <p:spPr>
          <a:xfrm>
            <a:off x="3345466" y="4436299"/>
            <a:ext cx="165494" cy="215862"/>
          </a:xfrm>
          <a:prstGeom prst="rect">
            <a:avLst/>
          </a:prstGeom>
          <a:solidFill>
            <a:srgbClr val="B07FC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8"/>
          </a:p>
        </p:txBody>
      </p:sp>
      <p:sp>
        <p:nvSpPr>
          <p:cNvPr id="20" name="CuadroTexto 19"/>
          <p:cNvSpPr txBox="1"/>
          <p:nvPr/>
        </p:nvSpPr>
        <p:spPr>
          <a:xfrm>
            <a:off x="3165406" y="2556603"/>
            <a:ext cx="1617898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Sequence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4809530" y="2402812"/>
            <a:ext cx="2343607" cy="707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miR-181b-5p binding prediction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65406" y="3541463"/>
            <a:ext cx="16508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TGTATAGG </a:t>
            </a:r>
            <a:endParaRPr lang="en-US" sz="1999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165406" y="3924055"/>
            <a:ext cx="16508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TGTATA</a:t>
            </a:r>
            <a:r>
              <a:rPr lang="en-GB" sz="1999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G </a:t>
            </a:r>
            <a:endParaRPr lang="en-US" sz="1999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165406" y="4311065"/>
            <a:ext cx="16508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9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GTATAGG </a:t>
            </a:r>
            <a:endParaRPr lang="en-US" sz="1999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165406" y="4693658"/>
            <a:ext cx="16508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9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GTATA</a:t>
            </a:r>
            <a:r>
              <a:rPr lang="en-GB" sz="1999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sz="1999" dirty="0">
                <a:latin typeface="Courier New" panose="02070309020205020404" pitchFamily="49" charset="0"/>
                <a:cs typeface="Courier New" panose="02070309020205020404" pitchFamily="49" charset="0"/>
              </a:rPr>
              <a:t>G </a:t>
            </a:r>
            <a:endParaRPr lang="en-US" sz="1999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686452" y="3814236"/>
            <a:ext cx="589758" cy="52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798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✓</a:t>
            </a:r>
            <a:endParaRPr lang="en-US" sz="2798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693733" y="3462307"/>
            <a:ext cx="575201" cy="52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798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✓</a:t>
            </a:r>
            <a:endParaRPr lang="en-US" sz="2798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Conector recto 31"/>
          <p:cNvCxnSpPr/>
          <p:nvPr/>
        </p:nvCxnSpPr>
        <p:spPr>
          <a:xfrm>
            <a:off x="3165407" y="3395515"/>
            <a:ext cx="38740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5651003" y="4260390"/>
            <a:ext cx="478016" cy="522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98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✗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5651003" y="4637056"/>
            <a:ext cx="478016" cy="522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98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✗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2539583" y="1789116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7245309" y="1789116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474038" y="10323361"/>
            <a:ext cx="169145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Predictions for miR-181b-5p binding 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Sfold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in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3’UTR mouse sequences containing the T allele, the T allele plus the mutation introduced in the PAM, the C allele and the C allele plus the mutation introduced in the PAM.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Progenies of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breeding scheme.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RT-qPCR from liver and gonadal white adipose tissue (WAT) obtained from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(n=8) and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(n=9) mice after 16h fasting.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mRNA levels are normalized by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-actin levels and relativized to the levels in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was calculated by using unpaired two-tailed t-test.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MEFs obtained from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(n=3) and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(n=3) mice were placed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 complete RPMI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or RPMI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without amino acids for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hour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levels of miR-181b-5p were measured by RT-qPCR using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TaqMan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probes. miR-181b-5p levels are normalized by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snoRNA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202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levels and made relative to the levels in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+AA. 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2555277" y="5187321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44" name="Tabla 43"/>
          <p:cNvGraphicFramePr>
            <a:graphicFrameLocks noGrp="1"/>
          </p:cNvGraphicFramePr>
          <p:nvPr/>
        </p:nvGraphicFramePr>
        <p:xfrm>
          <a:off x="8196934" y="2563823"/>
          <a:ext cx="6186957" cy="19552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62319">
                  <a:extLst>
                    <a:ext uri="{9D8B030D-6E8A-4147-A177-3AD203B41FA5}">
                      <a16:colId xmlns:a16="http://schemas.microsoft.com/office/drawing/2014/main" val="1650780175"/>
                    </a:ext>
                  </a:extLst>
                </a:gridCol>
                <a:gridCol w="2062319">
                  <a:extLst>
                    <a:ext uri="{9D8B030D-6E8A-4147-A177-3AD203B41FA5}">
                      <a16:colId xmlns:a16="http://schemas.microsoft.com/office/drawing/2014/main" val="881208065"/>
                    </a:ext>
                  </a:extLst>
                </a:gridCol>
                <a:gridCol w="2062319">
                  <a:extLst>
                    <a:ext uri="{9D8B030D-6E8A-4147-A177-3AD203B41FA5}">
                      <a16:colId xmlns:a16="http://schemas.microsoft.com/office/drawing/2014/main" val="2144114636"/>
                    </a:ext>
                  </a:extLst>
                </a:gridCol>
              </a:tblGrid>
              <a:tr h="6517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Breeding: </a:t>
                      </a:r>
                      <a:r>
                        <a:rPr lang="en-US" sz="21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Fnip2</a:t>
                      </a:r>
                      <a:r>
                        <a:rPr lang="en-US" sz="21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T/C</a:t>
                      </a:r>
                      <a:r>
                        <a:rPr lang="en-US" sz="2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</a:t>
                      </a:r>
                      <a:r>
                        <a:rPr lang="en-US" sz="21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Fnip2</a:t>
                      </a:r>
                      <a:r>
                        <a:rPr lang="en-US" sz="21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T/C</a:t>
                      </a:r>
                      <a:endParaRPr lang="en-US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763" marR="182763" marT="91381" marB="91381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515469"/>
                  </a:ext>
                </a:extLst>
              </a:tr>
              <a:tr h="651760">
                <a:tc>
                  <a:txBody>
                    <a:bodyPr/>
                    <a:lstStyle/>
                    <a:p>
                      <a:pPr algn="ctr"/>
                      <a:r>
                        <a:rPr lang="en-US" sz="2100" b="1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Fnip2</a:t>
                      </a:r>
                      <a:r>
                        <a:rPr lang="en-US" sz="2100" b="1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T/T</a:t>
                      </a:r>
                      <a:endParaRPr lang="en-US" sz="2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763" marR="182763" marT="91381" marB="913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Fnip2</a:t>
                      </a:r>
                      <a:r>
                        <a:rPr lang="en-US" sz="2100" b="1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T/C</a:t>
                      </a:r>
                      <a:endParaRPr lang="en-US" sz="2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763" marR="182763" marT="91381" marB="9138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Fnip2</a:t>
                      </a:r>
                      <a:r>
                        <a:rPr lang="en-US" sz="2100" b="1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C/C</a:t>
                      </a:r>
                      <a:endParaRPr lang="en-US" sz="2100" b="1" dirty="0">
                        <a:solidFill>
                          <a:srgbClr val="B07F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763" marR="182763" marT="91381" marB="91381" anchor="ctr"/>
                </a:tc>
                <a:extLst>
                  <a:ext uri="{0D108BD9-81ED-4DB2-BD59-A6C34878D82A}">
                    <a16:rowId xmlns:a16="http://schemas.microsoft.com/office/drawing/2014/main" val="2811770968"/>
                  </a:ext>
                </a:extLst>
              </a:tr>
              <a:tr h="651760"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24.04% (25%)</a:t>
                      </a:r>
                    </a:p>
                  </a:txBody>
                  <a:tcPr marL="182763" marR="182763" marT="91381" marB="91381" anchor="ctr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53.01% (50%)</a:t>
                      </a:r>
                    </a:p>
                  </a:txBody>
                  <a:tcPr marL="182763" marR="182763" marT="91381" marB="91381" anchor="ctr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22.95% (25%)</a:t>
                      </a:r>
                    </a:p>
                  </a:txBody>
                  <a:tcPr marL="182763" marR="182763" marT="91381" marB="91381" anchor="ctr"/>
                </a:tc>
                <a:extLst>
                  <a:ext uri="{0D108BD9-81ED-4DB2-BD59-A6C34878D82A}">
                    <a16:rowId xmlns:a16="http://schemas.microsoft.com/office/drawing/2014/main" val="2659569444"/>
                  </a:ext>
                </a:extLst>
              </a:tr>
            </a:tbl>
          </a:graphicData>
        </a:graphic>
      </p:graphicFrame>
      <p:sp>
        <p:nvSpPr>
          <p:cNvPr id="48" name="CuadroTexto 47"/>
          <p:cNvSpPr txBox="1"/>
          <p:nvPr/>
        </p:nvSpPr>
        <p:spPr>
          <a:xfrm>
            <a:off x="8739542" y="5187321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/>
        </p:nvGraphicFramePr>
        <p:xfrm>
          <a:off x="5798544" y="5982916"/>
          <a:ext cx="3537857" cy="3582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1770067" imgH="1792847" progId="Prism8.Document">
                  <p:embed/>
                </p:oleObj>
              </mc:Choice>
              <mc:Fallback>
                <p:oleObj name="Prism 8" r:id="rId2" imgW="1770067" imgH="1792847" progId="Prism8.Document">
                  <p:embed/>
                  <p:pic>
                    <p:nvPicPr>
                      <p:cNvPr id="10" name="Objeto 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98544" y="5982916"/>
                        <a:ext cx="3537857" cy="3582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/>
          <p:cNvGraphicFramePr>
            <a:graphicFrameLocks noChangeAspect="1"/>
          </p:cNvGraphicFramePr>
          <p:nvPr/>
        </p:nvGraphicFramePr>
        <p:xfrm>
          <a:off x="2884083" y="5935319"/>
          <a:ext cx="3610834" cy="3629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1806801" imgH="1815897" progId="Prism8.Document">
                  <p:embed/>
                </p:oleObj>
              </mc:Choice>
              <mc:Fallback>
                <p:oleObj name="Prism 8" r:id="rId4" imgW="1806801" imgH="1815897" progId="Prism8.Document">
                  <p:embed/>
                  <p:pic>
                    <p:nvPicPr>
                      <p:cNvPr id="11" name="Objeto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84083" y="5935319"/>
                        <a:ext cx="3610834" cy="3629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CuadroTexto 48"/>
          <p:cNvSpPr txBox="1"/>
          <p:nvPr/>
        </p:nvSpPr>
        <p:spPr>
          <a:xfrm>
            <a:off x="3941380" y="9300053"/>
            <a:ext cx="1763117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99" dirty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4109042" y="8962184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</a:p>
        </p:txBody>
      </p:sp>
      <p:sp>
        <p:nvSpPr>
          <p:cNvPr id="51" name="CuadroTexto 50"/>
          <p:cNvSpPr txBox="1"/>
          <p:nvPr/>
        </p:nvSpPr>
        <p:spPr>
          <a:xfrm>
            <a:off x="4749438" y="8962184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</a:p>
        </p:txBody>
      </p:sp>
      <p:sp>
        <p:nvSpPr>
          <p:cNvPr id="52" name="CuadroTexto 51"/>
          <p:cNvSpPr txBox="1"/>
          <p:nvPr/>
        </p:nvSpPr>
        <p:spPr>
          <a:xfrm>
            <a:off x="3084154" y="8962184"/>
            <a:ext cx="110286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6926277" y="8962184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</a:p>
        </p:txBody>
      </p:sp>
      <p:sp>
        <p:nvSpPr>
          <p:cNvPr id="54" name="CuadroTexto 53"/>
          <p:cNvSpPr txBox="1"/>
          <p:nvPr/>
        </p:nvSpPr>
        <p:spPr>
          <a:xfrm>
            <a:off x="7585710" y="8962184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</a:p>
        </p:txBody>
      </p:sp>
      <p:sp>
        <p:nvSpPr>
          <p:cNvPr id="55" name="CuadroTexto 54"/>
          <p:cNvSpPr txBox="1"/>
          <p:nvPr/>
        </p:nvSpPr>
        <p:spPr>
          <a:xfrm>
            <a:off x="6737880" y="9300053"/>
            <a:ext cx="1763117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99" dirty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</a:p>
        </p:txBody>
      </p:sp>
      <p:sp>
        <p:nvSpPr>
          <p:cNvPr id="56" name="CuadroTexto 55"/>
          <p:cNvSpPr txBox="1"/>
          <p:nvPr/>
        </p:nvSpPr>
        <p:spPr>
          <a:xfrm>
            <a:off x="5089571" y="5435700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b="1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4007917" y="5860305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p=0.5141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6844251" y="5671355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p=0.2957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9496984" y="5596653"/>
            <a:ext cx="4962517" cy="4225450"/>
            <a:chOff x="3813882" y="2216533"/>
            <a:chExt cx="2482850" cy="2114080"/>
          </a:xfrm>
        </p:grpSpPr>
        <p:graphicFrame>
          <p:nvGraphicFramePr>
            <p:cNvPr id="41" name="Objeto 40"/>
            <p:cNvGraphicFramePr>
              <a:graphicFrameLocks noChangeAspect="1"/>
            </p:cNvGraphicFramePr>
            <p:nvPr/>
          </p:nvGraphicFramePr>
          <p:xfrm>
            <a:off x="3813882" y="2262100"/>
            <a:ext cx="2482850" cy="2068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2483496" imgH="2069085" progId="Prism8.Document">
                    <p:embed/>
                  </p:oleObj>
                </mc:Choice>
                <mc:Fallback>
                  <p:oleObj name="Prism 8" r:id="rId6" imgW="2483496" imgH="2069085" progId="Prism8.Document">
                    <p:embed/>
                    <p:pic>
                      <p:nvPicPr>
                        <p:cNvPr id="41" name="Objeto 40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813882" y="2262100"/>
                          <a:ext cx="2482850" cy="2068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CuadroTexto 38"/>
            <p:cNvSpPr txBox="1"/>
            <p:nvPr/>
          </p:nvSpPr>
          <p:spPr>
            <a:xfrm>
              <a:off x="4812405" y="2216533"/>
              <a:ext cx="838052" cy="200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i="1" dirty="0">
                  <a:latin typeface="Arial" panose="020B0604020202020204" pitchFamily="34" charset="0"/>
                  <a:cs typeface="Arial" panose="020B0604020202020204" pitchFamily="34" charset="0"/>
                </a:rPr>
                <a:t>Fnip2</a:t>
              </a:r>
              <a:r>
                <a:rPr lang="en-US" sz="1999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  <a:endParaRPr lang="en-US" sz="19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4810660" y="2423613"/>
              <a:ext cx="841542" cy="200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i="1" dirty="0">
                  <a:solidFill>
                    <a:srgbClr val="B07F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Fnip2</a:t>
              </a:r>
              <a:r>
                <a:rPr lang="en-US" sz="1999" baseline="30000" dirty="0">
                  <a:solidFill>
                    <a:srgbClr val="B07F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  <a:endParaRPr lang="en-US" sz="1999" dirty="0">
                <a:solidFill>
                  <a:srgbClr val="B07F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CuadroTexto 41"/>
            <p:cNvSpPr txBox="1"/>
            <p:nvPr/>
          </p:nvSpPr>
          <p:spPr>
            <a:xfrm>
              <a:off x="4572688" y="2512890"/>
              <a:ext cx="320157" cy="200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5367475" y="2567965"/>
              <a:ext cx="320157" cy="200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sp>
        <p:nvSpPr>
          <p:cNvPr id="66" name="Rectángulo 65">
            <a:extLst>
              <a:ext uri="{FF2B5EF4-FFF2-40B4-BE49-F238E27FC236}">
                <a16:creationId xmlns:a16="http://schemas.microsoft.com/office/drawing/2014/main" id="{337F2952-0D68-0B4E-B645-F3251A36ED81}"/>
              </a:ext>
            </a:extLst>
          </p:cNvPr>
          <p:cNvSpPr/>
          <p:nvPr/>
        </p:nvSpPr>
        <p:spPr>
          <a:xfrm>
            <a:off x="474038" y="579229"/>
            <a:ext cx="154285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S4 (related to main Figure 4). 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8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Knock-in mouse to model </a:t>
            </a:r>
            <a:r>
              <a:rPr lang="en-US" sz="28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rs2291007.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14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/>
          <p:cNvGraphicFramePr>
            <a:graphicFrameLocks noChangeAspect="1"/>
          </p:cNvGraphicFramePr>
          <p:nvPr/>
        </p:nvGraphicFramePr>
        <p:xfrm>
          <a:off x="1677276" y="1266572"/>
          <a:ext cx="5793834" cy="414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898372" imgH="2073407" progId="Prism8.Document">
                  <p:embed/>
                </p:oleObj>
              </mc:Choice>
              <mc:Fallback>
                <p:oleObj name="Prism 8" r:id="rId2" imgW="2898372" imgH="2073407" progId="Prism8.Document">
                  <p:embed/>
                  <p:pic>
                    <p:nvPicPr>
                      <p:cNvPr id="3" name="Objeto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77276" y="1266572"/>
                        <a:ext cx="5793834" cy="4143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/>
        </p:nvGraphicFramePr>
        <p:xfrm>
          <a:off x="6582916" y="1266572"/>
          <a:ext cx="5930270" cy="414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2966798" imgH="2073407" progId="Prism8.Document">
                  <p:embed/>
                </p:oleObj>
              </mc:Choice>
              <mc:Fallback>
                <p:oleObj name="Prism 8" r:id="rId4" imgW="2966798" imgH="2073407" progId="Prism8.Document">
                  <p:embed/>
                  <p:pic>
                    <p:nvPicPr>
                      <p:cNvPr id="5" name="Objeto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82916" y="1266572"/>
                        <a:ext cx="5930270" cy="4143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uadroTexto 24"/>
          <p:cNvSpPr txBox="1"/>
          <p:nvPr/>
        </p:nvSpPr>
        <p:spPr>
          <a:xfrm>
            <a:off x="4123999" y="1773782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p=0.3004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4130547" y="2150522"/>
            <a:ext cx="17973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999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=0.03964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8887184" y="1328302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p=0.3650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8893732" y="1705042"/>
            <a:ext cx="17973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999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=0.03048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1520384" y="1082239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85954" y="17348870"/>
            <a:ext cx="172924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 between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Fnip1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Flcn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mRNA levels in livers from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(n=14)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(n=15) mice and their body weight.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Correlation between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Fnip1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Flcn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mRNA levels in livers from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(n=14)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(n=15) mice.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Fat content obtained by measuring body composition in 71-82w old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(n=9)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(n=6) females.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Weight of different fat depots in two cohorts of 16h-fasted 23-27w old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(n=8)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(n=9)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libitum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 17w old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(n=3) and 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(n=5) females.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F. 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 plots of top 5 enriched gene sets in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WAT (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livers (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NES: Normalized Enrichment Score. FDR: False Discovery Rate.</a:t>
            </a:r>
            <a:endParaRPr lang="en-US" sz="3600" dirty="0"/>
          </a:p>
        </p:txBody>
      </p:sp>
      <p:sp>
        <p:nvSpPr>
          <p:cNvPr id="38" name="CuadroTexto 37"/>
          <p:cNvSpPr txBox="1"/>
          <p:nvPr/>
        </p:nvSpPr>
        <p:spPr>
          <a:xfrm>
            <a:off x="4799498" y="6194603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4806046" y="6571343"/>
            <a:ext cx="17973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999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=0.5563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9075075" y="6194603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9081623" y="6571343"/>
            <a:ext cx="17973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999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=0.5923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3406307" y="6194603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13412855" y="6571343"/>
            <a:ext cx="179732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999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=0.6040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1759563" y="4667813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45" name="Objeto 44"/>
          <p:cNvGraphicFramePr>
            <a:graphicFrameLocks noChangeAspect="1"/>
          </p:cNvGraphicFramePr>
          <p:nvPr/>
        </p:nvGraphicFramePr>
        <p:xfrm>
          <a:off x="11809120" y="1454632"/>
          <a:ext cx="3499781" cy="3582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1751700" imgH="1792847" progId="Prism8.Document">
                  <p:embed/>
                </p:oleObj>
              </mc:Choice>
              <mc:Fallback>
                <p:oleObj name="Prism 8" r:id="rId6" imgW="1751700" imgH="1792847" progId="Prism8.Document">
                  <p:embed/>
                  <p:pic>
                    <p:nvPicPr>
                      <p:cNvPr id="45" name="Objeto 4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809120" y="1454632"/>
                        <a:ext cx="3499781" cy="3582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uadroTexto 45"/>
          <p:cNvSpPr txBox="1"/>
          <p:nvPr/>
        </p:nvSpPr>
        <p:spPr>
          <a:xfrm>
            <a:off x="12867465" y="1232409"/>
            <a:ext cx="1630044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p=0.0603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12905443" y="4412775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13597082" y="4412776"/>
            <a:ext cx="862483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11965960" y="4412775"/>
            <a:ext cx="1102869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i="1" dirty="0"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11801478" y="1082239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842880" y="8582905"/>
            <a:ext cx="1678691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b="1" dirty="0">
                <a:latin typeface="Arial" panose="020B0604020202020204" pitchFamily="34" charset="0"/>
                <a:cs typeface="Arial" panose="020B0604020202020204" pitchFamily="34" charset="0"/>
              </a:rPr>
              <a:t>Cohort #1</a:t>
            </a:r>
          </a:p>
        </p:txBody>
      </p:sp>
      <p:sp>
        <p:nvSpPr>
          <p:cNvPr id="63" name="CuadroTexto 62"/>
          <p:cNvSpPr txBox="1"/>
          <p:nvPr/>
        </p:nvSpPr>
        <p:spPr>
          <a:xfrm>
            <a:off x="2183635" y="8582905"/>
            <a:ext cx="1678691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dirty="0">
                <a:latin typeface="Arial" panose="020B0604020202020204" pitchFamily="34" charset="0"/>
                <a:cs typeface="Arial" panose="020B0604020202020204" pitchFamily="34" charset="0"/>
              </a:rPr>
              <a:t>16h fasting</a:t>
            </a:r>
          </a:p>
        </p:txBody>
      </p:sp>
      <p:sp>
        <p:nvSpPr>
          <p:cNvPr id="64" name="CuadroTexto 63"/>
          <p:cNvSpPr txBox="1"/>
          <p:nvPr/>
        </p:nvSpPr>
        <p:spPr>
          <a:xfrm>
            <a:off x="1246682" y="12634460"/>
            <a:ext cx="1678691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b="1" dirty="0">
                <a:latin typeface="Arial" panose="020B0604020202020204" pitchFamily="34" charset="0"/>
                <a:cs typeface="Arial" panose="020B0604020202020204" pitchFamily="34" charset="0"/>
              </a:rPr>
              <a:t>Cohort #2</a:t>
            </a:r>
          </a:p>
        </p:txBody>
      </p:sp>
      <p:sp>
        <p:nvSpPr>
          <p:cNvPr id="65" name="CuadroTexto 64"/>
          <p:cNvSpPr txBox="1"/>
          <p:nvPr/>
        </p:nvSpPr>
        <p:spPr>
          <a:xfrm>
            <a:off x="2635505" y="12634460"/>
            <a:ext cx="1678691" cy="39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i="1" dirty="0">
                <a:latin typeface="Arial" panose="020B0604020202020204" pitchFamily="34" charset="0"/>
                <a:cs typeface="Arial" panose="020B0604020202020204" pitchFamily="34" charset="0"/>
              </a:rPr>
              <a:t>ad libitum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157135" y="8479822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432158" y="9040811"/>
            <a:ext cx="3502953" cy="3596430"/>
            <a:chOff x="432158" y="9040811"/>
            <a:chExt cx="3502953" cy="3596430"/>
          </a:xfrm>
        </p:grpSpPr>
        <p:graphicFrame>
          <p:nvGraphicFramePr>
            <p:cNvPr id="53" name="Objeto 52"/>
            <p:cNvGraphicFramePr>
              <a:graphicFrameLocks noChangeAspect="1"/>
            </p:cNvGraphicFramePr>
            <p:nvPr/>
          </p:nvGraphicFramePr>
          <p:xfrm>
            <a:off x="432158" y="9270726"/>
            <a:ext cx="3502953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8" imgW="1753141" imgH="1684801" progId="Prism8.Document">
                    <p:embed/>
                  </p:oleObj>
                </mc:Choice>
                <mc:Fallback>
                  <p:oleObj name="Prism 8" r:id="rId8" imgW="1753141" imgH="1684801" progId="Prism8.Document">
                    <p:embed/>
                    <p:pic>
                      <p:nvPicPr>
                        <p:cNvPr id="53" name="Objeto 5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32158" y="9270726"/>
                          <a:ext cx="3502953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CuadroTexto 53"/>
            <p:cNvSpPr txBox="1"/>
            <p:nvPr/>
          </p:nvSpPr>
          <p:spPr>
            <a:xfrm>
              <a:off x="1562105" y="9040811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p=0.1036</a:t>
              </a:r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613948" y="11984601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2237262" y="11984601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759870" y="11984601"/>
              <a:ext cx="110286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i="1" dirty="0">
                  <a:latin typeface="Arial" panose="020B0604020202020204" pitchFamily="34" charset="0"/>
                  <a:cs typeface="Arial" panose="020B0604020202020204" pitchFamily="34" charset="0"/>
                </a:rPr>
                <a:t>Fnip2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2934568" y="9040811"/>
            <a:ext cx="3642564" cy="3596430"/>
            <a:chOff x="2934568" y="9040811"/>
            <a:chExt cx="3642564" cy="3596430"/>
          </a:xfrm>
        </p:grpSpPr>
        <p:graphicFrame>
          <p:nvGraphicFramePr>
            <p:cNvPr id="55" name="Objeto 54"/>
            <p:cNvGraphicFramePr>
              <a:graphicFrameLocks noChangeAspect="1"/>
            </p:cNvGraphicFramePr>
            <p:nvPr/>
          </p:nvGraphicFramePr>
          <p:xfrm>
            <a:off x="2934568" y="9270726"/>
            <a:ext cx="3642564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0" imgW="1821927" imgH="1684801" progId="Prism8.Document">
                    <p:embed/>
                  </p:oleObj>
                </mc:Choice>
                <mc:Fallback>
                  <p:oleObj name="Prism 8" r:id="rId10" imgW="1821927" imgH="1684801" progId="Prism8.Document">
                    <p:embed/>
                    <p:pic>
                      <p:nvPicPr>
                        <p:cNvPr id="55" name="Objeto 54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934568" y="9270726"/>
                          <a:ext cx="3642564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CuadroTexto 55"/>
            <p:cNvSpPr txBox="1"/>
            <p:nvPr/>
          </p:nvSpPr>
          <p:spPr>
            <a:xfrm>
              <a:off x="4182916" y="9040811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p=0.3068</a:t>
              </a: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4274614" y="11984601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4897928" y="11984601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5721389" y="9143295"/>
            <a:ext cx="3502953" cy="3493946"/>
            <a:chOff x="5765979" y="9143295"/>
            <a:chExt cx="3502953" cy="3493946"/>
          </a:xfrm>
        </p:grpSpPr>
        <p:graphicFrame>
          <p:nvGraphicFramePr>
            <p:cNvPr id="58" name="Objeto 57"/>
            <p:cNvGraphicFramePr>
              <a:graphicFrameLocks noChangeAspect="1"/>
            </p:cNvGraphicFramePr>
            <p:nvPr/>
          </p:nvGraphicFramePr>
          <p:xfrm>
            <a:off x="5765979" y="9270726"/>
            <a:ext cx="3502953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2" imgW="1753141" imgH="1684801" progId="Prism8.Document">
                    <p:embed/>
                  </p:oleObj>
                </mc:Choice>
                <mc:Fallback>
                  <p:oleObj name="Prism 8" r:id="rId12" imgW="1753141" imgH="1684801" progId="Prism8.Document">
                    <p:embed/>
                    <p:pic>
                      <p:nvPicPr>
                        <p:cNvPr id="58" name="Objeto 57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65979" y="9270726"/>
                          <a:ext cx="3502953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" name="CuadroTexto 58"/>
            <p:cNvSpPr txBox="1"/>
            <p:nvPr/>
          </p:nvSpPr>
          <p:spPr>
            <a:xfrm>
              <a:off x="6884967" y="9143295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p=0.0458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942045" y="119788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7582440" y="119788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432158" y="13293825"/>
            <a:ext cx="3502953" cy="3432357"/>
            <a:chOff x="654453" y="13293825"/>
            <a:chExt cx="3502953" cy="3432357"/>
          </a:xfrm>
        </p:grpSpPr>
        <p:sp>
          <p:nvSpPr>
            <p:cNvPr id="66" name="CuadroTexto 65"/>
            <p:cNvSpPr txBox="1"/>
            <p:nvPr/>
          </p:nvSpPr>
          <p:spPr>
            <a:xfrm>
              <a:off x="1773367" y="13293825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p=0.0146</a:t>
              </a:r>
            </a:p>
          </p:txBody>
        </p:sp>
        <p:graphicFrame>
          <p:nvGraphicFramePr>
            <p:cNvPr id="68" name="Objeto 67"/>
            <p:cNvGraphicFramePr>
              <a:graphicFrameLocks noChangeAspect="1"/>
            </p:cNvGraphicFramePr>
            <p:nvPr/>
          </p:nvGraphicFramePr>
          <p:xfrm>
            <a:off x="654453" y="13359667"/>
            <a:ext cx="3502953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4" imgW="1753141" imgH="1684801" progId="Prism8.Document">
                    <p:embed/>
                  </p:oleObj>
                </mc:Choice>
                <mc:Fallback>
                  <p:oleObj name="Prism 8" r:id="rId14" imgW="1753141" imgH="1684801" progId="Prism8.Document">
                    <p:embed/>
                    <p:pic>
                      <p:nvPicPr>
                        <p:cNvPr id="68" name="Objeto 67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654453" y="13359667"/>
                          <a:ext cx="3502953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" name="CuadroTexto 80"/>
            <p:cNvSpPr txBox="1"/>
            <p:nvPr/>
          </p:nvSpPr>
          <p:spPr>
            <a:xfrm>
              <a:off x="1843263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2500739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  <p:sp>
          <p:nvSpPr>
            <p:cNvPr id="83" name="CuadroTexto 82"/>
            <p:cNvSpPr txBox="1"/>
            <p:nvPr/>
          </p:nvSpPr>
          <p:spPr>
            <a:xfrm>
              <a:off x="1006266" y="16080109"/>
              <a:ext cx="110286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i="1" dirty="0">
                  <a:latin typeface="Arial" panose="020B0604020202020204" pitchFamily="34" charset="0"/>
                  <a:cs typeface="Arial" panose="020B0604020202020204" pitchFamily="34" charset="0"/>
                </a:rPr>
                <a:t>Fnip2</a:t>
              </a: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2934568" y="13291465"/>
            <a:ext cx="3642564" cy="3434717"/>
            <a:chOff x="3166343" y="13291465"/>
            <a:chExt cx="3642564" cy="3434717"/>
          </a:xfrm>
        </p:grpSpPr>
        <p:graphicFrame>
          <p:nvGraphicFramePr>
            <p:cNvPr id="70" name="Objeto 69"/>
            <p:cNvGraphicFramePr>
              <a:graphicFrameLocks noChangeAspect="1"/>
            </p:cNvGraphicFramePr>
            <p:nvPr/>
          </p:nvGraphicFramePr>
          <p:xfrm>
            <a:off x="3166343" y="13359667"/>
            <a:ext cx="3642564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6" imgW="1821927" imgH="1684801" progId="Prism8.Document">
                    <p:embed/>
                  </p:oleObj>
                </mc:Choice>
                <mc:Fallback>
                  <p:oleObj name="Prism 8" r:id="rId16" imgW="1821927" imgH="1684801" progId="Prism8.Document">
                    <p:embed/>
                    <p:pic>
                      <p:nvPicPr>
                        <p:cNvPr id="70" name="Objeto 69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3166343" y="13359667"/>
                          <a:ext cx="3642564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" name="CuadroTexto 70"/>
            <p:cNvSpPr txBox="1"/>
            <p:nvPr/>
          </p:nvSpPr>
          <p:spPr>
            <a:xfrm>
              <a:off x="4420692" y="13291465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p=0.0581</a:t>
              </a:r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4504017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85" name="CuadroTexto 84"/>
            <p:cNvSpPr txBox="1"/>
            <p:nvPr/>
          </p:nvSpPr>
          <p:spPr>
            <a:xfrm>
              <a:off x="5144412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5721389" y="13263757"/>
            <a:ext cx="3502953" cy="3462425"/>
            <a:chOff x="5765979" y="13263757"/>
            <a:chExt cx="3502953" cy="3462425"/>
          </a:xfrm>
        </p:grpSpPr>
        <p:graphicFrame>
          <p:nvGraphicFramePr>
            <p:cNvPr id="72" name="Objeto 71"/>
            <p:cNvGraphicFramePr>
              <a:graphicFrameLocks noChangeAspect="1"/>
            </p:cNvGraphicFramePr>
            <p:nvPr/>
          </p:nvGraphicFramePr>
          <p:xfrm>
            <a:off x="5765979" y="13359667"/>
            <a:ext cx="3502953" cy="3366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8" imgW="1753141" imgH="1684801" progId="Prism8.Document">
                    <p:embed/>
                  </p:oleObj>
                </mc:Choice>
                <mc:Fallback>
                  <p:oleObj name="Prism 8" r:id="rId18" imgW="1753141" imgH="1684801" progId="Prism8.Document">
                    <p:embed/>
                    <p:pic>
                      <p:nvPicPr>
                        <p:cNvPr id="72" name="Objeto 71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5765979" y="13359667"/>
                          <a:ext cx="3502953" cy="33665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" name="CuadroTexto 72"/>
            <p:cNvSpPr txBox="1"/>
            <p:nvPr/>
          </p:nvSpPr>
          <p:spPr>
            <a:xfrm>
              <a:off x="6896307" y="13263757"/>
              <a:ext cx="1630044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p=0.0864</a:t>
              </a:r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6965525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T/T</a:t>
              </a:r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7588839" y="16080109"/>
              <a:ext cx="86248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99" dirty="0">
                  <a:latin typeface="Arial" panose="020B0604020202020204" pitchFamily="34" charset="0"/>
                  <a:cs typeface="Arial" panose="020B0604020202020204" pitchFamily="34" charset="0"/>
                </a:rPr>
                <a:t>C/C</a:t>
              </a:r>
            </a:p>
          </p:txBody>
        </p:sp>
      </p:grpSp>
      <p:sp>
        <p:nvSpPr>
          <p:cNvPr id="62" name="Rectángulo 61">
            <a:extLst>
              <a:ext uri="{FF2B5EF4-FFF2-40B4-BE49-F238E27FC236}">
                <a16:creationId xmlns:a16="http://schemas.microsoft.com/office/drawing/2014/main" id="{337F2952-0D68-0B4E-B645-F3251A36ED81}"/>
              </a:ext>
            </a:extLst>
          </p:cNvPr>
          <p:cNvSpPr/>
          <p:nvPr/>
        </p:nvSpPr>
        <p:spPr>
          <a:xfrm>
            <a:off x="43199" y="159963"/>
            <a:ext cx="179297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S5 (related to main Figure 5). Impact of the engineered T-to-C substitution on mouse adiposity.</a:t>
            </a:r>
            <a:endParaRPr lang="es-ES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2" t="6012" r="3009" b="38466"/>
          <a:stretch/>
        </p:blipFill>
        <p:spPr>
          <a:xfrm>
            <a:off x="11759604" y="11185294"/>
            <a:ext cx="1743447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9" t="5651" r="3571" b="38613"/>
          <a:stretch/>
        </p:blipFill>
        <p:spPr>
          <a:xfrm>
            <a:off x="9708021" y="11185294"/>
            <a:ext cx="1723603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5" t="9850" r="4213" b="37282"/>
          <a:stretch/>
        </p:blipFill>
        <p:spPr>
          <a:xfrm>
            <a:off x="9700043" y="9084894"/>
            <a:ext cx="1787218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CuadroTexto 16"/>
          <p:cNvSpPr txBox="1"/>
          <p:nvPr/>
        </p:nvSpPr>
        <p:spPr>
          <a:xfrm>
            <a:off x="9663208" y="8439090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Oxidative phosphorylation</a:t>
            </a:r>
          </a:p>
        </p:txBody>
      </p:sp>
      <p:sp>
        <p:nvSpPr>
          <p:cNvPr id="88" name="CuadroTexto 87"/>
          <p:cNvSpPr txBox="1"/>
          <p:nvPr/>
        </p:nvSpPr>
        <p:spPr>
          <a:xfrm>
            <a:off x="10588202" y="10195539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CuadroTexto 88"/>
          <p:cNvSpPr txBox="1"/>
          <p:nvPr/>
        </p:nvSpPr>
        <p:spPr>
          <a:xfrm>
            <a:off x="9400724" y="10195539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10162" r="3913" b="37203"/>
          <a:stretch/>
        </p:blipFill>
        <p:spPr>
          <a:xfrm>
            <a:off x="11764459" y="9084894"/>
            <a:ext cx="1820287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0" name="CuadroTexto 89"/>
          <p:cNvSpPr txBox="1"/>
          <p:nvPr/>
        </p:nvSpPr>
        <p:spPr>
          <a:xfrm>
            <a:off x="12727213" y="10195539"/>
            <a:ext cx="103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CuadroTexto 90"/>
          <p:cNvSpPr txBox="1"/>
          <p:nvPr/>
        </p:nvSpPr>
        <p:spPr>
          <a:xfrm>
            <a:off x="11568341" y="10195539"/>
            <a:ext cx="10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uadroTexto 91"/>
          <p:cNvSpPr txBox="1"/>
          <p:nvPr/>
        </p:nvSpPr>
        <p:spPr>
          <a:xfrm>
            <a:off x="11744158" y="8439090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Xenobiotic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metabolism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5832" r="4017" b="38356"/>
          <a:stretch/>
        </p:blipFill>
        <p:spPr>
          <a:xfrm>
            <a:off x="13851363" y="9084894"/>
            <a:ext cx="1712784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3" name="CuadroTexto 92"/>
          <p:cNvSpPr txBox="1"/>
          <p:nvPr/>
        </p:nvSpPr>
        <p:spPr>
          <a:xfrm>
            <a:off x="14000441" y="8716089"/>
            <a:ext cx="141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Peroxisome</a:t>
            </a:r>
          </a:p>
        </p:txBody>
      </p:sp>
      <p:sp>
        <p:nvSpPr>
          <p:cNvPr id="94" name="CuadroTexto 93"/>
          <p:cNvSpPr txBox="1"/>
          <p:nvPr/>
        </p:nvSpPr>
        <p:spPr>
          <a:xfrm>
            <a:off x="14757502" y="10193101"/>
            <a:ext cx="107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CuadroTexto 94"/>
          <p:cNvSpPr txBox="1"/>
          <p:nvPr/>
        </p:nvSpPr>
        <p:spPr>
          <a:xfrm>
            <a:off x="13665816" y="10193101"/>
            <a:ext cx="107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CuadroTexto 95"/>
          <p:cNvSpPr txBox="1"/>
          <p:nvPr/>
        </p:nvSpPr>
        <p:spPr>
          <a:xfrm>
            <a:off x="9639378" y="10837692"/>
            <a:ext cx="186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Adipogenesis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11700883" y="10560693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mTORC1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signaling</a:t>
            </a:r>
          </a:p>
        </p:txBody>
      </p:sp>
      <p:sp>
        <p:nvSpPr>
          <p:cNvPr id="98" name="CuadroTexto 97"/>
          <p:cNvSpPr txBox="1"/>
          <p:nvPr/>
        </p:nvSpPr>
        <p:spPr>
          <a:xfrm>
            <a:off x="10588967" y="12305314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CuadroTexto 98"/>
          <p:cNvSpPr txBox="1"/>
          <p:nvPr/>
        </p:nvSpPr>
        <p:spPr>
          <a:xfrm>
            <a:off x="9401489" y="12305314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CuadroTexto 99"/>
          <p:cNvSpPr txBox="1"/>
          <p:nvPr/>
        </p:nvSpPr>
        <p:spPr>
          <a:xfrm>
            <a:off x="12727978" y="12305314"/>
            <a:ext cx="103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CuadroTexto 100"/>
          <p:cNvSpPr txBox="1"/>
          <p:nvPr/>
        </p:nvSpPr>
        <p:spPr>
          <a:xfrm>
            <a:off x="11569106" y="12305314"/>
            <a:ext cx="10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CuadroTexto 101"/>
          <p:cNvSpPr txBox="1"/>
          <p:nvPr/>
        </p:nvSpPr>
        <p:spPr>
          <a:xfrm>
            <a:off x="8760531" y="8502111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03" name="CuadroTexto 102"/>
          <p:cNvSpPr txBox="1"/>
          <p:nvPr/>
        </p:nvSpPr>
        <p:spPr>
          <a:xfrm>
            <a:off x="8760531" y="12843615"/>
            <a:ext cx="732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04" name="CuadroTexto 103"/>
          <p:cNvSpPr txBox="1"/>
          <p:nvPr/>
        </p:nvSpPr>
        <p:spPr>
          <a:xfrm>
            <a:off x="9639378" y="9402253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-2.01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CuadroTexto 104"/>
          <p:cNvSpPr txBox="1"/>
          <p:nvPr/>
        </p:nvSpPr>
        <p:spPr>
          <a:xfrm>
            <a:off x="11723858" y="9402253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-1.83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0.005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CuadroTexto 105"/>
          <p:cNvSpPr txBox="1"/>
          <p:nvPr/>
        </p:nvSpPr>
        <p:spPr>
          <a:xfrm>
            <a:off x="13794685" y="9402253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-1.74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0.011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CuadroTexto 106"/>
          <p:cNvSpPr txBox="1"/>
          <p:nvPr/>
        </p:nvSpPr>
        <p:spPr>
          <a:xfrm>
            <a:off x="9639070" y="11508500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-1.69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0.016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CuadroTexto 107"/>
          <p:cNvSpPr txBox="1"/>
          <p:nvPr/>
        </p:nvSpPr>
        <p:spPr>
          <a:xfrm>
            <a:off x="11723858" y="11508500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-1.57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0.041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3" t="10410" r="3764" b="37150"/>
          <a:stretch/>
        </p:blipFill>
        <p:spPr>
          <a:xfrm>
            <a:off x="9708021" y="13481523"/>
            <a:ext cx="1839010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1" t="9738" r="2954" b="37250"/>
          <a:stretch/>
        </p:blipFill>
        <p:spPr>
          <a:xfrm>
            <a:off x="11764459" y="13478382"/>
            <a:ext cx="1827452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2" t="5782" r="3213" b="38346"/>
          <a:stretch/>
        </p:blipFill>
        <p:spPr>
          <a:xfrm>
            <a:off x="13809339" y="13481523"/>
            <a:ext cx="1733900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t="5707" r="2485" b="38469"/>
          <a:stretch/>
        </p:blipFill>
        <p:spPr>
          <a:xfrm>
            <a:off x="9726347" y="15624590"/>
            <a:ext cx="1737599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9835" r="2798" b="37364"/>
          <a:stretch/>
        </p:blipFill>
        <p:spPr>
          <a:xfrm>
            <a:off x="11734521" y="15624590"/>
            <a:ext cx="1837110" cy="115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9" name="CuadroTexto 108"/>
          <p:cNvSpPr txBox="1"/>
          <p:nvPr/>
        </p:nvSpPr>
        <p:spPr>
          <a:xfrm>
            <a:off x="11722632" y="15008099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Xenobiotic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metabolism</a:t>
            </a:r>
          </a:p>
        </p:txBody>
      </p:sp>
      <p:sp>
        <p:nvSpPr>
          <p:cNvPr id="110" name="CuadroTexto 109"/>
          <p:cNvSpPr txBox="1"/>
          <p:nvPr/>
        </p:nvSpPr>
        <p:spPr>
          <a:xfrm>
            <a:off x="9664702" y="15285098"/>
            <a:ext cx="186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Adipogenesis</a:t>
            </a:r>
          </a:p>
        </p:txBody>
      </p:sp>
      <p:sp>
        <p:nvSpPr>
          <p:cNvPr id="111" name="CuadroTexto 110"/>
          <p:cNvSpPr txBox="1"/>
          <p:nvPr/>
        </p:nvSpPr>
        <p:spPr>
          <a:xfrm>
            <a:off x="10637299" y="14633523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CuadroTexto 111"/>
          <p:cNvSpPr txBox="1"/>
          <p:nvPr/>
        </p:nvSpPr>
        <p:spPr>
          <a:xfrm>
            <a:off x="9449821" y="14633523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CuadroTexto 112"/>
          <p:cNvSpPr txBox="1"/>
          <p:nvPr/>
        </p:nvSpPr>
        <p:spPr>
          <a:xfrm>
            <a:off x="12743134" y="14633523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CuadroTexto 113"/>
          <p:cNvSpPr txBox="1"/>
          <p:nvPr/>
        </p:nvSpPr>
        <p:spPr>
          <a:xfrm>
            <a:off x="11555656" y="14633523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CuadroTexto 114"/>
          <p:cNvSpPr txBox="1"/>
          <p:nvPr/>
        </p:nvSpPr>
        <p:spPr>
          <a:xfrm>
            <a:off x="14848969" y="14633523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CuadroTexto 115"/>
          <p:cNvSpPr txBox="1"/>
          <p:nvPr/>
        </p:nvSpPr>
        <p:spPr>
          <a:xfrm>
            <a:off x="13661491" y="14633523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CuadroTexto 116"/>
          <p:cNvSpPr txBox="1"/>
          <p:nvPr/>
        </p:nvSpPr>
        <p:spPr>
          <a:xfrm>
            <a:off x="9683509" y="12865934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Oxidative phosphorylation</a:t>
            </a:r>
          </a:p>
        </p:txBody>
      </p:sp>
      <p:sp>
        <p:nvSpPr>
          <p:cNvPr id="118" name="CuadroTexto 117"/>
          <p:cNvSpPr txBox="1"/>
          <p:nvPr/>
        </p:nvSpPr>
        <p:spPr>
          <a:xfrm>
            <a:off x="11764459" y="12865934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Fatty acid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metabolism</a:t>
            </a:r>
          </a:p>
        </p:txBody>
      </p:sp>
      <p:sp>
        <p:nvSpPr>
          <p:cNvPr id="119" name="CuadroTexto 118"/>
          <p:cNvSpPr txBox="1"/>
          <p:nvPr/>
        </p:nvSpPr>
        <p:spPr>
          <a:xfrm>
            <a:off x="13745845" y="12865934"/>
            <a:ext cx="186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Bile acid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metabolism</a:t>
            </a:r>
          </a:p>
        </p:txBody>
      </p:sp>
      <p:sp>
        <p:nvSpPr>
          <p:cNvPr id="120" name="CuadroTexto 119"/>
          <p:cNvSpPr txBox="1"/>
          <p:nvPr/>
        </p:nvSpPr>
        <p:spPr>
          <a:xfrm>
            <a:off x="10577139" y="16781862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CuadroTexto 120"/>
          <p:cNvSpPr txBox="1"/>
          <p:nvPr/>
        </p:nvSpPr>
        <p:spPr>
          <a:xfrm>
            <a:off x="9497949" y="16781862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CuadroTexto 121"/>
          <p:cNvSpPr txBox="1"/>
          <p:nvPr/>
        </p:nvSpPr>
        <p:spPr>
          <a:xfrm>
            <a:off x="12692436" y="16776590"/>
            <a:ext cx="106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2B0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T/T</a:t>
            </a:r>
            <a:endParaRPr lang="en-US" dirty="0">
              <a:solidFill>
                <a:srgbClr val="2B0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CuadroTexto 122"/>
          <p:cNvSpPr txBox="1"/>
          <p:nvPr/>
        </p:nvSpPr>
        <p:spPr>
          <a:xfrm>
            <a:off x="11565118" y="16776590"/>
            <a:ext cx="10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Fnip2</a:t>
            </a:r>
            <a:r>
              <a:rPr lang="en-US" baseline="30000" dirty="0">
                <a:solidFill>
                  <a:srgbClr val="D137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C/C</a:t>
            </a:r>
            <a:endParaRPr lang="en-US" dirty="0">
              <a:solidFill>
                <a:srgbClr val="D137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CuadroTexto 123"/>
          <p:cNvSpPr txBox="1"/>
          <p:nvPr/>
        </p:nvSpPr>
        <p:spPr>
          <a:xfrm>
            <a:off x="9683509" y="13804095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-2.47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CuadroTexto 124"/>
          <p:cNvSpPr txBox="1"/>
          <p:nvPr/>
        </p:nvSpPr>
        <p:spPr>
          <a:xfrm>
            <a:off x="11761016" y="13802058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-2.10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CuadroTexto 125"/>
          <p:cNvSpPr txBox="1"/>
          <p:nvPr/>
        </p:nvSpPr>
        <p:spPr>
          <a:xfrm>
            <a:off x="13802351" y="13802058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-1.97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CuadroTexto 126"/>
          <p:cNvSpPr txBox="1"/>
          <p:nvPr/>
        </p:nvSpPr>
        <p:spPr>
          <a:xfrm>
            <a:off x="9726347" y="15942361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-1.92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CuadroTexto 127"/>
          <p:cNvSpPr txBox="1"/>
          <p:nvPr/>
        </p:nvSpPr>
        <p:spPr>
          <a:xfrm>
            <a:off x="11722632" y="15938980"/>
            <a:ext cx="1860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NES = -1.81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FDR = 0.002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CuadroTexto 128"/>
          <p:cNvSpPr txBox="1"/>
          <p:nvPr/>
        </p:nvSpPr>
        <p:spPr>
          <a:xfrm>
            <a:off x="14050188" y="11508500"/>
            <a:ext cx="141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CuadroTexto 129"/>
          <p:cNvSpPr txBox="1"/>
          <p:nvPr/>
        </p:nvSpPr>
        <p:spPr>
          <a:xfrm>
            <a:off x="14050188" y="16081132"/>
            <a:ext cx="141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0B07F680-2C45-A15E-358B-D8CE1ED14F89}"/>
              </a:ext>
            </a:extLst>
          </p:cNvPr>
          <p:cNvGrpSpPr/>
          <p:nvPr/>
        </p:nvGrpSpPr>
        <p:grpSpPr>
          <a:xfrm>
            <a:off x="6117461" y="4819088"/>
            <a:ext cx="4848290" cy="3423630"/>
            <a:chOff x="6117461" y="4819088"/>
            <a:chExt cx="4848290" cy="3423630"/>
          </a:xfrm>
        </p:grpSpPr>
        <p:graphicFrame>
          <p:nvGraphicFramePr>
            <p:cNvPr id="20" name="Objeto 19"/>
            <p:cNvGraphicFramePr>
              <a:graphicFrameLocks noChangeAspect="1"/>
            </p:cNvGraphicFramePr>
            <p:nvPr/>
          </p:nvGraphicFramePr>
          <p:xfrm>
            <a:off x="6117461" y="4819088"/>
            <a:ext cx="4848290" cy="3423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30" imgW="2425514" imgH="1713613" progId="Prism8.Document">
                    <p:embed/>
                  </p:oleObj>
                </mc:Choice>
                <mc:Fallback>
                  <p:oleObj name="Prism 8" r:id="rId30" imgW="2425514" imgH="1713613" progId="Prism8.Document">
                    <p:embed/>
                    <p:pic>
                      <p:nvPicPr>
                        <p:cNvPr id="20" name="Objeto 19"/>
                        <p:cNvPicPr/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6117461" y="4819088"/>
                          <a:ext cx="4848290" cy="34236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A77B7F53-FC44-201F-567D-5B18D1843B77}"/>
                </a:ext>
              </a:extLst>
            </p:cNvPr>
            <p:cNvSpPr txBox="1"/>
            <p:nvPr/>
          </p:nvSpPr>
          <p:spPr>
            <a:xfrm>
              <a:off x="7680223" y="7630201"/>
              <a:ext cx="295707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Fnip2 </a:t>
              </a:r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mRNA 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levels</a:t>
              </a: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D4823A36-B179-28F2-9CE8-9963BE8527FE}"/>
              </a:ext>
            </a:extLst>
          </p:cNvPr>
          <p:cNvGrpSpPr/>
          <p:nvPr/>
        </p:nvGrpSpPr>
        <p:grpSpPr>
          <a:xfrm>
            <a:off x="1824264" y="4819088"/>
            <a:ext cx="4711852" cy="3423630"/>
            <a:chOff x="1824264" y="4819088"/>
            <a:chExt cx="4711852" cy="3423630"/>
          </a:xfrm>
        </p:grpSpPr>
        <p:graphicFrame>
          <p:nvGraphicFramePr>
            <p:cNvPr id="12" name="Objeto 11"/>
            <p:cNvGraphicFramePr>
              <a:graphicFrameLocks noChangeAspect="1"/>
            </p:cNvGraphicFramePr>
            <p:nvPr/>
          </p:nvGraphicFramePr>
          <p:xfrm>
            <a:off x="1824264" y="4819088"/>
            <a:ext cx="4711852" cy="3423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32" imgW="2357088" imgH="1713613" progId="Prism8.Document">
                    <p:embed/>
                  </p:oleObj>
                </mc:Choice>
                <mc:Fallback>
                  <p:oleObj name="Prism 8" r:id="rId32" imgW="2357088" imgH="1713613" progId="Prism8.Document">
                    <p:embed/>
                    <p:pic>
                      <p:nvPicPr>
                        <p:cNvPr id="12" name="Objeto 11"/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1824264" y="4819088"/>
                          <a:ext cx="4711852" cy="34236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D9B2592D-43D4-B6F3-7D74-0233B91563CD}"/>
                </a:ext>
              </a:extLst>
            </p:cNvPr>
            <p:cNvSpPr txBox="1"/>
            <p:nvPr/>
          </p:nvSpPr>
          <p:spPr>
            <a:xfrm>
              <a:off x="3262853" y="7631032"/>
              <a:ext cx="295707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i="1">
                  <a:latin typeface="Arial" panose="020B0604020202020204" pitchFamily="34" charset="0"/>
                  <a:cs typeface="Arial" panose="020B0604020202020204" pitchFamily="34" charset="0"/>
                </a:rPr>
                <a:t>Fnip2 </a:t>
              </a:r>
              <a:r>
                <a:rPr lang="en-US" sz="2000">
                  <a:latin typeface="Arial" panose="020B0604020202020204" pitchFamily="34" charset="0"/>
                  <a:cs typeface="Arial" panose="020B0604020202020204" pitchFamily="34" charset="0"/>
                </a:rPr>
                <a:t>mRNA levels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29CB0DAC-364C-C40D-D7B0-B170331D8043}"/>
              </a:ext>
            </a:extLst>
          </p:cNvPr>
          <p:cNvGrpSpPr/>
          <p:nvPr/>
        </p:nvGrpSpPr>
        <p:grpSpPr>
          <a:xfrm>
            <a:off x="10600812" y="4819088"/>
            <a:ext cx="4848290" cy="3423630"/>
            <a:chOff x="10600812" y="4819088"/>
            <a:chExt cx="4848290" cy="3423630"/>
          </a:xfrm>
        </p:grpSpPr>
        <p:graphicFrame>
          <p:nvGraphicFramePr>
            <p:cNvPr id="30" name="Objeto 29"/>
            <p:cNvGraphicFramePr>
              <a:graphicFrameLocks noChangeAspect="1"/>
            </p:cNvGraphicFramePr>
            <p:nvPr/>
          </p:nvGraphicFramePr>
          <p:xfrm>
            <a:off x="10600812" y="4819088"/>
            <a:ext cx="4848290" cy="3423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34" imgW="2425514" imgH="1713613" progId="Prism8.Document">
                    <p:embed/>
                  </p:oleObj>
                </mc:Choice>
                <mc:Fallback>
                  <p:oleObj name="Prism 8" r:id="rId34" imgW="2425514" imgH="1713613" progId="Prism8.Document">
                    <p:embed/>
                    <p:pic>
                      <p:nvPicPr>
                        <p:cNvPr id="30" name="Objeto 29"/>
                        <p:cNvPicPr/>
                        <p:nvPr/>
                      </p:nvPicPr>
                      <p:blipFill>
                        <a:blip r:embed="rId35"/>
                        <a:stretch>
                          <a:fillRect/>
                        </a:stretch>
                      </p:blipFill>
                      <p:spPr>
                        <a:xfrm>
                          <a:off x="10600812" y="4819088"/>
                          <a:ext cx="4848290" cy="34236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F668A0C7-3F68-7A5C-F573-4E4D3EE7014C}"/>
                </a:ext>
              </a:extLst>
            </p:cNvPr>
            <p:cNvSpPr txBox="1"/>
            <p:nvPr/>
          </p:nvSpPr>
          <p:spPr>
            <a:xfrm>
              <a:off x="12182953" y="7631274"/>
              <a:ext cx="295707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i="1">
                  <a:latin typeface="Arial" panose="020B0604020202020204" pitchFamily="34" charset="0"/>
                  <a:cs typeface="Arial" panose="020B0604020202020204" pitchFamily="34" charset="0"/>
                </a:rPr>
                <a:t>Fnip1 </a:t>
              </a:r>
              <a:r>
                <a:rPr lang="en-US" sz="2000">
                  <a:latin typeface="Arial" panose="020B0604020202020204" pitchFamily="34" charset="0"/>
                  <a:cs typeface="Arial" panose="020B0604020202020204" pitchFamily="34" charset="0"/>
                </a:rPr>
                <a:t>mRNA levels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9477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40" y="1872308"/>
            <a:ext cx="7610592" cy="29864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40" y="5154626"/>
            <a:ext cx="7610592" cy="30130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494" y="1872308"/>
            <a:ext cx="7614391" cy="34804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493" y="5559415"/>
            <a:ext cx="7614391" cy="367800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04019" y="2140870"/>
            <a:ext cx="641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87690" y="2450484"/>
            <a:ext cx="67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46733" y="2768615"/>
            <a:ext cx="800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784082" y="3330930"/>
            <a:ext cx="51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05937" y="3912951"/>
            <a:ext cx="48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76931" y="5159305"/>
            <a:ext cx="495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790344" y="5879146"/>
            <a:ext cx="509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84082" y="7637116"/>
            <a:ext cx="48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804643" y="6745786"/>
            <a:ext cx="48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805937" y="4581339"/>
            <a:ext cx="495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2198914" y="3612523"/>
            <a:ext cx="5312229" cy="136892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/>
          <p:cNvSpPr txBox="1"/>
          <p:nvPr/>
        </p:nvSpPr>
        <p:spPr>
          <a:xfrm>
            <a:off x="10756992" y="3330930"/>
            <a:ext cx="1745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P-T389-S6K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195043" y="3089755"/>
            <a:ext cx="100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TFEB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10856573" y="3790379"/>
            <a:ext cx="5493770" cy="136892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ángulo 22"/>
          <p:cNvSpPr/>
          <p:nvPr/>
        </p:nvSpPr>
        <p:spPr>
          <a:xfrm>
            <a:off x="2090057" y="5671456"/>
            <a:ext cx="5682343" cy="9275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uadroTexto 23"/>
          <p:cNvSpPr txBox="1"/>
          <p:nvPr/>
        </p:nvSpPr>
        <p:spPr>
          <a:xfrm>
            <a:off x="1853832" y="5182339"/>
            <a:ext cx="1342697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0947343" y="7148461"/>
            <a:ext cx="5522743" cy="136892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adroTexto 25"/>
          <p:cNvSpPr txBox="1"/>
          <p:nvPr/>
        </p:nvSpPr>
        <p:spPr>
          <a:xfrm>
            <a:off x="10856573" y="6741729"/>
            <a:ext cx="100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S6K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384849" y="2108911"/>
            <a:ext cx="641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9368520" y="2429411"/>
            <a:ext cx="67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9305791" y="2725770"/>
            <a:ext cx="800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9443140" y="3331629"/>
            <a:ext cx="51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9486767" y="3968080"/>
            <a:ext cx="48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9486767" y="4690898"/>
            <a:ext cx="495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9469748" y="5679091"/>
            <a:ext cx="641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9453419" y="5999591"/>
            <a:ext cx="67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9390690" y="6317722"/>
            <a:ext cx="800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9528039" y="6880037"/>
            <a:ext cx="51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9571666" y="7472944"/>
            <a:ext cx="48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9571666" y="8239306"/>
            <a:ext cx="495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AB2E394-7907-862D-0D19-FE44777B0A7A}"/>
              </a:ext>
            </a:extLst>
          </p:cNvPr>
          <p:cNvSpPr/>
          <p:nvPr/>
        </p:nvSpPr>
        <p:spPr>
          <a:xfrm>
            <a:off x="43199" y="159963"/>
            <a:ext cx="17929755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S6. Un-cropped Western blots</a:t>
            </a:r>
            <a:endParaRPr lang="es-ES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490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4477</TotalTime>
  <Words>1116</Words>
  <Application>Microsoft Office PowerPoint</Application>
  <PresentationFormat>Personalizado</PresentationFormat>
  <Paragraphs>254</Paragraphs>
  <Slides>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Tema de Office</vt:lpstr>
      <vt:lpstr>Prism 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Lara Fernandez</dc:creator>
  <cp:lastModifiedBy>Victoria López Alvarez</cp:lastModifiedBy>
  <cp:revision>118</cp:revision>
  <cp:lastPrinted>2022-03-14T15:39:45Z</cp:lastPrinted>
  <dcterms:created xsi:type="dcterms:W3CDTF">2021-06-14T14:56:21Z</dcterms:created>
  <dcterms:modified xsi:type="dcterms:W3CDTF">2024-03-14T20:14:06Z</dcterms:modified>
</cp:coreProperties>
</file>