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notesMasterIdLst>
    <p:notesMasterId r:id="rId24"/>
  </p:notesMasterIdLst>
  <p:sldIdLst>
    <p:sldId id="267" r:id="rId2"/>
    <p:sldId id="262" r:id="rId3"/>
    <p:sldId id="268" r:id="rId4"/>
    <p:sldId id="270" r:id="rId5"/>
    <p:sldId id="265" r:id="rId6"/>
    <p:sldId id="263" r:id="rId7"/>
    <p:sldId id="258" r:id="rId8"/>
    <p:sldId id="289" r:id="rId9"/>
    <p:sldId id="259" r:id="rId10"/>
    <p:sldId id="273" r:id="rId11"/>
    <p:sldId id="283" r:id="rId12"/>
    <p:sldId id="275" r:id="rId13"/>
    <p:sldId id="276" r:id="rId14"/>
    <p:sldId id="277" r:id="rId15"/>
    <p:sldId id="284" r:id="rId16"/>
    <p:sldId id="271" r:id="rId17"/>
    <p:sldId id="282" r:id="rId18"/>
    <p:sldId id="278" r:id="rId19"/>
    <p:sldId id="286" r:id="rId20"/>
    <p:sldId id="260" r:id="rId21"/>
    <p:sldId id="261" r:id="rId22"/>
    <p:sldId id="256" r:id="rId23"/>
  </p:sldIdLst>
  <p:sldSz cx="9144000" cy="6858000" type="screen4x3"/>
  <p:notesSz cx="6858000" cy="9144000"/>
  <p:defaultTextStyle>
    <a:defPPr>
      <a:defRPr lang="es-ES_tradnl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3" autoAdjust="0"/>
    <p:restoredTop sz="72134" autoAdjust="0"/>
  </p:normalViewPr>
  <p:slideViewPr>
    <p:cSldViewPr snapToGrid="0" snapToObjects="1">
      <p:cViewPr varScale="1">
        <p:scale>
          <a:sx n="66" d="100"/>
          <a:sy n="66" d="100"/>
        </p:scale>
        <p:origin x="21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F3E2D4-CE01-4E2F-8B73-8461A18B11E7}" type="datetimeFigureOut">
              <a:rPr lang="es-ES" smtClean="0"/>
              <a:t>30/05/2019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0044C9-4C3D-457E-898D-147F9A5E5E5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3867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0044C9-4C3D-457E-898D-147F9A5E5E54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45282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0044C9-4C3D-457E-898D-147F9A5E5E54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63598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0044C9-4C3D-457E-898D-147F9A5E5E54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924902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Sí, no, me llamo Ralph, Magdalenas traigo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0044C9-4C3D-457E-898D-147F9A5E5E54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876795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dirty="0"/>
              <a:t>Como investigadores, tendréis que ser especialmente cautelosos con los datos con los que trabajáis y el riesgo que asumís.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0044C9-4C3D-457E-898D-147F9A5E5E54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6929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9B256-67B9-9042-B682-62317A0E7B02}" type="datetimeFigureOut">
              <a:rPr lang="es-ES_tradnl" smtClean="0"/>
              <a:t>30/05/2019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DD207-D571-4F49-A47E-0627551C096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45985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9B256-67B9-9042-B682-62317A0E7B02}" type="datetimeFigureOut">
              <a:rPr lang="es-ES_tradnl" smtClean="0"/>
              <a:t>30/05/2019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DD207-D571-4F49-A47E-0627551C096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66081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9B256-67B9-9042-B682-62317A0E7B02}" type="datetimeFigureOut">
              <a:rPr lang="es-ES_tradnl" smtClean="0"/>
              <a:t>30/05/2019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DD207-D571-4F49-A47E-0627551C096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35617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9B256-67B9-9042-B682-62317A0E7B02}" type="datetimeFigureOut">
              <a:rPr lang="es-ES_tradnl" smtClean="0"/>
              <a:t>30/05/2019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DD207-D571-4F49-A47E-0627551C096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44772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9B256-67B9-9042-B682-62317A0E7B02}" type="datetimeFigureOut">
              <a:rPr lang="es-ES_tradnl" smtClean="0"/>
              <a:t>30/05/2019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DD207-D571-4F49-A47E-0627551C096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0569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9B256-67B9-9042-B682-62317A0E7B02}" type="datetimeFigureOut">
              <a:rPr lang="es-ES_tradnl" smtClean="0"/>
              <a:t>30/05/2019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DD207-D571-4F49-A47E-0627551C096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70583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9B256-67B9-9042-B682-62317A0E7B02}" type="datetimeFigureOut">
              <a:rPr lang="es-ES_tradnl" smtClean="0"/>
              <a:t>30/05/2019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DD207-D571-4F49-A47E-0627551C096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40040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9B256-67B9-9042-B682-62317A0E7B02}" type="datetimeFigureOut">
              <a:rPr lang="es-ES_tradnl" smtClean="0"/>
              <a:t>30/05/2019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DD207-D571-4F49-A47E-0627551C096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75491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9B256-67B9-9042-B682-62317A0E7B02}" type="datetimeFigureOut">
              <a:rPr lang="es-ES_tradnl" smtClean="0"/>
              <a:t>30/05/2019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DD207-D571-4F49-A47E-0627551C096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16867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9B256-67B9-9042-B682-62317A0E7B02}" type="datetimeFigureOut">
              <a:rPr lang="es-ES_tradnl" smtClean="0"/>
              <a:t>30/05/2019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DD207-D571-4F49-A47E-0627551C096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57347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9B256-67B9-9042-B682-62317A0E7B02}" type="datetimeFigureOut">
              <a:rPr lang="es-ES_tradnl" smtClean="0"/>
              <a:t>30/05/2019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DD207-D571-4F49-A47E-0627551C096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9054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B9B256-67B9-9042-B682-62317A0E7B02}" type="datetimeFigureOut">
              <a:rPr lang="es-ES_tradnl" smtClean="0"/>
              <a:t>30/05/2019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5DD207-D571-4F49-A47E-0627551C096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09596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mai.fas.harvard.edu/research/files/linkage.pdf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8814" y="3770313"/>
            <a:ext cx="7886700" cy="1325563"/>
          </a:xfrm>
        </p:spPr>
        <p:txBody>
          <a:bodyPr>
            <a:normAutofit fontScale="90000"/>
          </a:bodyPr>
          <a:lstStyle/>
          <a:p>
            <a:pPr algn="r"/>
            <a:r>
              <a:rPr lang="es-ES" b="1" dirty="0"/>
              <a:t>Una aplicación práctica del CMBD:</a:t>
            </a:r>
            <a:br>
              <a:rPr lang="es-ES" b="1" dirty="0"/>
            </a:br>
            <a:r>
              <a:rPr lang="es-ES" dirty="0"/>
              <a:t>algoritmos de vinculación de registros</a:t>
            </a:r>
          </a:p>
        </p:txBody>
      </p:sp>
      <p:pic>
        <p:nvPicPr>
          <p:cNvPr id="4" name="Picture 2" descr="Instituto Carlos II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377" y="190934"/>
            <a:ext cx="3051123" cy="52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Ministerio de Ciencia e InnovaciÃ³n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8"/>
          <a:stretch/>
        </p:blipFill>
        <p:spPr bwMode="auto">
          <a:xfrm>
            <a:off x="280555" y="190933"/>
            <a:ext cx="1811822" cy="505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2 Subtítulo"/>
          <p:cNvSpPr txBox="1">
            <a:spLocks/>
          </p:cNvSpPr>
          <p:nvPr/>
        </p:nvSpPr>
        <p:spPr>
          <a:xfrm>
            <a:off x="256522" y="5675175"/>
            <a:ext cx="8528992" cy="18928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0"/>
              </a:spcBef>
            </a:pPr>
            <a:r>
              <a:rPr lang="es-ES" sz="1800" b="1" kern="0" dirty="0">
                <a:solidFill>
                  <a:schemeClr val="bg2">
                    <a:lumMod val="10000"/>
                  </a:schemeClr>
                </a:solidFill>
                <a:latin typeface="+mj-lt"/>
                <a:ea typeface="+mj-ea"/>
                <a:cs typeface="Arial" pitchFamily="34" charset="0"/>
                <a:sym typeface="Copperplate" pitchFamily="-109" charset="0"/>
              </a:rPr>
              <a:t>Francisco Rodríguez-Cabrera</a:t>
            </a:r>
          </a:p>
          <a:p>
            <a:pPr algn="r">
              <a:spcBef>
                <a:spcPts val="0"/>
              </a:spcBef>
            </a:pPr>
            <a:r>
              <a:rPr lang="es-ES" sz="1400" kern="0" dirty="0">
                <a:solidFill>
                  <a:schemeClr val="bg2">
                    <a:lumMod val="10000"/>
                  </a:schemeClr>
                </a:solidFill>
                <a:latin typeface="+mj-lt"/>
                <a:ea typeface="+mj-ea"/>
                <a:cs typeface="Arial" pitchFamily="34" charset="0"/>
                <a:sym typeface="Copperplate" pitchFamily="-109" charset="0"/>
              </a:rPr>
              <a:t>R4 Medicina Preventiva y Salud Pública</a:t>
            </a:r>
          </a:p>
          <a:p>
            <a:pPr algn="r">
              <a:spcBef>
                <a:spcPts val="0"/>
              </a:spcBef>
            </a:pPr>
            <a:r>
              <a:rPr lang="es-ES" sz="1400" kern="0" dirty="0">
                <a:solidFill>
                  <a:schemeClr val="bg2">
                    <a:lumMod val="10000"/>
                  </a:schemeClr>
                </a:solidFill>
                <a:latin typeface="+mj-lt"/>
                <a:ea typeface="+mj-ea"/>
                <a:cs typeface="Arial" pitchFamily="34" charset="0"/>
                <a:sym typeface="Copperplate" pitchFamily="-109" charset="0"/>
              </a:rPr>
              <a:t>30 de mayo de 2019</a:t>
            </a:r>
          </a:p>
        </p:txBody>
      </p:sp>
    </p:spTree>
    <p:extLst>
      <p:ext uri="{BB962C8B-B14F-4D97-AF65-F5344CB8AC3E}">
        <p14:creationId xmlns:p14="http://schemas.microsoft.com/office/powerpoint/2010/main" val="9111405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/>
          <p:cNvSpPr/>
          <p:nvPr/>
        </p:nvSpPr>
        <p:spPr>
          <a:xfrm>
            <a:off x="5341718" y="4758543"/>
            <a:ext cx="4572000" cy="96180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endParaRPr lang="es-ES" dirty="0"/>
          </a:p>
          <a:p>
            <a:pPr algn="just"/>
            <a:r>
              <a:rPr lang="es-ES" sz="1600" b="1" dirty="0"/>
              <a:t>No se os parece a algo?</a:t>
            </a:r>
          </a:p>
          <a:p>
            <a:pPr algn="just"/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6" t="9564" r="1835" b="14372"/>
          <a:stretch/>
        </p:blipFill>
        <p:spPr>
          <a:xfrm>
            <a:off x="306302" y="4137873"/>
            <a:ext cx="3604805" cy="2599981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540069"/>
            <a:ext cx="7886700" cy="1325563"/>
          </a:xfrm>
        </p:spPr>
        <p:txBody>
          <a:bodyPr/>
          <a:lstStyle/>
          <a:p>
            <a:r>
              <a:rPr lang="es-ES" b="1" dirty="0"/>
              <a:t>Resultados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66158" y="1612396"/>
            <a:ext cx="4884456" cy="445951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sz="1800" dirty="0"/>
              <a:t>- En personas menores de 65 años el      emparejamiento único fue del </a:t>
            </a:r>
            <a:r>
              <a:rPr lang="es-ES" sz="1800" b="1" dirty="0"/>
              <a:t>68</a:t>
            </a:r>
            <a:r>
              <a:rPr lang="es-ES" sz="1800" dirty="0"/>
              <a:t>%.</a:t>
            </a:r>
          </a:p>
          <a:p>
            <a:pPr algn="just">
              <a:buFontTx/>
              <a:buChar char="-"/>
            </a:pPr>
            <a:r>
              <a:rPr lang="es-ES" sz="1800" dirty="0"/>
              <a:t>Las personas fallecidas en provincias más pequeñas tuvieron mayor probabilidad de ser vinculadas, con Soria o Segovia con un </a:t>
            </a:r>
            <a:r>
              <a:rPr lang="es-ES" sz="1800" b="1" dirty="0"/>
              <a:t>84</a:t>
            </a:r>
            <a:r>
              <a:rPr lang="es-ES" sz="1800" dirty="0"/>
              <a:t>% y </a:t>
            </a:r>
            <a:r>
              <a:rPr lang="es-ES" sz="1800" b="1" dirty="0"/>
              <a:t>77</a:t>
            </a:r>
            <a:r>
              <a:rPr lang="es-ES" sz="1800" dirty="0"/>
              <a:t>% de emparejamientos únicos respectivamente</a:t>
            </a:r>
          </a:p>
        </p:txBody>
      </p:sp>
      <p:pic>
        <p:nvPicPr>
          <p:cNvPr id="4" name="Picture 2" descr="Instituto Carlos II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377" y="190934"/>
            <a:ext cx="3051123" cy="52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Ministerio de Ciencia e InnovaciÃ³n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8"/>
          <a:stretch/>
        </p:blipFill>
        <p:spPr bwMode="auto">
          <a:xfrm>
            <a:off x="280555" y="190933"/>
            <a:ext cx="1811822" cy="505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Grupo 19"/>
          <p:cNvGrpSpPr/>
          <p:nvPr/>
        </p:nvGrpSpPr>
        <p:grpSpPr>
          <a:xfrm>
            <a:off x="-88572" y="1360730"/>
            <a:ext cx="4412162" cy="2801697"/>
            <a:chOff x="438139" y="2945658"/>
            <a:chExt cx="4373942" cy="2599981"/>
          </a:xfrm>
        </p:grpSpPr>
        <p:pic>
          <p:nvPicPr>
            <p:cNvPr id="7" name="Imagen 6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103" t="12564" r="12673" b="38692"/>
            <a:stretch/>
          </p:blipFill>
          <p:spPr>
            <a:xfrm>
              <a:off x="1374819" y="2945658"/>
              <a:ext cx="3437262" cy="2599981"/>
            </a:xfrm>
            <a:prstGeom prst="rect">
              <a:avLst/>
            </a:prstGeom>
          </p:spPr>
        </p:pic>
        <p:pic>
          <p:nvPicPr>
            <p:cNvPr id="9" name="Imagen 8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8505" r="76419"/>
            <a:stretch/>
          </p:blipFill>
          <p:spPr>
            <a:xfrm>
              <a:off x="438139" y="4899236"/>
              <a:ext cx="1552060" cy="613160"/>
            </a:xfrm>
            <a:prstGeom prst="rect">
              <a:avLst/>
            </a:prstGeom>
          </p:spPr>
        </p:pic>
        <p:pic>
          <p:nvPicPr>
            <p:cNvPr id="10" name="Imagen 9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983" t="84441"/>
            <a:stretch/>
          </p:blipFill>
          <p:spPr>
            <a:xfrm>
              <a:off x="554197" y="2945659"/>
              <a:ext cx="1004776" cy="843720"/>
            </a:xfrm>
            <a:prstGeom prst="rect">
              <a:avLst/>
            </a:prstGeom>
          </p:spPr>
        </p:pic>
      </p:grpSp>
      <p:grpSp>
        <p:nvGrpSpPr>
          <p:cNvPr id="19" name="Grupo 18"/>
          <p:cNvGrpSpPr/>
          <p:nvPr/>
        </p:nvGrpSpPr>
        <p:grpSpPr>
          <a:xfrm>
            <a:off x="221038" y="1930221"/>
            <a:ext cx="3902650" cy="2952495"/>
            <a:chOff x="554197" y="1926699"/>
            <a:chExt cx="3437262" cy="2501043"/>
          </a:xfrm>
        </p:grpSpPr>
        <p:pic>
          <p:nvPicPr>
            <p:cNvPr id="13" name="Imagen 1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4197" y="1926699"/>
              <a:ext cx="3437262" cy="2501043"/>
            </a:xfrm>
            <a:prstGeom prst="rect">
              <a:avLst/>
            </a:prstGeom>
          </p:spPr>
        </p:pic>
        <p:cxnSp>
          <p:nvCxnSpPr>
            <p:cNvPr id="15" name="Conector recto 14"/>
            <p:cNvCxnSpPr/>
            <p:nvPr/>
          </p:nvCxnSpPr>
          <p:spPr>
            <a:xfrm>
              <a:off x="2588965" y="2015888"/>
              <a:ext cx="0" cy="1994252"/>
            </a:xfrm>
            <a:prstGeom prst="line">
              <a:avLst/>
            </a:prstGeom>
            <a:ln w="381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70503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2355612"/>
            <a:ext cx="8283996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es-ES" sz="2400" b="1" dirty="0"/>
              <a:t>APRENDIZAJE 1</a:t>
            </a:r>
            <a:r>
              <a:rPr lang="es-ES" sz="2400" dirty="0"/>
              <a:t>: Quitar identificadores únicos </a:t>
            </a:r>
            <a:r>
              <a:rPr lang="es-ES" sz="2400" b="1" dirty="0"/>
              <a:t>es insuficiente</a:t>
            </a:r>
            <a:r>
              <a:rPr lang="es-ES" sz="2400" dirty="0"/>
              <a:t>.</a:t>
            </a:r>
          </a:p>
          <a:p>
            <a:pPr marL="0" indent="0" algn="just">
              <a:buNone/>
            </a:pPr>
            <a:endParaRPr lang="es-ES" dirty="0"/>
          </a:p>
          <a:p>
            <a:pPr marL="0" indent="0" algn="just">
              <a:buNone/>
            </a:pPr>
            <a:endParaRPr lang="es-ES" dirty="0"/>
          </a:p>
          <a:p>
            <a:pPr marL="0" indent="0" algn="ctr">
              <a:buNone/>
            </a:pPr>
            <a:r>
              <a:rPr lang="es-ES" dirty="0"/>
              <a:t>¿Qué métodos más efectivos hay</a:t>
            </a:r>
          </a:p>
          <a:p>
            <a:pPr marL="0" indent="0" algn="ctr">
              <a:buNone/>
            </a:pPr>
            <a:r>
              <a:rPr lang="es-ES" dirty="0"/>
              <a:t>para anonimizar una base de datos?</a:t>
            </a:r>
          </a:p>
          <a:p>
            <a:pPr marL="0" indent="0" algn="ctr">
              <a:buNone/>
            </a:pPr>
            <a:endParaRPr lang="es-ES" dirty="0"/>
          </a:p>
          <a:p>
            <a:pPr marL="0" indent="0">
              <a:buNone/>
            </a:pPr>
            <a:endParaRPr lang="es-ES" b="1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628650" y="102220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/>
              <a:t>Discusión</a:t>
            </a:r>
            <a:endParaRPr lang="es-ES" dirty="0"/>
          </a:p>
        </p:txBody>
      </p:sp>
      <p:pic>
        <p:nvPicPr>
          <p:cNvPr id="5" name="Picture 2" descr="Instituto Carlos II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377" y="190934"/>
            <a:ext cx="3051123" cy="52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Ministerio de Ciencia e InnovaciÃ³n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8"/>
          <a:stretch/>
        </p:blipFill>
        <p:spPr bwMode="auto">
          <a:xfrm>
            <a:off x="280555" y="190933"/>
            <a:ext cx="1811822" cy="505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97351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1022206"/>
            <a:ext cx="7886700" cy="1325563"/>
          </a:xfrm>
        </p:spPr>
        <p:txBody>
          <a:bodyPr/>
          <a:lstStyle/>
          <a:p>
            <a:r>
              <a:rPr lang="es-ES" b="1" dirty="0"/>
              <a:t>Discusión</a:t>
            </a:r>
            <a:endParaRPr lang="es-ES" dirty="0"/>
          </a:p>
        </p:txBody>
      </p:sp>
      <p:pic>
        <p:nvPicPr>
          <p:cNvPr id="4" name="Picture 2" descr="Instituto Carlos II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377" y="190934"/>
            <a:ext cx="3051123" cy="52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Ministerio de Ciencia e InnovaciÃ³n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8"/>
          <a:stretch/>
        </p:blipFill>
        <p:spPr bwMode="auto">
          <a:xfrm>
            <a:off x="280555" y="190933"/>
            <a:ext cx="1811822" cy="505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Marcador de contenido 2"/>
          <p:cNvSpPr txBox="1">
            <a:spLocks/>
          </p:cNvSpPr>
          <p:nvPr/>
        </p:nvSpPr>
        <p:spPr>
          <a:xfrm>
            <a:off x="781050" y="2347769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dirty="0"/>
              <a:t>Métodos de </a:t>
            </a:r>
            <a:r>
              <a:rPr lang="es-ES" b="1" dirty="0"/>
              <a:t>enmascaramiento de datos </a:t>
            </a:r>
            <a:r>
              <a:rPr lang="es-ES" dirty="0"/>
              <a:t>en tablas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sz="2400" b="1" u="sng" dirty="0"/>
              <a:t>No </a:t>
            </a:r>
            <a:r>
              <a:rPr lang="es-ES" sz="2400" b="1" u="sng" dirty="0" err="1"/>
              <a:t>perturbativos</a:t>
            </a:r>
            <a:endParaRPr lang="es-ES" sz="2400" b="1" u="sng" dirty="0"/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es-ES" sz="1800" dirty="0"/>
              <a:t>Generalización</a:t>
            </a:r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es-ES" sz="1800" dirty="0"/>
              <a:t>Supresión</a:t>
            </a:r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endParaRPr lang="es-ES" sz="1800" dirty="0"/>
          </a:p>
          <a:p>
            <a:pPr marL="0" indent="0">
              <a:buNone/>
            </a:pPr>
            <a:r>
              <a:rPr lang="es-ES" sz="2400" b="1" u="sng" dirty="0" err="1"/>
              <a:t>Perturbativos</a:t>
            </a:r>
            <a:endParaRPr lang="es-ES" sz="2400" b="1" u="sng" dirty="0"/>
          </a:p>
          <a:p>
            <a:pPr marL="0" indent="0">
              <a:spcBef>
                <a:spcPts val="0"/>
              </a:spcBef>
              <a:buNone/>
            </a:pPr>
            <a:r>
              <a:rPr lang="es-ES" sz="1800" dirty="0"/>
              <a:t>- Ruido aditivo (distribución normal)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ES" sz="1800" dirty="0"/>
              <a:t>- </a:t>
            </a:r>
            <a:r>
              <a:rPr lang="es-ES" sz="1800" dirty="0" err="1"/>
              <a:t>Microagregación</a:t>
            </a:r>
            <a:endParaRPr lang="es-ES" sz="1800" dirty="0"/>
          </a:p>
          <a:p>
            <a:pPr marL="0" indent="0">
              <a:spcBef>
                <a:spcPts val="0"/>
              </a:spcBef>
              <a:buNone/>
            </a:pPr>
            <a:r>
              <a:rPr lang="es-ES" sz="1800" dirty="0"/>
              <a:t>- Intercambio de rango</a:t>
            </a:r>
          </a:p>
        </p:txBody>
      </p:sp>
    </p:spTree>
    <p:extLst>
      <p:ext uri="{BB962C8B-B14F-4D97-AF65-F5344CB8AC3E}">
        <p14:creationId xmlns:p14="http://schemas.microsoft.com/office/powerpoint/2010/main" val="701387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30506" y="2366629"/>
            <a:ext cx="8582140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es-ES" sz="2300" b="1" dirty="0"/>
              <a:t>APRENDIZAJE 2</a:t>
            </a:r>
            <a:r>
              <a:rPr lang="es-ES" sz="2300" dirty="0"/>
              <a:t>: No todos los registros requieren la misma privacidad.</a:t>
            </a:r>
          </a:p>
          <a:p>
            <a:pPr marL="0" indent="0" algn="just">
              <a:buNone/>
            </a:pPr>
            <a:r>
              <a:rPr lang="es-ES" sz="2300" dirty="0"/>
              <a:t> </a:t>
            </a:r>
          </a:p>
          <a:p>
            <a:pPr marL="0" indent="0" algn="ctr">
              <a:buNone/>
            </a:pPr>
            <a:r>
              <a:rPr lang="es-ES" b="1" dirty="0"/>
              <a:t>Equidad en la privacidad. </a:t>
            </a:r>
          </a:p>
          <a:p>
            <a:pPr marL="0" indent="0">
              <a:buNone/>
            </a:pPr>
            <a:endParaRPr lang="es-ES" b="1" dirty="0"/>
          </a:p>
          <a:p>
            <a:pPr marL="0" indent="0">
              <a:buNone/>
            </a:pPr>
            <a:endParaRPr lang="es-ES" dirty="0"/>
          </a:p>
          <a:p>
            <a:pPr marL="0" indent="0" algn="ctr">
              <a:buNone/>
            </a:pPr>
            <a:r>
              <a:rPr lang="es-ES" dirty="0"/>
              <a:t>Si esto es así, ¿cómo puedo evaluar “cuánta” privacidad tiene mi base de datos?</a:t>
            </a:r>
          </a:p>
          <a:p>
            <a:pPr marL="0" indent="0" algn="ctr">
              <a:buNone/>
            </a:pPr>
            <a:endParaRPr lang="es-ES" dirty="0"/>
          </a:p>
          <a:p>
            <a:pPr marL="0" indent="0">
              <a:buNone/>
            </a:pPr>
            <a:endParaRPr lang="es-ES" b="1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628650" y="102220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/>
              <a:t>Discusión</a:t>
            </a:r>
            <a:endParaRPr lang="es-ES" dirty="0"/>
          </a:p>
        </p:txBody>
      </p:sp>
      <p:pic>
        <p:nvPicPr>
          <p:cNvPr id="5" name="Picture 2" descr="Instituto Carlos II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377" y="190934"/>
            <a:ext cx="3051123" cy="52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Ministerio de Ciencia e InnovaciÃ³n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8"/>
          <a:stretch/>
        </p:blipFill>
        <p:spPr bwMode="auto">
          <a:xfrm>
            <a:off x="280555" y="190933"/>
            <a:ext cx="1811822" cy="505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3697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092377" y="4509932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es-ES" dirty="0"/>
              <a:t>Ejemplo: Data </a:t>
            </a:r>
            <a:r>
              <a:rPr lang="es-ES" dirty="0" err="1"/>
              <a:t>Privacy</a:t>
            </a:r>
            <a:r>
              <a:rPr lang="es-ES" dirty="0"/>
              <a:t> Apple</a:t>
            </a:r>
          </a:p>
        </p:txBody>
      </p:sp>
      <p:sp>
        <p:nvSpPr>
          <p:cNvPr id="4" name="Rectángulo 3"/>
          <p:cNvSpPr/>
          <p:nvPr/>
        </p:nvSpPr>
        <p:spPr>
          <a:xfrm>
            <a:off x="628650" y="2542203"/>
            <a:ext cx="82311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b="1" dirty="0"/>
              <a:t>Modelos de privacidad</a:t>
            </a:r>
          </a:p>
        </p:txBody>
      </p:sp>
      <p:sp>
        <p:nvSpPr>
          <p:cNvPr id="5" name="Rectángulo 4"/>
          <p:cNvSpPr/>
          <p:nvPr/>
        </p:nvSpPr>
        <p:spPr>
          <a:xfrm>
            <a:off x="628650" y="3051513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sz="2400" dirty="0"/>
              <a:t>K-anonimidad</a:t>
            </a:r>
          </a:p>
          <a:p>
            <a:r>
              <a:rPr lang="es-ES" sz="2400" dirty="0"/>
              <a:t>Privacidad diferencial</a:t>
            </a: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628650" y="102220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/>
              <a:t>Discusión</a:t>
            </a:r>
            <a:endParaRPr lang="es-ES" dirty="0"/>
          </a:p>
        </p:txBody>
      </p:sp>
      <p:pic>
        <p:nvPicPr>
          <p:cNvPr id="7" name="Picture 2" descr="Instituto Carlos II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377" y="190934"/>
            <a:ext cx="3051123" cy="52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Ministerio de Ciencia e InnovaciÃ³n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8"/>
          <a:stretch/>
        </p:blipFill>
        <p:spPr bwMode="auto">
          <a:xfrm>
            <a:off x="280555" y="190933"/>
            <a:ext cx="1811822" cy="505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44354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1022206"/>
            <a:ext cx="7886700" cy="1325563"/>
          </a:xfrm>
        </p:spPr>
        <p:txBody>
          <a:bodyPr/>
          <a:lstStyle/>
          <a:p>
            <a:r>
              <a:rPr lang="es-ES" b="1" dirty="0"/>
              <a:t>Discusión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80555" y="2482705"/>
            <a:ext cx="8665141" cy="4351338"/>
          </a:xfrm>
        </p:spPr>
        <p:txBody>
          <a:bodyPr/>
          <a:lstStyle/>
          <a:p>
            <a:r>
              <a:rPr lang="es-ES" sz="2400" b="1" dirty="0"/>
              <a:t>APRENDIZAJE 3: </a:t>
            </a:r>
            <a:r>
              <a:rPr lang="es-ES" sz="2400" dirty="0"/>
              <a:t>No existe el riesgo cero, sólo el riesgo asumible.</a:t>
            </a:r>
          </a:p>
          <a:p>
            <a:endParaRPr lang="es-ES" dirty="0"/>
          </a:p>
          <a:p>
            <a:endParaRPr lang="es-ES" dirty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4" name="Picture 2" descr="Instituto Carlos II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377" y="190934"/>
            <a:ext cx="3051123" cy="52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Ministerio de Ciencia e InnovaciÃ³n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8"/>
          <a:stretch/>
        </p:blipFill>
        <p:spPr bwMode="auto">
          <a:xfrm>
            <a:off x="280555" y="190933"/>
            <a:ext cx="1811822" cy="505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Marcador de contenido 2"/>
          <p:cNvSpPr txBox="1">
            <a:spLocks/>
          </p:cNvSpPr>
          <p:nvPr/>
        </p:nvSpPr>
        <p:spPr>
          <a:xfrm>
            <a:off x="935286" y="4517228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dirty="0"/>
              <a:t>¿Cuáles son los mínimos que establece la ley?</a:t>
            </a:r>
          </a:p>
          <a:p>
            <a:pPr marL="0" indent="0">
              <a:buNone/>
            </a:pPr>
            <a:endParaRPr lang="es-ES" dirty="0"/>
          </a:p>
          <a:p>
            <a:endParaRPr lang="es-ES" dirty="0"/>
          </a:p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009907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1022206"/>
            <a:ext cx="7886700" cy="1325563"/>
          </a:xfrm>
        </p:spPr>
        <p:txBody>
          <a:bodyPr/>
          <a:lstStyle/>
          <a:p>
            <a:r>
              <a:rPr lang="es-ES" b="1" dirty="0"/>
              <a:t>Discusión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42715" y="2464581"/>
            <a:ext cx="8658569" cy="4351338"/>
          </a:xfrm>
        </p:spPr>
        <p:txBody>
          <a:bodyPr/>
          <a:lstStyle/>
          <a:p>
            <a:r>
              <a:rPr lang="es-ES" dirty="0"/>
              <a:t>Normativa en protección de datos clínicos. </a:t>
            </a:r>
          </a:p>
          <a:p>
            <a:pPr marL="0" indent="0">
              <a:buNone/>
            </a:pPr>
            <a:r>
              <a:rPr lang="es-ES" sz="1400" b="1" dirty="0"/>
              <a:t>Reglamento General de Protección de Datos </a:t>
            </a:r>
            <a:r>
              <a:rPr lang="es-ES" sz="1400" dirty="0"/>
              <a:t>(UE 2016/679)</a:t>
            </a:r>
            <a:br>
              <a:rPr lang="es-ES" sz="1400" dirty="0"/>
            </a:br>
            <a:r>
              <a:rPr lang="es-ES" sz="1400" b="1" dirty="0"/>
              <a:t>Ley Orgánica </a:t>
            </a:r>
            <a:r>
              <a:rPr lang="es-ES" sz="1400" dirty="0"/>
              <a:t>3/2018, de 5 de diciembre, de </a:t>
            </a:r>
            <a:r>
              <a:rPr lang="es-ES" sz="1400" b="1" dirty="0"/>
              <a:t>Protección de Datos Personales y garantía de los derechos digitales</a:t>
            </a:r>
            <a:r>
              <a:rPr lang="es-ES" sz="1400" dirty="0"/>
              <a:t>.</a:t>
            </a:r>
          </a:p>
          <a:p>
            <a:pPr marL="0" indent="0">
              <a:buNone/>
            </a:pPr>
            <a:endParaRPr lang="es-ES" sz="1200" b="1" dirty="0"/>
          </a:p>
          <a:p>
            <a:pPr marL="0" indent="0" algn="ctr">
              <a:buNone/>
            </a:pPr>
            <a:endParaRPr lang="es-ES" b="1" dirty="0"/>
          </a:p>
          <a:p>
            <a:pPr marL="0" indent="0" algn="ctr">
              <a:buNone/>
            </a:pPr>
            <a:endParaRPr lang="es-ES" b="1" dirty="0"/>
          </a:p>
          <a:p>
            <a:pPr marL="0" indent="0" algn="ctr">
              <a:buNone/>
            </a:pPr>
            <a:r>
              <a:rPr lang="es-ES" b="1" dirty="0" err="1"/>
              <a:t>Pf</a:t>
            </a:r>
            <a:r>
              <a:rPr lang="es-ES" b="1" dirty="0"/>
              <a:t>, vaya aburrimiento. </a:t>
            </a:r>
            <a:r>
              <a:rPr lang="es-ES" b="1" dirty="0" err="1"/>
              <a:t>Help</a:t>
            </a:r>
            <a:r>
              <a:rPr lang="es-ES" b="1" dirty="0"/>
              <a:t>, I </a:t>
            </a:r>
            <a:r>
              <a:rPr lang="es-ES" b="1" dirty="0" err="1"/>
              <a:t>need</a:t>
            </a:r>
            <a:r>
              <a:rPr lang="es-ES" b="1" dirty="0"/>
              <a:t> </a:t>
            </a:r>
            <a:r>
              <a:rPr lang="es-ES" b="1" dirty="0" err="1"/>
              <a:t>somebody</a:t>
            </a:r>
            <a:r>
              <a:rPr lang="es-ES" b="1" dirty="0"/>
              <a:t>.</a:t>
            </a:r>
          </a:p>
          <a:p>
            <a:pPr marL="0" indent="0" algn="ctr">
              <a:buNone/>
            </a:pPr>
            <a:endParaRPr lang="es-ES" b="1" dirty="0"/>
          </a:p>
          <a:p>
            <a:pPr marL="0" indent="0" algn="ctr">
              <a:buNone/>
            </a:pPr>
            <a:endParaRPr lang="es-ES" b="1" dirty="0"/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4" name="Picture 2" descr="Instituto Carlos II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377" y="190934"/>
            <a:ext cx="3051123" cy="52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Ministerio de Ciencia e InnovaciÃ³n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8"/>
          <a:stretch/>
        </p:blipFill>
        <p:spPr bwMode="auto">
          <a:xfrm>
            <a:off x="280555" y="190933"/>
            <a:ext cx="1811822" cy="505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7EA6764E-92E0-4198-8177-50E8A2EAC239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1931" y="5518656"/>
            <a:ext cx="1007688" cy="1007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634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1022206"/>
            <a:ext cx="7886700" cy="1325563"/>
          </a:xfrm>
        </p:spPr>
        <p:txBody>
          <a:bodyPr/>
          <a:lstStyle/>
          <a:p>
            <a:r>
              <a:rPr lang="es-ES" b="1" dirty="0"/>
              <a:t>Discusión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3130405"/>
            <a:ext cx="78867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s-ES" b="1" dirty="0"/>
              <a:t>SUPUESTOS PRÁCTICOS</a:t>
            </a:r>
          </a:p>
          <a:p>
            <a:pPr algn="ctr"/>
            <a:endParaRPr lang="es-ES" dirty="0"/>
          </a:p>
          <a:p>
            <a:pPr algn="ctr"/>
            <a:endParaRPr lang="es-ES" dirty="0"/>
          </a:p>
          <a:p>
            <a:pPr marL="0" indent="0" algn="ctr">
              <a:buNone/>
            </a:pPr>
            <a:endParaRPr lang="es-ES" dirty="0"/>
          </a:p>
        </p:txBody>
      </p:sp>
      <p:pic>
        <p:nvPicPr>
          <p:cNvPr id="4" name="Picture 2" descr="Instituto Carlos II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377" y="190934"/>
            <a:ext cx="3051123" cy="52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Ministerio de Ciencia e InnovaciÃ³n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8"/>
          <a:stretch/>
        </p:blipFill>
        <p:spPr bwMode="auto">
          <a:xfrm>
            <a:off x="280555" y="190933"/>
            <a:ext cx="1811822" cy="505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56627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6812" y="540294"/>
            <a:ext cx="7886700" cy="1325563"/>
          </a:xfrm>
        </p:spPr>
        <p:txBody>
          <a:bodyPr/>
          <a:lstStyle/>
          <a:p>
            <a:r>
              <a:rPr lang="es-ES" b="1" dirty="0"/>
              <a:t>Discusión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71933" y="1973959"/>
            <a:ext cx="394335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sz="2400" dirty="0"/>
              <a:t>Las bases de datos abiertos tienen obviamente datos, pero no son “datos personales”. Si lo fueran, tendrían una protección legal mayor.</a:t>
            </a:r>
          </a:p>
          <a:p>
            <a:endParaRPr lang="es-ES" sz="2400" dirty="0"/>
          </a:p>
          <a:p>
            <a:pPr marL="0" indent="0">
              <a:buNone/>
            </a:pPr>
            <a:endParaRPr lang="es-ES" sz="2400" dirty="0"/>
          </a:p>
        </p:txBody>
      </p:sp>
      <p:pic>
        <p:nvPicPr>
          <p:cNvPr id="4" name="Picture 2" descr="Instituto Carlos II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377" y="190934"/>
            <a:ext cx="3051123" cy="52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Ministerio de Ciencia e InnovaciÃ³n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8"/>
          <a:stretch/>
        </p:blipFill>
        <p:spPr bwMode="auto">
          <a:xfrm>
            <a:off x="280555" y="190933"/>
            <a:ext cx="1811822" cy="505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825B89F8-DC8D-4263-8F00-63E8164B71B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8394" r="27333"/>
          <a:stretch/>
        </p:blipFill>
        <p:spPr>
          <a:xfrm>
            <a:off x="4995151" y="2994252"/>
            <a:ext cx="3528361" cy="1498467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B815F795-D697-4405-B84D-701DEBDC215F}"/>
              </a:ext>
            </a:extLst>
          </p:cNvPr>
          <p:cNvSpPr/>
          <p:nvPr/>
        </p:nvSpPr>
        <p:spPr>
          <a:xfrm>
            <a:off x="4969262" y="4121029"/>
            <a:ext cx="352836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200" dirty="0"/>
              <a:t>¿Son los datos que rellenáis en el EPINE “datos personales”? 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xmlns="" id="{508490B2-8950-491D-AD8C-EC36B57B50FC}"/>
              </a:ext>
            </a:extLst>
          </p:cNvPr>
          <p:cNvSpPr/>
          <p:nvPr/>
        </p:nvSpPr>
        <p:spPr>
          <a:xfrm>
            <a:off x="1652451" y="5619496"/>
            <a:ext cx="60218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sz="1400" dirty="0"/>
          </a:p>
          <a:p>
            <a:r>
              <a:rPr lang="es-ES" sz="2000" b="1" dirty="0"/>
              <a:t>GDPR</a:t>
            </a:r>
            <a:r>
              <a:rPr lang="es-ES" sz="2000" dirty="0"/>
              <a:t>: Información que puede asociarse a una persona identificada o identificable, de forma directa o indirecta. </a:t>
            </a:r>
          </a:p>
        </p:txBody>
      </p:sp>
    </p:spTree>
    <p:extLst>
      <p:ext uri="{BB962C8B-B14F-4D97-AF65-F5344CB8AC3E}">
        <p14:creationId xmlns:p14="http://schemas.microsoft.com/office/powerpoint/2010/main" val="1911700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746847"/>
            <a:ext cx="7886700" cy="1325563"/>
          </a:xfrm>
        </p:spPr>
        <p:txBody>
          <a:bodyPr/>
          <a:lstStyle/>
          <a:p>
            <a:r>
              <a:rPr lang="es-ES" b="1" dirty="0"/>
              <a:t>Discusión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2653526"/>
            <a:ext cx="78867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2400" dirty="0"/>
              <a:t>Una empresa farmacéutica estadounidense ha financiado un ensayo clínico en un hospital. </a:t>
            </a:r>
          </a:p>
          <a:p>
            <a:pPr marL="0" indent="0" algn="ctr">
              <a:buNone/>
            </a:pPr>
            <a:r>
              <a:rPr lang="es-ES" sz="2400" dirty="0"/>
              <a:t>¿Se le aplica el reglamento europeo de protección de datos?</a:t>
            </a:r>
          </a:p>
          <a:p>
            <a:pPr marL="0" indent="0" algn="just">
              <a:buNone/>
            </a:pPr>
            <a:endParaRPr lang="es-ES" dirty="0"/>
          </a:p>
          <a:p>
            <a:pPr marL="0" indent="0" algn="just">
              <a:buNone/>
            </a:pPr>
            <a:endParaRPr lang="es-ES" dirty="0"/>
          </a:p>
          <a:p>
            <a:pPr marL="0" indent="0" algn="just">
              <a:buNone/>
            </a:pPr>
            <a:endParaRPr lang="es-ES" dirty="0"/>
          </a:p>
          <a:p>
            <a:pPr marL="0" indent="0" algn="ctr">
              <a:buNone/>
            </a:pPr>
            <a:r>
              <a:rPr lang="es-ES" b="1" dirty="0"/>
              <a:t>GDPR</a:t>
            </a:r>
            <a:r>
              <a:rPr lang="es-ES" dirty="0"/>
              <a:t>: Cubre todo dato extraído de localización europea.</a:t>
            </a:r>
          </a:p>
          <a:p>
            <a:endParaRPr lang="es-ES" dirty="0"/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4" name="Picture 2" descr="Instituto Carlos II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377" y="190934"/>
            <a:ext cx="3051123" cy="52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Ministerio de Ciencia e InnovaciÃ³n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8"/>
          <a:stretch/>
        </p:blipFill>
        <p:spPr bwMode="auto">
          <a:xfrm>
            <a:off x="280555" y="190933"/>
            <a:ext cx="1811822" cy="505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9878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863889"/>
            <a:ext cx="7886700" cy="1325563"/>
          </a:xfrm>
        </p:spPr>
        <p:txBody>
          <a:bodyPr/>
          <a:lstStyle/>
          <a:p>
            <a:r>
              <a:rPr lang="es-ES" b="1" dirty="0"/>
              <a:t>Índice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2324388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es-ES" dirty="0"/>
              <a:t>Antecedentes</a:t>
            </a:r>
          </a:p>
          <a:p>
            <a:pPr marL="0" indent="0">
              <a:buNone/>
            </a:pPr>
            <a:r>
              <a:rPr lang="es-ES" dirty="0"/>
              <a:t>Objetivo</a:t>
            </a:r>
          </a:p>
          <a:p>
            <a:pPr marL="0" indent="0">
              <a:buNone/>
            </a:pPr>
            <a:r>
              <a:rPr lang="es-ES" dirty="0"/>
              <a:t>Métodos</a:t>
            </a:r>
          </a:p>
          <a:p>
            <a:pPr marL="0" indent="0">
              <a:buNone/>
            </a:pPr>
            <a:r>
              <a:rPr lang="es-ES" dirty="0"/>
              <a:t>Resultados</a:t>
            </a:r>
          </a:p>
          <a:p>
            <a:pPr marL="0" indent="0">
              <a:buNone/>
            </a:pPr>
            <a:r>
              <a:rPr lang="es-ES" dirty="0"/>
              <a:t>Conclusiones</a:t>
            </a:r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4" name="Picture 2" descr="Instituto Carlos II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377" y="190934"/>
            <a:ext cx="3051123" cy="52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Ministerio de Ciencia e InnovaciÃ³n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8"/>
          <a:stretch/>
        </p:blipFill>
        <p:spPr bwMode="auto">
          <a:xfrm>
            <a:off x="280555" y="190933"/>
            <a:ext cx="1811822" cy="505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01455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822326"/>
            <a:ext cx="7886700" cy="1325563"/>
          </a:xfrm>
        </p:spPr>
        <p:txBody>
          <a:bodyPr/>
          <a:lstStyle/>
          <a:p>
            <a:r>
              <a:rPr lang="es-ES" b="1" dirty="0"/>
              <a:t>Conclusiones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40515" y="2215475"/>
            <a:ext cx="7886700" cy="3556114"/>
          </a:xfrm>
        </p:spPr>
        <p:txBody>
          <a:bodyPr>
            <a:normAutofit fontScale="77500" lnSpcReduction="20000"/>
          </a:bodyPr>
          <a:lstStyle/>
          <a:p>
            <a:pPr algn="just"/>
            <a:endParaRPr lang="es-ES" dirty="0"/>
          </a:p>
          <a:p>
            <a:pPr algn="just"/>
            <a:r>
              <a:rPr lang="es-ES" dirty="0"/>
              <a:t>Uno de los mayores riesgos para la preservación de privacidad es el cruce entre registros. </a:t>
            </a:r>
          </a:p>
          <a:p>
            <a:pPr algn="just"/>
            <a:endParaRPr lang="es-ES" dirty="0"/>
          </a:p>
          <a:p>
            <a:pPr algn="just"/>
            <a:r>
              <a:rPr lang="es-ES" dirty="0"/>
              <a:t>Con 5 datos, </a:t>
            </a:r>
            <a:r>
              <a:rPr lang="es-ES" b="1" dirty="0"/>
              <a:t>ninguno clínico</a:t>
            </a:r>
            <a:r>
              <a:rPr lang="es-ES" dirty="0"/>
              <a:t>, en un tercio de fallecimientos descritos en el CMBD fue posible acceder a nacionalidad, estado civil, nivel educativo, profesión y municipios de nacimiento y de residencia. </a:t>
            </a:r>
          </a:p>
          <a:p>
            <a:pPr algn="just"/>
            <a:endParaRPr lang="es-ES" dirty="0"/>
          </a:p>
          <a:p>
            <a:pPr algn="just"/>
            <a:r>
              <a:rPr lang="es-ES" dirty="0"/>
              <a:t>Existe un </a:t>
            </a:r>
            <a:r>
              <a:rPr lang="es-ES" b="1" dirty="0"/>
              <a:t>“efecto rebaño” en protección de datos clínicos</a:t>
            </a:r>
            <a:r>
              <a:rPr lang="es-ES" dirty="0"/>
              <a:t>, por las desigualdades en privacidad intrínsecas a la distribución de los valores de cada variable.</a:t>
            </a:r>
          </a:p>
          <a:p>
            <a:pPr algn="just"/>
            <a:endParaRPr lang="es-ES" dirty="0"/>
          </a:p>
          <a:p>
            <a:pPr algn="just"/>
            <a:endParaRPr lang="es-ES" dirty="0"/>
          </a:p>
          <a:p>
            <a:pPr algn="just"/>
            <a:endParaRPr lang="es-ES" dirty="0"/>
          </a:p>
        </p:txBody>
      </p:sp>
      <p:pic>
        <p:nvPicPr>
          <p:cNvPr id="4" name="Picture 2" descr="Instituto Carlos II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377" y="190934"/>
            <a:ext cx="3051123" cy="52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Ministerio de Ciencia e InnovaciÃ³n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8"/>
          <a:stretch/>
        </p:blipFill>
        <p:spPr bwMode="auto">
          <a:xfrm>
            <a:off x="280555" y="190933"/>
            <a:ext cx="1811822" cy="505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2093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2482705"/>
            <a:ext cx="78867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4000" b="1" dirty="0"/>
              <a:t>Gracias</a:t>
            </a:r>
          </a:p>
          <a:p>
            <a:pPr marL="0" indent="0" algn="ctr">
              <a:buNone/>
            </a:pPr>
            <a:r>
              <a:rPr lang="es-ES" sz="3200" dirty="0"/>
              <a:t>fdrodriguez@isciii.es</a:t>
            </a:r>
          </a:p>
        </p:txBody>
      </p:sp>
      <p:pic>
        <p:nvPicPr>
          <p:cNvPr id="1026" name="Picture 2" descr="Instituto Carlos II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377" y="190934"/>
            <a:ext cx="3051123" cy="52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Ministerio de Ciencia e InnovaciÃ³n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8"/>
          <a:stretch/>
        </p:blipFill>
        <p:spPr bwMode="auto">
          <a:xfrm>
            <a:off x="280555" y="190933"/>
            <a:ext cx="1811822" cy="505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23082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879753" y="2494528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kern="0" dirty="0" err="1">
                <a:solidFill>
                  <a:srgbClr val="DAA600"/>
                </a:solidFill>
                <a:latin typeface="Arial" pitchFamily="34" charset="0"/>
                <a:cs typeface="Arial" pitchFamily="34" charset="0"/>
                <a:sym typeface="Copperplate" pitchFamily="-109" charset="0"/>
              </a:rPr>
              <a:t>Algoritmo</a:t>
            </a:r>
            <a:r>
              <a:rPr lang="en-US" sz="2800" b="1" kern="0" dirty="0">
                <a:solidFill>
                  <a:srgbClr val="DAA600"/>
                </a:solidFill>
                <a:latin typeface="Arial" pitchFamily="34" charset="0"/>
                <a:cs typeface="Arial" pitchFamily="34" charset="0"/>
                <a:sym typeface="Copperplate" pitchFamily="-109" charset="0"/>
              </a:rPr>
              <a:t> de </a:t>
            </a:r>
            <a:r>
              <a:rPr lang="en-US" sz="2800" b="1" kern="0" dirty="0" err="1">
                <a:solidFill>
                  <a:srgbClr val="DAA600"/>
                </a:solidFill>
                <a:latin typeface="Arial" pitchFamily="34" charset="0"/>
                <a:cs typeface="Arial" pitchFamily="34" charset="0"/>
                <a:sym typeface="Copperplate" pitchFamily="-109" charset="0"/>
              </a:rPr>
              <a:t>vinculación</a:t>
            </a:r>
            <a:r>
              <a:rPr lang="en-US" sz="2800" b="1" kern="0" dirty="0">
                <a:solidFill>
                  <a:srgbClr val="DAA600"/>
                </a:solidFill>
                <a:latin typeface="Arial" pitchFamily="34" charset="0"/>
                <a:cs typeface="Arial" pitchFamily="34" charset="0"/>
                <a:sym typeface="Copperplate" pitchFamily="-109" charset="0"/>
              </a:rPr>
              <a:t> de </a:t>
            </a:r>
            <a:r>
              <a:rPr lang="en-US" sz="2800" b="1" kern="0" dirty="0" err="1">
                <a:solidFill>
                  <a:srgbClr val="DAA600"/>
                </a:solidFill>
                <a:latin typeface="Arial" pitchFamily="34" charset="0"/>
                <a:cs typeface="Arial" pitchFamily="34" charset="0"/>
                <a:sym typeface="Copperplate" pitchFamily="-109" charset="0"/>
              </a:rPr>
              <a:t>registros</a:t>
            </a:r>
            <a:endParaRPr lang="en-US" sz="2800" b="1" kern="0" dirty="0">
              <a:solidFill>
                <a:srgbClr val="DAA600"/>
              </a:solidFill>
              <a:latin typeface="Arial" pitchFamily="34" charset="0"/>
              <a:cs typeface="Arial" pitchFamily="34" charset="0"/>
              <a:sym typeface="Copperplate" pitchFamily="-109" charset="0"/>
            </a:endParaRPr>
          </a:p>
          <a:p>
            <a:r>
              <a:rPr lang="en-US" sz="2800" b="1" kern="0" dirty="0">
                <a:solidFill>
                  <a:srgbClr val="DAA600"/>
                </a:solidFill>
                <a:latin typeface="Arial" pitchFamily="34" charset="0"/>
                <a:cs typeface="Arial" pitchFamily="34" charset="0"/>
                <a:sym typeface="Copperplate" pitchFamily="-109" charset="0"/>
              </a:rPr>
              <a:t>entre CMBD y </a:t>
            </a:r>
            <a:r>
              <a:rPr lang="en-US" sz="2800" b="1" kern="0" dirty="0" err="1">
                <a:solidFill>
                  <a:srgbClr val="DAA600"/>
                </a:solidFill>
                <a:latin typeface="Arial" pitchFamily="34" charset="0"/>
                <a:cs typeface="Arial" pitchFamily="34" charset="0"/>
                <a:sym typeface="Copperplate" pitchFamily="-109" charset="0"/>
              </a:rPr>
              <a:t>Estadística</a:t>
            </a:r>
            <a:r>
              <a:rPr lang="en-US" sz="2800" b="1" kern="0" dirty="0">
                <a:solidFill>
                  <a:srgbClr val="DAA600"/>
                </a:solidFill>
                <a:latin typeface="Arial" pitchFamily="34" charset="0"/>
                <a:cs typeface="Arial" pitchFamily="34" charset="0"/>
                <a:sym typeface="Copperplate" pitchFamily="-109" charset="0"/>
              </a:rPr>
              <a:t> de </a:t>
            </a:r>
            <a:r>
              <a:rPr lang="en-US" sz="2800" b="1" kern="0" dirty="0" err="1">
                <a:solidFill>
                  <a:srgbClr val="DAA600"/>
                </a:solidFill>
                <a:latin typeface="Arial" pitchFamily="34" charset="0"/>
                <a:cs typeface="Arial" pitchFamily="34" charset="0"/>
                <a:sym typeface="Copperplate" pitchFamily="-109" charset="0"/>
              </a:rPr>
              <a:t>Defunciones</a:t>
            </a:r>
            <a:r>
              <a:rPr lang="en-US" sz="2800" b="1" kern="0" dirty="0">
                <a:solidFill>
                  <a:srgbClr val="DAA600"/>
                </a:solidFill>
                <a:latin typeface="Arial" pitchFamily="34" charset="0"/>
                <a:cs typeface="Arial" pitchFamily="34" charset="0"/>
                <a:sym typeface="Copperplate" pitchFamily="-109" charset="0"/>
              </a:rPr>
              <a:t>	</a:t>
            </a:r>
            <a:endParaRPr lang="es-ES" sz="2800" dirty="0">
              <a:solidFill>
                <a:srgbClr val="DAA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2 Subtítulo"/>
          <p:cNvSpPr txBox="1">
            <a:spLocks/>
          </p:cNvSpPr>
          <p:nvPr/>
        </p:nvSpPr>
        <p:spPr>
          <a:xfrm>
            <a:off x="375697" y="5539224"/>
            <a:ext cx="8528992" cy="18928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0"/>
              </a:spcBef>
            </a:pPr>
            <a:r>
              <a:rPr lang="es-ES" sz="1600" kern="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  <a:ea typeface="+mj-ea"/>
                <a:cs typeface="Arial" pitchFamily="34" charset="0"/>
                <a:sym typeface="Copperplate" pitchFamily="-109" charset="0"/>
              </a:rPr>
              <a:t>Francisco Rodríguez-Cabrera</a:t>
            </a:r>
          </a:p>
          <a:p>
            <a:pPr algn="r">
              <a:spcBef>
                <a:spcPts val="0"/>
              </a:spcBef>
            </a:pPr>
            <a:r>
              <a:rPr lang="es-ES" sz="1600" kern="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  <a:ea typeface="+mj-ea"/>
                <a:cs typeface="Arial" pitchFamily="34" charset="0"/>
                <a:sym typeface="Copperplate" pitchFamily="-109" charset="0"/>
              </a:rPr>
              <a:t>Antonio </a:t>
            </a:r>
            <a:r>
              <a:rPr lang="es-ES" sz="1600" kern="0" dirty="0" err="1">
                <a:solidFill>
                  <a:schemeClr val="bg2">
                    <a:lumMod val="10000"/>
                  </a:schemeClr>
                </a:solidFill>
                <a:latin typeface="Arial" pitchFamily="34" charset="0"/>
                <a:ea typeface="+mj-ea"/>
                <a:cs typeface="Arial" pitchFamily="34" charset="0"/>
                <a:sym typeface="Copperplate" pitchFamily="-109" charset="0"/>
              </a:rPr>
              <a:t>Sarría</a:t>
            </a:r>
            <a:r>
              <a:rPr lang="es-ES" sz="1600" kern="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  <a:ea typeface="+mj-ea"/>
                <a:cs typeface="Arial" pitchFamily="34" charset="0"/>
                <a:sym typeface="Copperplate" pitchFamily="-109" charset="0"/>
              </a:rPr>
              <a:t> </a:t>
            </a:r>
            <a:r>
              <a:rPr lang="es-ES" sz="1600" kern="0" dirty="0" err="1">
                <a:solidFill>
                  <a:schemeClr val="bg2">
                    <a:lumMod val="10000"/>
                  </a:schemeClr>
                </a:solidFill>
                <a:latin typeface="Arial" pitchFamily="34" charset="0"/>
                <a:ea typeface="+mj-ea"/>
                <a:cs typeface="Arial" pitchFamily="34" charset="0"/>
                <a:sym typeface="Copperplate" pitchFamily="-109" charset="0"/>
              </a:rPr>
              <a:t>Santamera</a:t>
            </a:r>
            <a:endParaRPr lang="es-ES" sz="1600" kern="0" dirty="0">
              <a:solidFill>
                <a:schemeClr val="bg2">
                  <a:lumMod val="10000"/>
                </a:schemeClr>
              </a:solidFill>
              <a:latin typeface="Arial" pitchFamily="34" charset="0"/>
              <a:ea typeface="+mj-ea"/>
              <a:cs typeface="Arial" pitchFamily="34" charset="0"/>
              <a:sym typeface="Copperplate" pitchFamily="-109" charset="0"/>
            </a:endParaRPr>
          </a:p>
          <a:p>
            <a:pPr algn="r"/>
            <a:r>
              <a:rPr lang="es-ES" sz="1600" b="1" kern="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  <a:ea typeface="+mj-ea"/>
                <a:cs typeface="Arial" pitchFamily="34" charset="0"/>
                <a:sym typeface="Copperplate" pitchFamily="-109" charset="0"/>
              </a:rPr>
              <a:t>Escuela Nacional de Sanidad, Instituto de Salud Carlos III</a:t>
            </a:r>
          </a:p>
          <a:p>
            <a:pPr algn="r"/>
            <a:endParaRPr lang="es-ES" sz="1100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9F59D2CA-917B-C643-A3C5-3C5389710F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821" y="768802"/>
            <a:ext cx="9184821" cy="1632857"/>
          </a:xfrm>
          <a:prstGeom prst="rect">
            <a:avLst/>
          </a:prstGeom>
        </p:spPr>
      </p:pic>
      <p:pic>
        <p:nvPicPr>
          <p:cNvPr id="8" name="Picture 2" descr="Instituto Carlos II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377" y="190934"/>
            <a:ext cx="3051123" cy="52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Ministerio de Ciencia e InnovaciÃ³n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8"/>
          <a:stretch/>
        </p:blipFill>
        <p:spPr bwMode="auto">
          <a:xfrm>
            <a:off x="280555" y="190933"/>
            <a:ext cx="1811822" cy="505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1275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572945"/>
            <a:ext cx="7886700" cy="1325563"/>
          </a:xfrm>
        </p:spPr>
        <p:txBody>
          <a:bodyPr/>
          <a:lstStyle/>
          <a:p>
            <a:r>
              <a:rPr lang="es-ES" b="1" dirty="0"/>
              <a:t>Antecedentes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2033444"/>
            <a:ext cx="78867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dirty="0"/>
              <a:t>Para los Trabajos Fin de Máster, muchos utilizaréis datos de acceso público. En estas bases, la preocupación por la protección de datos tiende a ser más elevada, esforzándose por su </a:t>
            </a:r>
            <a:r>
              <a:rPr lang="es-ES" dirty="0" err="1"/>
              <a:t>anonimización</a:t>
            </a:r>
            <a:r>
              <a:rPr lang="es-ES" dirty="0"/>
              <a:t>. </a:t>
            </a:r>
          </a:p>
          <a:p>
            <a:pPr marL="0" indent="0" algn="just">
              <a:buNone/>
            </a:pPr>
            <a:endParaRPr lang="es-ES" dirty="0"/>
          </a:p>
          <a:p>
            <a:pPr marL="0" indent="0" algn="just">
              <a:buNone/>
            </a:pPr>
            <a:r>
              <a:rPr lang="es-ES" dirty="0"/>
              <a:t>Sin embargo, ¿son estas fuentes de datos, anonimizadas, </a:t>
            </a:r>
            <a:r>
              <a:rPr lang="es-ES" i="1" dirty="0"/>
              <a:t>realmente</a:t>
            </a:r>
            <a:r>
              <a:rPr lang="es-ES" dirty="0"/>
              <a:t> </a:t>
            </a:r>
            <a:r>
              <a:rPr lang="es-ES" i="1" dirty="0"/>
              <a:t>anónimas</a:t>
            </a:r>
            <a:r>
              <a:rPr lang="es-ES" dirty="0"/>
              <a:t>? </a:t>
            </a:r>
          </a:p>
        </p:txBody>
      </p:sp>
      <p:sp>
        <p:nvSpPr>
          <p:cNvPr id="6" name="Rectángulo 5"/>
          <p:cNvSpPr/>
          <p:nvPr/>
        </p:nvSpPr>
        <p:spPr>
          <a:xfrm>
            <a:off x="4460431" y="3278959"/>
            <a:ext cx="261610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  </a:t>
            </a:r>
          </a:p>
        </p:txBody>
      </p:sp>
      <p:pic>
        <p:nvPicPr>
          <p:cNvPr id="7" name="Picture 2" descr="Instituto Carlos II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377" y="190934"/>
            <a:ext cx="3051123" cy="52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Ministerio de Ciencia e InnovaciÃ³n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8"/>
          <a:stretch/>
        </p:blipFill>
        <p:spPr bwMode="auto">
          <a:xfrm>
            <a:off x="280555" y="190933"/>
            <a:ext cx="1811822" cy="505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1260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572945"/>
            <a:ext cx="7886700" cy="1325563"/>
          </a:xfrm>
        </p:spPr>
        <p:txBody>
          <a:bodyPr/>
          <a:lstStyle/>
          <a:p>
            <a:r>
              <a:rPr lang="es-ES" b="1" dirty="0"/>
              <a:t>Antecedentes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80555" y="2033444"/>
            <a:ext cx="8466837" cy="452159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dirty="0"/>
              <a:t>Métodos de vinculación de registros </a:t>
            </a:r>
            <a:r>
              <a:rPr lang="es-ES" i="1" dirty="0"/>
              <a:t>(record </a:t>
            </a:r>
            <a:r>
              <a:rPr lang="es-ES" i="1" dirty="0" err="1"/>
              <a:t>linkage</a:t>
            </a:r>
            <a:r>
              <a:rPr lang="es-ES" i="1" dirty="0"/>
              <a:t>)</a:t>
            </a:r>
          </a:p>
          <a:p>
            <a:r>
              <a:rPr lang="es-ES" dirty="0"/>
              <a:t>Método </a:t>
            </a:r>
            <a:r>
              <a:rPr lang="es-ES" b="1" dirty="0"/>
              <a:t>determinístico </a:t>
            </a:r>
          </a:p>
          <a:p>
            <a:pPr marL="457200" lvl="1" indent="0">
              <a:buNone/>
            </a:pPr>
            <a:r>
              <a:rPr lang="es-ES" u="sng" dirty="0"/>
              <a:t>Directo</a:t>
            </a:r>
            <a:r>
              <a:rPr lang="es-ES" dirty="0"/>
              <a:t>. El caso del INE</a:t>
            </a:r>
          </a:p>
          <a:p>
            <a:pPr marL="457200" lvl="1" indent="0">
              <a:buNone/>
            </a:pPr>
            <a:r>
              <a:rPr lang="es-ES" u="sng" dirty="0"/>
              <a:t>Indirecto</a:t>
            </a:r>
            <a:r>
              <a:rPr lang="es-ES" dirty="0"/>
              <a:t>. El caso de </a:t>
            </a:r>
            <a:r>
              <a:rPr lang="es-ES" dirty="0" err="1"/>
              <a:t>Latanya</a:t>
            </a:r>
            <a:r>
              <a:rPr lang="es-ES" dirty="0"/>
              <a:t> </a:t>
            </a:r>
            <a:r>
              <a:rPr lang="es-ES" dirty="0" err="1"/>
              <a:t>Sweeney</a:t>
            </a:r>
            <a:endParaRPr lang="es-ES" dirty="0"/>
          </a:p>
          <a:p>
            <a:pPr marL="0" indent="0">
              <a:buNone/>
            </a:pPr>
            <a:endParaRPr lang="es-ES" dirty="0"/>
          </a:p>
          <a:p>
            <a:r>
              <a:rPr lang="es-ES" dirty="0"/>
              <a:t>Método </a:t>
            </a:r>
            <a:r>
              <a:rPr lang="es-ES" b="1" dirty="0"/>
              <a:t>probabilístico. </a:t>
            </a:r>
          </a:p>
          <a:p>
            <a:pPr marL="457200" lvl="1" indent="0">
              <a:buNone/>
            </a:pPr>
            <a:r>
              <a:rPr lang="es-ES" dirty="0"/>
              <a:t>Asumo que las bases de datos pueden no ser congruentes </a:t>
            </a:r>
            <a:r>
              <a:rPr lang="es-ES" sz="2000" dirty="0"/>
              <a:t>(1)</a:t>
            </a:r>
          </a:p>
          <a:p>
            <a:pPr marL="342900" indent="-342900" algn="just">
              <a:buAutoNum type="arabicPeriod"/>
            </a:pPr>
            <a:endParaRPr lang="es-ES" sz="1400" dirty="0"/>
          </a:p>
          <a:p>
            <a:pPr marL="0" indent="0">
              <a:buNone/>
            </a:pPr>
            <a:endParaRPr lang="es-ES" dirty="0"/>
          </a:p>
        </p:txBody>
      </p:sp>
      <p:sp>
        <p:nvSpPr>
          <p:cNvPr id="6" name="Rectángulo 5"/>
          <p:cNvSpPr/>
          <p:nvPr/>
        </p:nvSpPr>
        <p:spPr>
          <a:xfrm>
            <a:off x="4460431" y="3278959"/>
            <a:ext cx="261610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  </a:t>
            </a:r>
          </a:p>
        </p:txBody>
      </p:sp>
      <p:pic>
        <p:nvPicPr>
          <p:cNvPr id="7" name="Picture 2" descr="Instituto Carlos II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377" y="190934"/>
            <a:ext cx="3051123" cy="52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Ministerio de Ciencia e InnovaciÃ³n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8"/>
          <a:stretch/>
        </p:blipFill>
        <p:spPr bwMode="auto">
          <a:xfrm>
            <a:off x="280555" y="190933"/>
            <a:ext cx="1811822" cy="505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482289" y="6296221"/>
            <a:ext cx="821789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s-ES" sz="1100" dirty="0"/>
              <a:t>El caso del censo de Estados Unidos. </a:t>
            </a:r>
            <a:r>
              <a:rPr lang="es-ES" sz="1100" dirty="0" err="1"/>
              <a:t>Kosuke</a:t>
            </a:r>
            <a:r>
              <a:rPr lang="es-ES" sz="1100" dirty="0"/>
              <a:t> </a:t>
            </a:r>
            <a:r>
              <a:rPr lang="es-ES" sz="1100" dirty="0" err="1"/>
              <a:t>Imai</a:t>
            </a:r>
            <a:r>
              <a:rPr lang="es-ES" sz="1100" dirty="0"/>
              <a:t>, Harvard </a:t>
            </a:r>
            <a:r>
              <a:rPr lang="es-ES" sz="1100" dirty="0" err="1"/>
              <a:t>University</a:t>
            </a:r>
            <a:r>
              <a:rPr lang="es-ES" sz="1100" dirty="0"/>
              <a:t>. </a:t>
            </a:r>
            <a:r>
              <a:rPr lang="es-ES" sz="1100" dirty="0">
                <a:hlinkClick r:id="rId4"/>
              </a:rPr>
              <a:t>https://imai.fas.harvard.edu/research/files/linkage.pdf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3471812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572945"/>
            <a:ext cx="7886700" cy="1325563"/>
          </a:xfrm>
        </p:spPr>
        <p:txBody>
          <a:bodyPr/>
          <a:lstStyle/>
          <a:p>
            <a:r>
              <a:rPr lang="es-ES" b="1" dirty="0"/>
              <a:t>Antecedentes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2033444"/>
            <a:ext cx="7886700" cy="4351338"/>
          </a:xfrm>
        </p:spPr>
        <p:txBody>
          <a:bodyPr>
            <a:normAutofit/>
          </a:bodyPr>
          <a:lstStyle/>
          <a:p>
            <a:r>
              <a:rPr lang="es-ES" b="1" dirty="0"/>
              <a:t>Cómo funciona CMBD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ES" sz="2000" dirty="0"/>
              <a:t>Conjunto Mínimo Básico de Datos (obligatorio por ley su reporte)</a:t>
            </a:r>
          </a:p>
          <a:p>
            <a:pPr marL="0" indent="0">
              <a:buNone/>
            </a:pPr>
            <a:endParaRPr lang="es-ES" b="1" dirty="0"/>
          </a:p>
          <a:p>
            <a:r>
              <a:rPr lang="es-ES" b="1" dirty="0"/>
              <a:t>Cómo funciona Estadística de Defunciones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ES" sz="2000" dirty="0"/>
              <a:t>Boletín Estadístico de Defunción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ES" sz="2000" dirty="0"/>
              <a:t>Boletín Estadístico de Defunción Judicial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ES" sz="2000" dirty="0"/>
              <a:t>Boletín Estadístico de Partos</a:t>
            </a:r>
          </a:p>
          <a:p>
            <a:pPr marL="0" indent="0">
              <a:buNone/>
            </a:pPr>
            <a:endParaRPr lang="es-ES" b="1" dirty="0"/>
          </a:p>
        </p:txBody>
      </p:sp>
      <p:sp>
        <p:nvSpPr>
          <p:cNvPr id="6" name="Rectángulo 5"/>
          <p:cNvSpPr/>
          <p:nvPr/>
        </p:nvSpPr>
        <p:spPr>
          <a:xfrm>
            <a:off x="4460431" y="3278959"/>
            <a:ext cx="261610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  </a:t>
            </a:r>
          </a:p>
        </p:txBody>
      </p:sp>
      <p:pic>
        <p:nvPicPr>
          <p:cNvPr id="7" name="Picture 2" descr="Instituto Carlos II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377" y="190934"/>
            <a:ext cx="3051123" cy="52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Ministerio de Ciencia e InnovaciÃ³n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8"/>
          <a:stretch/>
        </p:blipFill>
        <p:spPr bwMode="auto">
          <a:xfrm>
            <a:off x="280555" y="190933"/>
            <a:ext cx="1811822" cy="505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45251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55914" y="1046163"/>
            <a:ext cx="7886700" cy="1325563"/>
          </a:xfrm>
        </p:spPr>
        <p:txBody>
          <a:bodyPr/>
          <a:lstStyle/>
          <a:p>
            <a:r>
              <a:rPr lang="es-ES" b="1" dirty="0"/>
              <a:t>Objetivo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55914" y="2506662"/>
            <a:ext cx="7886700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es-ES" dirty="0"/>
              <a:t>Nuestro objetivo fue medir la posibilidad de vinculación de registros entre fuentes especialmente cuidadosas en protección de datos: el INE y el Ministerio de Sanidad, Consumo y Bienestar Social</a:t>
            </a:r>
          </a:p>
          <a:p>
            <a:endParaRPr lang="es-ES" dirty="0"/>
          </a:p>
        </p:txBody>
      </p:sp>
      <p:pic>
        <p:nvPicPr>
          <p:cNvPr id="4" name="Picture 2" descr="Instituto Carlos II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377" y="190934"/>
            <a:ext cx="3051123" cy="52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Ministerio de Ciencia e InnovaciÃ³n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8"/>
          <a:stretch/>
        </p:blipFill>
        <p:spPr bwMode="auto">
          <a:xfrm>
            <a:off x="280555" y="190933"/>
            <a:ext cx="1811822" cy="505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74529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723665"/>
            <a:ext cx="7886700" cy="1325563"/>
          </a:xfrm>
        </p:spPr>
        <p:txBody>
          <a:bodyPr/>
          <a:lstStyle/>
          <a:p>
            <a:r>
              <a:rPr lang="es-ES" b="1" dirty="0"/>
              <a:t>Métodos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1779429"/>
            <a:ext cx="7886700" cy="4591400"/>
          </a:xfrm>
        </p:spPr>
        <p:txBody>
          <a:bodyPr>
            <a:normAutofit/>
          </a:bodyPr>
          <a:lstStyle/>
          <a:p>
            <a:pPr algn="just"/>
            <a:r>
              <a:rPr lang="es-ES" dirty="0"/>
              <a:t>Se diseñó un algoritmo de vinculación entre ambas bases de datos. ¿Cómo?</a:t>
            </a:r>
          </a:p>
          <a:p>
            <a:pPr algn="just"/>
            <a:endParaRPr lang="es-ES" dirty="0"/>
          </a:p>
          <a:p>
            <a:pPr algn="just"/>
            <a:endParaRPr lang="es-ES" dirty="0"/>
          </a:p>
          <a:p>
            <a:pPr algn="just"/>
            <a:endParaRPr lang="es-ES" dirty="0"/>
          </a:p>
          <a:p>
            <a:pPr algn="just"/>
            <a:endParaRPr lang="es-ES" dirty="0"/>
          </a:p>
          <a:p>
            <a:pPr marL="0" indent="0">
              <a:buNone/>
            </a:pP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  <p:pic>
        <p:nvPicPr>
          <p:cNvPr id="4" name="Picture 2" descr="Instituto Carlos II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377" y="190934"/>
            <a:ext cx="3051123" cy="52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Ministerio de Ciencia e InnovaciÃ³n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8"/>
          <a:stretch/>
        </p:blipFill>
        <p:spPr bwMode="auto">
          <a:xfrm>
            <a:off x="280555" y="190933"/>
            <a:ext cx="1811822" cy="505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ángulo 5"/>
          <p:cNvSpPr/>
          <p:nvPr/>
        </p:nvSpPr>
        <p:spPr>
          <a:xfrm>
            <a:off x="66211" y="4182315"/>
            <a:ext cx="3429601" cy="19614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es-ES" sz="2000" dirty="0"/>
          </a:p>
          <a:p>
            <a:pPr algn="r"/>
            <a:r>
              <a:rPr lang="es-ES" sz="2000" dirty="0"/>
              <a:t>Por un lado, se extrajeron las </a:t>
            </a:r>
            <a:r>
              <a:rPr lang="es-ES" sz="2000" b="1" dirty="0"/>
              <a:t>personas con alta hospitalaria por </a:t>
            </a:r>
            <a:r>
              <a:rPr lang="es-ES" sz="2000" b="1" dirty="0" err="1"/>
              <a:t>éxitus</a:t>
            </a:r>
            <a:r>
              <a:rPr lang="es-ES" sz="2000" b="1" dirty="0"/>
              <a:t> </a:t>
            </a:r>
            <a:r>
              <a:rPr lang="es-ES" sz="2000" dirty="0"/>
              <a:t>desde 2012 a 2015, cuyo diagnóstico principal fue de insuficiencia cardiaca. </a:t>
            </a:r>
          </a:p>
        </p:txBody>
      </p:sp>
      <p:sp>
        <p:nvSpPr>
          <p:cNvPr id="7" name="Rectángulo 6"/>
          <p:cNvSpPr/>
          <p:nvPr/>
        </p:nvSpPr>
        <p:spPr>
          <a:xfrm>
            <a:off x="6003967" y="4553094"/>
            <a:ext cx="295973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/>
              <a:t>Por otro, todas las </a:t>
            </a:r>
            <a:r>
              <a:rPr lang="es-ES" sz="2000" b="1" dirty="0"/>
              <a:t>personas fallecidas </a:t>
            </a:r>
            <a:r>
              <a:rPr lang="es-ES" sz="2000" dirty="0"/>
              <a:t>registradas en el INE.</a:t>
            </a:r>
          </a:p>
        </p:txBody>
      </p:sp>
      <p:sp>
        <p:nvSpPr>
          <p:cNvPr id="10" name="Disco magnético 9"/>
          <p:cNvSpPr/>
          <p:nvPr/>
        </p:nvSpPr>
        <p:spPr>
          <a:xfrm>
            <a:off x="6088076" y="3217907"/>
            <a:ext cx="1667800" cy="1406188"/>
          </a:xfrm>
          <a:prstGeom prst="flowChartMagneticDisk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sz="2000" b="1" dirty="0"/>
              <a:t>Estadística de Defunciones</a:t>
            </a:r>
          </a:p>
        </p:txBody>
      </p:sp>
      <p:sp>
        <p:nvSpPr>
          <p:cNvPr id="11" name="Disco magnético 10"/>
          <p:cNvSpPr/>
          <p:nvPr/>
        </p:nvSpPr>
        <p:spPr>
          <a:xfrm>
            <a:off x="1533244" y="3459753"/>
            <a:ext cx="1710120" cy="1039356"/>
          </a:xfrm>
          <a:prstGeom prst="flowChartMagneticDisk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sz="2800" b="1" dirty="0"/>
              <a:t>CMBD</a:t>
            </a:r>
          </a:p>
        </p:txBody>
      </p:sp>
      <p:cxnSp>
        <p:nvCxnSpPr>
          <p:cNvPr id="13" name="Conector recto de flecha 12"/>
          <p:cNvCxnSpPr/>
          <p:nvPr/>
        </p:nvCxnSpPr>
        <p:spPr>
          <a:xfrm>
            <a:off x="3768381" y="3481961"/>
            <a:ext cx="19279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/>
          <p:cNvCxnSpPr/>
          <p:nvPr/>
        </p:nvCxnSpPr>
        <p:spPr>
          <a:xfrm>
            <a:off x="3761373" y="3776367"/>
            <a:ext cx="19279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/>
          <p:cNvCxnSpPr/>
          <p:nvPr/>
        </p:nvCxnSpPr>
        <p:spPr>
          <a:xfrm>
            <a:off x="3723701" y="4075129"/>
            <a:ext cx="19279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/>
          <p:cNvCxnSpPr/>
          <p:nvPr/>
        </p:nvCxnSpPr>
        <p:spPr>
          <a:xfrm>
            <a:off x="3723701" y="4393009"/>
            <a:ext cx="19279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/>
          <p:cNvCxnSpPr/>
          <p:nvPr/>
        </p:nvCxnSpPr>
        <p:spPr>
          <a:xfrm>
            <a:off x="3723701" y="4697585"/>
            <a:ext cx="19279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/>
          <p:cNvSpPr txBox="1"/>
          <p:nvPr/>
        </p:nvSpPr>
        <p:spPr>
          <a:xfrm>
            <a:off x="3685249" y="3257151"/>
            <a:ext cx="18852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/>
              <a:t>Sexo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3679787" y="4182315"/>
            <a:ext cx="18852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_tradnl"/>
            </a:defPPr>
            <a:lvl1pPr>
              <a:defRPr sz="1200"/>
            </a:lvl1pPr>
          </a:lstStyle>
          <a:p>
            <a:r>
              <a:rPr lang="es-ES" dirty="0"/>
              <a:t>Provincia residencia</a:t>
            </a:r>
          </a:p>
        </p:txBody>
      </p:sp>
      <p:sp>
        <p:nvSpPr>
          <p:cNvPr id="20" name="CuadroTexto 19"/>
          <p:cNvSpPr txBox="1"/>
          <p:nvPr/>
        </p:nvSpPr>
        <p:spPr>
          <a:xfrm>
            <a:off x="3679787" y="4485595"/>
            <a:ext cx="18852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/>
              <a:t>Provincia </a:t>
            </a:r>
            <a:r>
              <a:rPr lang="es-ES" sz="1200" dirty="0" err="1"/>
              <a:t>éxitus</a:t>
            </a:r>
            <a:endParaRPr lang="es-ES" sz="1200" dirty="0"/>
          </a:p>
        </p:txBody>
      </p:sp>
      <p:sp>
        <p:nvSpPr>
          <p:cNvPr id="21" name="CuadroTexto 20"/>
          <p:cNvSpPr txBox="1"/>
          <p:nvPr/>
        </p:nvSpPr>
        <p:spPr>
          <a:xfrm>
            <a:off x="3685249" y="3531948"/>
            <a:ext cx="18852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_tradnl"/>
            </a:defPPr>
            <a:lvl1pPr>
              <a:defRPr sz="1200"/>
            </a:lvl1pPr>
          </a:lstStyle>
          <a:p>
            <a:r>
              <a:rPr lang="es-ES" dirty="0"/>
              <a:t>Mes y año nacimiento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3672242" y="3852441"/>
            <a:ext cx="18852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_tradnl"/>
            </a:defPPr>
            <a:lvl1pPr>
              <a:defRPr sz="1200"/>
            </a:lvl1pPr>
          </a:lstStyle>
          <a:p>
            <a:r>
              <a:rPr lang="es-ES" dirty="0"/>
              <a:t>Mes y año </a:t>
            </a:r>
            <a:r>
              <a:rPr lang="es-ES" dirty="0" err="1"/>
              <a:t>éxitus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04910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 animBg="1"/>
      <p:bldP spid="11" grpId="0" animBg="1"/>
      <p:bldP spid="18" grpId="0"/>
      <p:bldP spid="19" grpId="0"/>
      <p:bldP spid="20" grpId="0"/>
      <p:bldP spid="21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723665"/>
            <a:ext cx="7886700" cy="1325563"/>
          </a:xfrm>
        </p:spPr>
        <p:txBody>
          <a:bodyPr/>
          <a:lstStyle/>
          <a:p>
            <a:r>
              <a:rPr lang="es-ES" b="1" dirty="0"/>
              <a:t>Métodos</a:t>
            </a:r>
          </a:p>
        </p:txBody>
      </p:sp>
      <p:pic>
        <p:nvPicPr>
          <p:cNvPr id="4" name="Picture 2" descr="Instituto Carlos II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377" y="190934"/>
            <a:ext cx="3051123" cy="52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Ministerio de Ciencia e InnovaciÃ³n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8"/>
          <a:stretch/>
        </p:blipFill>
        <p:spPr bwMode="auto">
          <a:xfrm>
            <a:off x="280555" y="190933"/>
            <a:ext cx="1811822" cy="505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Grabación de pantalla 27">
            <a:hlinkClick r:id="" action="ppaction://media"/>
            <a:extLst>
              <a:ext uri="{FF2B5EF4-FFF2-40B4-BE49-F238E27FC236}">
                <a16:creationId xmlns:a16="http://schemas.microsoft.com/office/drawing/2014/main" xmlns="" id="{F439BD2F-1FA4-4467-9BDD-59E78D36EE6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2043113"/>
            <a:ext cx="9144000" cy="277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574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856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863890"/>
            <a:ext cx="7886700" cy="1325563"/>
          </a:xfrm>
        </p:spPr>
        <p:txBody>
          <a:bodyPr/>
          <a:lstStyle/>
          <a:p>
            <a:r>
              <a:rPr lang="es-ES" b="1" dirty="0"/>
              <a:t>Resultados</a:t>
            </a:r>
          </a:p>
        </p:txBody>
      </p:sp>
      <p:pic>
        <p:nvPicPr>
          <p:cNvPr id="4" name="Picture 2" descr="Instituto Carlos II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377" y="190934"/>
            <a:ext cx="3051123" cy="52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Ministerio de Ciencia e InnovaciÃ³n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8"/>
          <a:stretch/>
        </p:blipFill>
        <p:spPr bwMode="auto">
          <a:xfrm>
            <a:off x="280555" y="190933"/>
            <a:ext cx="1811822" cy="505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896" y="3063632"/>
            <a:ext cx="1046512" cy="1046512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051" y="3098138"/>
            <a:ext cx="992173" cy="992173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231" y="2453118"/>
            <a:ext cx="992173" cy="992173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3205" y="3062140"/>
            <a:ext cx="1046512" cy="1046512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230" y="3629367"/>
            <a:ext cx="992173" cy="992173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172" y="3041243"/>
            <a:ext cx="992173" cy="992173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7352" y="1923211"/>
            <a:ext cx="992173" cy="992173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7351" y="3041243"/>
            <a:ext cx="992173" cy="992173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2039" y="4159275"/>
            <a:ext cx="992173" cy="992173"/>
          </a:xfrm>
          <a:prstGeom prst="rect">
            <a:avLst/>
          </a:prstGeom>
        </p:spPr>
      </p:pic>
      <p:sp>
        <p:nvSpPr>
          <p:cNvPr id="16" name="CuadroTexto 15"/>
          <p:cNvSpPr txBox="1"/>
          <p:nvPr/>
        </p:nvSpPr>
        <p:spPr>
          <a:xfrm>
            <a:off x="6745564" y="4244478"/>
            <a:ext cx="14637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b="1" dirty="0"/>
              <a:t>36%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3681449" y="4244477"/>
            <a:ext cx="14637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b="1" dirty="0"/>
              <a:t>22%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1055693" y="4244478"/>
            <a:ext cx="14637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b="1" dirty="0"/>
              <a:t>13%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6753555" y="5112205"/>
            <a:ext cx="3022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800" dirty="0">
                <a:solidFill>
                  <a:schemeClr val="bg1">
                    <a:lumMod val="50000"/>
                  </a:schemeClr>
                </a:solidFill>
              </a:rPr>
              <a:t>33% mujeres</a:t>
            </a:r>
          </a:p>
          <a:p>
            <a:r>
              <a:rPr lang="es-ES" sz="1800" dirty="0">
                <a:solidFill>
                  <a:schemeClr val="bg1">
                    <a:lumMod val="50000"/>
                  </a:schemeClr>
                </a:solidFill>
              </a:rPr>
              <a:t>39% hombres</a:t>
            </a:r>
          </a:p>
        </p:txBody>
      </p:sp>
      <p:sp>
        <p:nvSpPr>
          <p:cNvPr id="20" name="CuadroTexto 19"/>
          <p:cNvSpPr txBox="1"/>
          <p:nvPr/>
        </p:nvSpPr>
        <p:spPr>
          <a:xfrm>
            <a:off x="3736732" y="5150466"/>
            <a:ext cx="3022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800" dirty="0">
                <a:solidFill>
                  <a:schemeClr val="bg1">
                    <a:lumMod val="50000"/>
                  </a:schemeClr>
                </a:solidFill>
              </a:rPr>
              <a:t>24% hombres</a:t>
            </a:r>
          </a:p>
          <a:p>
            <a:r>
              <a:rPr lang="es-ES" sz="1800" dirty="0">
                <a:solidFill>
                  <a:schemeClr val="bg1">
                    <a:lumMod val="50000"/>
                  </a:schemeClr>
                </a:solidFill>
              </a:rPr>
              <a:t>21% mujeres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1055693" y="5112206"/>
            <a:ext cx="3022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800" dirty="0">
                <a:solidFill>
                  <a:schemeClr val="bg1">
                    <a:lumMod val="50000"/>
                  </a:schemeClr>
                </a:solidFill>
              </a:rPr>
              <a:t>12% hombres</a:t>
            </a:r>
          </a:p>
          <a:p>
            <a:r>
              <a:rPr lang="es-ES" sz="1800" dirty="0">
                <a:solidFill>
                  <a:schemeClr val="bg1">
                    <a:lumMod val="50000"/>
                  </a:schemeClr>
                </a:solidFill>
              </a:rPr>
              <a:t>13% mujeres</a:t>
            </a:r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0311" y="337056"/>
            <a:ext cx="992173" cy="992173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2331" y="337056"/>
            <a:ext cx="1007688" cy="1007688"/>
          </a:xfrm>
          <a:prstGeom prst="rect">
            <a:avLst/>
          </a:prstGeom>
        </p:spPr>
      </p:pic>
      <p:sp>
        <p:nvSpPr>
          <p:cNvPr id="23" name="CuadroTexto 22"/>
          <p:cNvSpPr txBox="1"/>
          <p:nvPr/>
        </p:nvSpPr>
        <p:spPr>
          <a:xfrm>
            <a:off x="6861152" y="1276522"/>
            <a:ext cx="14637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b="1" dirty="0"/>
              <a:t>3%</a:t>
            </a:r>
          </a:p>
        </p:txBody>
      </p:sp>
    </p:spTree>
    <p:extLst>
      <p:ext uri="{BB962C8B-B14F-4D97-AF65-F5344CB8AC3E}">
        <p14:creationId xmlns:p14="http://schemas.microsoft.com/office/powerpoint/2010/main" val="1813059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9" grpId="0"/>
      <p:bldP spid="20" grpId="0"/>
      <p:bldP spid="23" grpId="0"/>
    </p:bldLst>
  </p:timing>
</p:sld>
</file>

<file path=ppt/theme/theme1.xml><?xml version="1.0" encoding="utf-8"?>
<a:theme xmlns:a="http://schemas.openxmlformats.org/drawingml/2006/main" name="Office Them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Tema de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1432</TotalTime>
  <Words>737</Words>
  <Application>Microsoft Office PowerPoint</Application>
  <PresentationFormat>Presentación en pantalla (4:3)</PresentationFormat>
  <Paragraphs>152</Paragraphs>
  <Slides>22</Slides>
  <Notes>5</Notes>
  <HiddenSlides>0</HiddenSlides>
  <MMClips>1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Copperplate</vt:lpstr>
      <vt:lpstr>Office Theme</vt:lpstr>
      <vt:lpstr>Una aplicación práctica del CMBD: algoritmos de vinculación de registros</vt:lpstr>
      <vt:lpstr>Índice</vt:lpstr>
      <vt:lpstr>Antecedentes</vt:lpstr>
      <vt:lpstr>Antecedentes</vt:lpstr>
      <vt:lpstr>Antecedentes</vt:lpstr>
      <vt:lpstr>Objetivo</vt:lpstr>
      <vt:lpstr>Métodos</vt:lpstr>
      <vt:lpstr>Métodos</vt:lpstr>
      <vt:lpstr>Resultados</vt:lpstr>
      <vt:lpstr>Resultados</vt:lpstr>
      <vt:lpstr>Presentación de PowerPoint</vt:lpstr>
      <vt:lpstr>Discusión</vt:lpstr>
      <vt:lpstr>Presentación de PowerPoint</vt:lpstr>
      <vt:lpstr>Presentación de PowerPoint</vt:lpstr>
      <vt:lpstr>Discusión</vt:lpstr>
      <vt:lpstr>Discusión</vt:lpstr>
      <vt:lpstr>Discusión</vt:lpstr>
      <vt:lpstr>Discusión</vt:lpstr>
      <vt:lpstr>Discusión</vt:lpstr>
      <vt:lpstr>Conclusiones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David Fité</dc:creator>
  <cp:lastModifiedBy>Consejeria de Sanidad</cp:lastModifiedBy>
  <cp:revision>72</cp:revision>
  <dcterms:created xsi:type="dcterms:W3CDTF">2016-06-07T21:47:49Z</dcterms:created>
  <dcterms:modified xsi:type="dcterms:W3CDTF">2019-05-30T12:39:01Z</dcterms:modified>
</cp:coreProperties>
</file>