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4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ES"/>
          </a:p>
        </p:txBody>
      </p:sp>
      <p:sp>
        <p:nvSpPr>
          <p:cNvPr id="4" name="Marcador de fecha 3"/>
          <p:cNvSpPr>
            <a:spLocks noGrp="1"/>
          </p:cNvSpPr>
          <p:nvPr>
            <p:ph type="dt" sz="half" idx="10"/>
          </p:nvPr>
        </p:nvSpPr>
        <p:spPr/>
        <p:txBody>
          <a:bodyPr/>
          <a:lstStyle/>
          <a:p>
            <a:fld id="{63556957-F9EA-4B76-B28C-C564FDAE27DA}" type="datetimeFigureOut">
              <a:rPr lang="es-ES" smtClean="0"/>
              <a:t>25/10/2023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826395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63556957-F9EA-4B76-B28C-C564FDAE27DA}" type="datetimeFigureOut">
              <a:rPr lang="es-ES" smtClean="0"/>
              <a:t>25/10/2023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805907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63556957-F9EA-4B76-B28C-C564FDAE27DA}" type="datetimeFigureOut">
              <a:rPr lang="es-ES" smtClean="0"/>
              <a:t>25/10/2023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1447933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63556957-F9EA-4B76-B28C-C564FDAE27DA}" type="datetimeFigureOut">
              <a:rPr lang="es-ES" smtClean="0"/>
              <a:t>25/10/2023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812125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63556957-F9EA-4B76-B28C-C564FDAE27DA}" type="datetimeFigureOut">
              <a:rPr lang="es-ES" smtClean="0"/>
              <a:t>25/10/2023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3466101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63556957-F9EA-4B76-B28C-C564FDAE27DA}" type="datetimeFigureOut">
              <a:rPr lang="es-ES" smtClean="0"/>
              <a:t>25/10/2023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2168326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63556957-F9EA-4B76-B28C-C564FDAE27DA}" type="datetimeFigureOut">
              <a:rPr lang="es-ES" smtClean="0"/>
              <a:t>25/10/2023</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930612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63556957-F9EA-4B76-B28C-C564FDAE27DA}" type="datetimeFigureOut">
              <a:rPr lang="es-ES" smtClean="0"/>
              <a:t>25/10/2023</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3226474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3556957-F9EA-4B76-B28C-C564FDAE27DA}" type="datetimeFigureOut">
              <a:rPr lang="es-ES" smtClean="0"/>
              <a:t>25/10/2023</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2220997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63556957-F9EA-4B76-B28C-C564FDAE27DA}" type="datetimeFigureOut">
              <a:rPr lang="es-ES" smtClean="0"/>
              <a:t>25/10/2023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404925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63556957-F9EA-4B76-B28C-C564FDAE27DA}" type="datetimeFigureOut">
              <a:rPr lang="es-ES" smtClean="0"/>
              <a:t>25/10/2023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135FC25-D7AA-48A2-AEF8-F95EFCB09A80}" type="slidenum">
              <a:rPr lang="es-ES" smtClean="0"/>
              <a:t>‹Nº›</a:t>
            </a:fld>
            <a:endParaRPr lang="es-ES"/>
          </a:p>
        </p:txBody>
      </p:sp>
    </p:spTree>
    <p:extLst>
      <p:ext uri="{BB962C8B-B14F-4D97-AF65-F5344CB8AC3E}">
        <p14:creationId xmlns:p14="http://schemas.microsoft.com/office/powerpoint/2010/main" val="232491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556957-F9EA-4B76-B28C-C564FDAE27DA}" type="datetimeFigureOut">
              <a:rPr lang="es-ES" smtClean="0"/>
              <a:t>25/10/2023</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35FC25-D7AA-48A2-AEF8-F95EFCB09A80}" type="slidenum">
              <a:rPr lang="es-ES" smtClean="0"/>
              <a:t>‹Nº›</a:t>
            </a:fld>
            <a:endParaRPr lang="es-ES"/>
          </a:p>
        </p:txBody>
      </p:sp>
    </p:spTree>
    <p:extLst>
      <p:ext uri="{BB962C8B-B14F-4D97-AF65-F5344CB8AC3E}">
        <p14:creationId xmlns:p14="http://schemas.microsoft.com/office/powerpoint/2010/main" val="1221827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876299" y="238125"/>
            <a:ext cx="4695825" cy="6619875"/>
          </a:xfrm>
          <a:prstGeom prst="rect">
            <a:avLst/>
          </a:prstGeom>
        </p:spPr>
      </p:pic>
      <p:pic>
        <p:nvPicPr>
          <p:cNvPr id="9" name="Imagen 8"/>
          <p:cNvPicPr>
            <a:picLocks noChangeAspect="1"/>
          </p:cNvPicPr>
          <p:nvPr/>
        </p:nvPicPr>
        <p:blipFill>
          <a:blip r:embed="rId3"/>
          <a:stretch>
            <a:fillRect/>
          </a:stretch>
        </p:blipFill>
        <p:spPr>
          <a:xfrm>
            <a:off x="7467600" y="1028700"/>
            <a:ext cx="2381249" cy="2947987"/>
          </a:xfrm>
          <a:prstGeom prst="rect">
            <a:avLst/>
          </a:prstGeom>
        </p:spPr>
      </p:pic>
      <p:sp>
        <p:nvSpPr>
          <p:cNvPr id="12" name="Rectángulo 11"/>
          <p:cNvSpPr/>
          <p:nvPr/>
        </p:nvSpPr>
        <p:spPr>
          <a:xfrm>
            <a:off x="5610224" y="4560056"/>
            <a:ext cx="6096000" cy="1850058"/>
          </a:xfrm>
          <a:prstGeom prst="rect">
            <a:avLst/>
          </a:prstGeom>
        </p:spPr>
        <p:txBody>
          <a:bodyPr>
            <a:spAutoFit/>
          </a:bodyPr>
          <a:lstStyle/>
          <a:p>
            <a:pPr algn="just">
              <a:lnSpc>
                <a:spcPct val="115000"/>
              </a:lnSpc>
              <a:spcBef>
                <a:spcPts val="1200"/>
              </a:spcBef>
              <a:spcAft>
                <a:spcPts val="800"/>
              </a:spcAft>
            </a:pPr>
            <a:r>
              <a:rPr lang="en-US" sz="1000" b="1" dirty="0" smtClean="0">
                <a:effectLst/>
                <a:latin typeface="Tahoma" panose="020B0604030504040204" pitchFamily="34" charset="0"/>
                <a:ea typeface="Calibri" panose="020F0502020204030204" pitchFamily="34" charset="0"/>
                <a:cs typeface="Times New Roman" panose="02020603050405020304" pitchFamily="18" charset="0"/>
              </a:rPr>
              <a:t>Figure S2. a) </a:t>
            </a:r>
            <a:r>
              <a:rPr lang="en-US" sz="1000" i="1" dirty="0" smtClean="0">
                <a:effectLst/>
                <a:latin typeface="Tahoma" panose="020B0604030504040204" pitchFamily="34" charset="0"/>
                <a:ea typeface="Calibri" panose="020F0502020204030204" pitchFamily="34" charset="0"/>
                <a:cs typeface="Times New Roman" panose="02020603050405020304" pitchFamily="18" charset="0"/>
              </a:rPr>
              <a:t>sec</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A sequence-based phylogenetic tree of clinical </a:t>
            </a:r>
            <a:r>
              <a:rPr lang="en-US" sz="1000" i="1" dirty="0" smtClean="0">
                <a:effectLst/>
                <a:latin typeface="Tahoma" panose="020B0604030504040204" pitchFamily="34" charset="0"/>
                <a:ea typeface="Calibri" panose="020F0502020204030204" pitchFamily="34" charset="0"/>
                <a:cs typeface="Times New Roman" panose="02020603050405020304" pitchFamily="18" charset="0"/>
              </a:rPr>
              <a:t>G. sputi</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 strains with </a:t>
            </a:r>
            <a:r>
              <a:rPr lang="en-US" sz="1000" i="1" dirty="0" smtClean="0">
                <a:effectLst/>
                <a:latin typeface="Tahoma" panose="020B0604030504040204" pitchFamily="34" charset="0"/>
                <a:ea typeface="Calibri" panose="020F0502020204030204" pitchFamily="34" charset="0"/>
                <a:cs typeface="Times New Roman" panose="02020603050405020304" pitchFamily="18" charset="0"/>
              </a:rPr>
              <a:t>G. sputi</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 DSM 43896, and </a:t>
            </a:r>
            <a:r>
              <a:rPr lang="en-US" sz="1000" i="1" dirty="0" smtClean="0">
                <a:effectLst/>
                <a:latin typeface="Tahoma" panose="020B0604030504040204" pitchFamily="34" charset="0"/>
                <a:ea typeface="Calibri" panose="020F0502020204030204" pitchFamily="34" charset="0"/>
                <a:cs typeface="Times New Roman" panose="02020603050405020304" pitchFamily="18" charset="0"/>
              </a:rPr>
              <a:t>G. bronchialis</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  DSM 43247 as outgroup in figure A (n=89 strains, 453-bp </a:t>
            </a:r>
            <a:r>
              <a:rPr lang="en-US" sz="1000" dirty="0">
                <a:latin typeface="Tahoma" panose="020B0604030504040204" pitchFamily="34" charset="0"/>
                <a:ea typeface="Calibri" panose="020F0502020204030204" pitchFamily="34" charset="0"/>
                <a:cs typeface="Times New Roman" panose="02020603050405020304" pitchFamily="18" charset="0"/>
              </a:rPr>
              <a:t>alignment </a:t>
            </a:r>
            <a:r>
              <a:rPr lang="en-US" sz="1000" dirty="0" smtClean="0">
                <a:latin typeface="Tahoma" panose="020B0604030504040204" pitchFamily="34" charset="0"/>
                <a:ea typeface="Calibri" panose="020F0502020204030204" pitchFamily="34" charset="0"/>
                <a:cs typeface="Times New Roman" panose="02020603050405020304" pitchFamily="18" charset="0"/>
              </a:rPr>
              <a:t>positions</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a:t>
            </a:r>
            <a:r>
              <a:rPr lang="en-US" sz="1000" b="1" dirty="0" smtClean="0">
                <a:effectLst/>
                <a:latin typeface="Tahoma" panose="020B0604030504040204" pitchFamily="34" charset="0"/>
                <a:ea typeface="Calibri" panose="020F0502020204030204" pitchFamily="34" charset="0"/>
                <a:cs typeface="Times New Roman" panose="02020603050405020304" pitchFamily="18" charset="0"/>
              </a:rPr>
              <a:t> b) </a:t>
            </a:r>
            <a:r>
              <a:rPr lang="en-US" sz="1000" i="1" dirty="0" smtClean="0">
                <a:effectLst/>
                <a:latin typeface="Tahoma" panose="020B0604030504040204" pitchFamily="34" charset="0"/>
                <a:ea typeface="Calibri" panose="020F0502020204030204" pitchFamily="34" charset="0"/>
                <a:cs typeface="Times New Roman" panose="02020603050405020304" pitchFamily="18" charset="0"/>
              </a:rPr>
              <a:t>sec</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A sequence-based phylogenetic tree of clinical </a:t>
            </a:r>
            <a:r>
              <a:rPr lang="en-US" sz="1000" i="1" dirty="0" smtClean="0">
                <a:effectLst/>
                <a:latin typeface="Tahoma" panose="020B0604030504040204" pitchFamily="34" charset="0"/>
                <a:ea typeface="Calibri" panose="020F0502020204030204" pitchFamily="34" charset="0"/>
                <a:cs typeface="Times New Roman" panose="02020603050405020304" pitchFamily="18" charset="0"/>
              </a:rPr>
              <a:t>G. bronchialis</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 strains with </a:t>
            </a:r>
            <a:r>
              <a:rPr lang="en-US" sz="1000" i="1" dirty="0" smtClean="0">
                <a:effectLst/>
                <a:latin typeface="Tahoma" panose="020B0604030504040204" pitchFamily="34" charset="0"/>
                <a:ea typeface="Calibri" panose="020F0502020204030204" pitchFamily="34" charset="0"/>
                <a:cs typeface="Times New Roman" panose="02020603050405020304" pitchFamily="18" charset="0"/>
              </a:rPr>
              <a:t>G. bronchialis</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  DSM 43247, and </a:t>
            </a:r>
            <a:r>
              <a:rPr lang="en-US" sz="1000" i="1" dirty="0" smtClean="0">
                <a:effectLst/>
                <a:latin typeface="Tahoma" panose="020B0604030504040204" pitchFamily="34" charset="0"/>
                <a:ea typeface="Calibri" panose="020F0502020204030204" pitchFamily="34" charset="0"/>
                <a:cs typeface="Times New Roman" panose="02020603050405020304" pitchFamily="18" charset="0"/>
              </a:rPr>
              <a:t>G. sputi</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 DSM 43896 as outgroup in figure B (n=32 strains, </a:t>
            </a:r>
            <a:r>
              <a:rPr lang="en-US" sz="1000" dirty="0" smtClean="0">
                <a:latin typeface="Tahoma" panose="020B0604030504040204" pitchFamily="34" charset="0"/>
                <a:ea typeface="Calibri" panose="020F0502020204030204" pitchFamily="34" charset="0"/>
                <a:cs typeface="Times New Roman" panose="02020603050405020304" pitchFamily="18" charset="0"/>
              </a:rPr>
              <a:t>335-bp alignment </a:t>
            </a:r>
            <a:r>
              <a:rPr lang="en-US" sz="1000" dirty="0">
                <a:latin typeface="Tahoma" panose="020B0604030504040204" pitchFamily="34" charset="0"/>
                <a:ea typeface="Calibri" panose="020F0502020204030204" pitchFamily="34" charset="0"/>
                <a:cs typeface="Times New Roman" panose="02020603050405020304" pitchFamily="18" charset="0"/>
              </a:rPr>
              <a:t>positions</a:t>
            </a:r>
            <a:r>
              <a:rPr lang="en-US" sz="1000" dirty="0" smtClean="0">
                <a:latin typeface="Tahoma" panose="020B0604030504040204" pitchFamily="34" charset="0"/>
                <a:ea typeface="Calibri" panose="020F0502020204030204" pitchFamily="34" charset="0"/>
                <a:cs typeface="Times New Roman" panose="02020603050405020304" pitchFamily="18" charset="0"/>
              </a:rPr>
              <a:t>)</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 using MEGA7 </a:t>
            </a:r>
            <a:r>
              <a:rPr lang="en-US" sz="1000" smtClean="0">
                <a:latin typeface="Tahoma" panose="020B0604030504040204" pitchFamily="34" charset="0"/>
                <a:ea typeface="Calibri" panose="020F0502020204030204" pitchFamily="34" charset="0"/>
                <a:cs typeface="Times New Roman" panose="02020603050405020304" pitchFamily="18" charset="0"/>
              </a:rPr>
              <a:t>[</a:t>
            </a:r>
            <a:r>
              <a:rPr lang="en-US" sz="1000" smtClean="0">
                <a:effectLst/>
                <a:latin typeface="Tahoma" panose="020B0604030504040204" pitchFamily="34" charset="0"/>
                <a:ea typeface="Calibri" panose="020F0502020204030204" pitchFamily="34" charset="0"/>
                <a:cs typeface="Times New Roman" panose="02020603050405020304" pitchFamily="18" charset="0"/>
              </a:rPr>
              <a:t>49].</a:t>
            </a:r>
            <a:r>
              <a:rPr lang="en-US" sz="1000" dirty="0" smtClean="0">
                <a:effectLst/>
                <a:latin typeface="Tahoma" panose="020B0604030504040204" pitchFamily="34" charset="0"/>
                <a:ea typeface="Calibri" panose="020F0502020204030204" pitchFamily="34" charset="0"/>
                <a:cs typeface="Times New Roman" panose="02020603050405020304" pitchFamily="18" charset="0"/>
              </a:rPr>
              <a:t>The evolutionary history was inferred by using the Maximum Likelihood method based on the Tamura 3-parameter model with 1000 replications for bootstrap values. The optimal tree is shown. The tree is drawn to scale, with branch lengths in the same units as those of the evolutionary distances used to infer the phylogenetic tree. A discrete Gamma distribution was used to model evolutionary rate differences among sites [5 categories (+G, parameter = 2.8492 and  0.1977, for Figures A and B, respectively)].</a:t>
            </a:r>
            <a:endParaRPr lang="es-ES"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ángulo 12"/>
          <p:cNvSpPr/>
          <p:nvPr/>
        </p:nvSpPr>
        <p:spPr>
          <a:xfrm>
            <a:off x="9954269" y="3548062"/>
            <a:ext cx="873957" cy="246221"/>
          </a:xfrm>
          <a:prstGeom prst="rect">
            <a:avLst/>
          </a:prstGeom>
        </p:spPr>
        <p:txBody>
          <a:bodyPr wrap="none">
            <a:spAutoFit/>
          </a:bodyPr>
          <a:lstStyle/>
          <a:p>
            <a:r>
              <a:rPr lang="en-US" sz="1000" b="1" dirty="0" smtClean="0">
                <a:latin typeface="Tahoma" panose="020B0604030504040204" pitchFamily="34" charset="0"/>
                <a:ea typeface="Calibri" panose="020F0502020204030204" pitchFamily="34" charset="0"/>
                <a:cs typeface="Times New Roman" panose="02020603050405020304" pitchFamily="18" charset="0"/>
              </a:rPr>
              <a:t>Figure S2b</a:t>
            </a:r>
            <a:endParaRPr lang="es-ES" sz="1000" dirty="0"/>
          </a:p>
        </p:txBody>
      </p:sp>
      <p:sp>
        <p:nvSpPr>
          <p:cNvPr id="14" name="Rectángulo 13"/>
          <p:cNvSpPr/>
          <p:nvPr/>
        </p:nvSpPr>
        <p:spPr>
          <a:xfrm>
            <a:off x="5439419" y="3548061"/>
            <a:ext cx="869149" cy="246221"/>
          </a:xfrm>
          <a:prstGeom prst="rect">
            <a:avLst/>
          </a:prstGeom>
        </p:spPr>
        <p:txBody>
          <a:bodyPr wrap="none">
            <a:spAutoFit/>
          </a:bodyPr>
          <a:lstStyle/>
          <a:p>
            <a:r>
              <a:rPr lang="en-US" sz="1000" b="1" dirty="0" smtClean="0">
                <a:latin typeface="Tahoma" panose="020B0604030504040204" pitchFamily="34" charset="0"/>
                <a:ea typeface="Calibri" panose="020F0502020204030204" pitchFamily="34" charset="0"/>
                <a:cs typeface="Times New Roman" panose="02020603050405020304" pitchFamily="18" charset="0"/>
              </a:rPr>
              <a:t>Figure S2a</a:t>
            </a:r>
            <a:endParaRPr lang="es-ES" sz="1000" dirty="0"/>
          </a:p>
        </p:txBody>
      </p:sp>
    </p:spTree>
    <p:extLst>
      <p:ext uri="{BB962C8B-B14F-4D97-AF65-F5344CB8AC3E}">
        <p14:creationId xmlns:p14="http://schemas.microsoft.com/office/powerpoint/2010/main" val="30384394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178</Words>
  <Application>Microsoft Office PowerPoint</Application>
  <PresentationFormat>Panorámica</PresentationFormat>
  <Paragraphs>3</Paragraphs>
  <Slides>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Arial</vt:lpstr>
      <vt:lpstr>Calibri</vt:lpstr>
      <vt:lpstr>Calibri Light</vt:lpstr>
      <vt:lpstr>Tahoma</vt:lpstr>
      <vt:lpstr>Times New Roman</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Sylvia Valdezate Ramos</dc:creator>
  <cp:lastModifiedBy>Sylvia Valdezate Ramos</cp:lastModifiedBy>
  <cp:revision>7</cp:revision>
  <dcterms:created xsi:type="dcterms:W3CDTF">2021-08-24T07:20:40Z</dcterms:created>
  <dcterms:modified xsi:type="dcterms:W3CDTF">2023-10-25T12:31:16Z</dcterms:modified>
</cp:coreProperties>
</file>