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9" userDrawn="1">
          <p15:clr>
            <a:srgbClr val="A4A3A4"/>
          </p15:clr>
        </p15:guide>
        <p15:guide id="2" pos="1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2544" y="58"/>
      </p:cViewPr>
      <p:guideLst>
        <p:guide orient="horz" pos="2789"/>
        <p:guide pos="1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62A34C-7DA9-466C-A9B0-952F773E814A}" type="datetimeFigureOut">
              <a:rPr lang="es-ES" smtClean="0"/>
              <a:t>02/04/2024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5971A-900C-41D0-8C26-4DFDC4CE53A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667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5971A-900C-41D0-8C26-4DFDC4CE53A5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5111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5971A-900C-41D0-8C26-4DFDC4CE53A5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9778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02/04/2024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0325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02/04/2024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010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02/04/2024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183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02/04/2024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584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02/04/2024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9710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02/04/2024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959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02/04/2024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379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02/04/2024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006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02/04/2024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051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02/04/2024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798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02/04/2024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029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DA30F-8A7B-4105-9812-FE9C216B3FA6}" type="datetimeFigureOut">
              <a:rPr lang="es-ES" smtClean="0"/>
              <a:t>02/04/2024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8B20B-977E-4210-AAD5-4AF40CF937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649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62" t="1477" r="54394" b="75690"/>
          <a:stretch/>
        </p:blipFill>
        <p:spPr>
          <a:xfrm>
            <a:off x="2371724" y="984937"/>
            <a:ext cx="2006601" cy="1865492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36" t="1399" r="28320" b="75768"/>
          <a:stretch/>
        </p:blipFill>
        <p:spPr>
          <a:xfrm>
            <a:off x="4578350" y="969697"/>
            <a:ext cx="2006601" cy="1865492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47" t="1632" r="709" b="75535"/>
          <a:stretch/>
        </p:blipFill>
        <p:spPr>
          <a:xfrm>
            <a:off x="146049" y="2850429"/>
            <a:ext cx="2063751" cy="1918623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" t="26193" r="78866" b="50974"/>
          <a:stretch/>
        </p:blipFill>
        <p:spPr>
          <a:xfrm>
            <a:off x="2371724" y="2903560"/>
            <a:ext cx="2006601" cy="1865492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62" t="26271" r="54394" b="50896"/>
          <a:stretch/>
        </p:blipFill>
        <p:spPr>
          <a:xfrm>
            <a:off x="4540250" y="2903560"/>
            <a:ext cx="2006601" cy="1865492"/>
          </a:xfrm>
          <a:prstGeom prst="rect">
            <a:avLst/>
          </a:prstGeom>
        </p:spPr>
      </p:pic>
      <p:cxnSp>
        <p:nvCxnSpPr>
          <p:cNvPr id="34" name="Conector recto de flecha 33"/>
          <p:cNvCxnSpPr/>
          <p:nvPr/>
        </p:nvCxnSpPr>
        <p:spPr>
          <a:xfrm>
            <a:off x="1898650" y="4216400"/>
            <a:ext cx="104298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>
            <a:off x="4127500" y="4229100"/>
            <a:ext cx="104298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6" name="Imagen 3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6" t="26494" r="27120" b="50673"/>
          <a:stretch/>
        </p:blipFill>
        <p:spPr>
          <a:xfrm>
            <a:off x="146049" y="4934152"/>
            <a:ext cx="2063751" cy="1918623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68" t="26570" r="-412" b="50597"/>
          <a:stretch/>
        </p:blipFill>
        <p:spPr>
          <a:xfrm>
            <a:off x="174623" y="7074101"/>
            <a:ext cx="2063751" cy="1918623"/>
          </a:xfrm>
          <a:prstGeom prst="rect">
            <a:avLst/>
          </a:prstGeom>
        </p:spPr>
      </p:pic>
      <p:cxnSp>
        <p:nvCxnSpPr>
          <p:cNvPr id="39" name="Conector recto de flecha 38"/>
          <p:cNvCxnSpPr/>
          <p:nvPr/>
        </p:nvCxnSpPr>
        <p:spPr>
          <a:xfrm>
            <a:off x="1803400" y="4312615"/>
            <a:ext cx="0" cy="10440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/>
          <p:nvPr/>
        </p:nvCxnSpPr>
        <p:spPr>
          <a:xfrm>
            <a:off x="1790700" y="6384775"/>
            <a:ext cx="0" cy="9360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" name="Imagen 4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" t="53699" r="79007" b="23468"/>
          <a:stretch/>
        </p:blipFill>
        <p:spPr>
          <a:xfrm>
            <a:off x="2374902" y="4934152"/>
            <a:ext cx="2063751" cy="1918623"/>
          </a:xfrm>
          <a:prstGeom prst="rect">
            <a:avLst/>
          </a:prstGeom>
        </p:spPr>
      </p:pic>
      <p:pic>
        <p:nvPicPr>
          <p:cNvPr id="42" name="Imagen 4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4" t="54303" r="55212" b="22864"/>
          <a:stretch/>
        </p:blipFill>
        <p:spPr>
          <a:xfrm>
            <a:off x="2374902" y="7074100"/>
            <a:ext cx="2063751" cy="1918623"/>
          </a:xfrm>
          <a:prstGeom prst="rect">
            <a:avLst/>
          </a:prstGeom>
        </p:spPr>
      </p:pic>
      <p:pic>
        <p:nvPicPr>
          <p:cNvPr id="43" name="Imagen 4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87" t="54379" r="27369" b="22788"/>
          <a:stretch/>
        </p:blipFill>
        <p:spPr>
          <a:xfrm>
            <a:off x="4540250" y="4934151"/>
            <a:ext cx="2063751" cy="1918623"/>
          </a:xfrm>
          <a:prstGeom prst="rect">
            <a:avLst/>
          </a:prstGeom>
        </p:spPr>
      </p:pic>
      <p:cxnSp>
        <p:nvCxnSpPr>
          <p:cNvPr id="44" name="Conector recto de flecha 43"/>
          <p:cNvCxnSpPr/>
          <p:nvPr/>
        </p:nvCxnSpPr>
        <p:spPr>
          <a:xfrm>
            <a:off x="3244850" y="5893462"/>
            <a:ext cx="0" cy="14040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Conector recto de flecha 44"/>
          <p:cNvCxnSpPr/>
          <p:nvPr/>
        </p:nvCxnSpPr>
        <p:spPr>
          <a:xfrm>
            <a:off x="4177743" y="5893462"/>
            <a:ext cx="10440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ector recto de flecha 45"/>
          <p:cNvCxnSpPr/>
          <p:nvPr/>
        </p:nvCxnSpPr>
        <p:spPr>
          <a:xfrm>
            <a:off x="1901824" y="4319607"/>
            <a:ext cx="1039812" cy="74769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B94B4076-0201-C249-058B-3D821DE45753}"/>
              </a:ext>
            </a:extLst>
          </p:cNvPr>
          <p:cNvSpPr txBox="1"/>
          <p:nvPr/>
        </p:nvSpPr>
        <p:spPr>
          <a:xfrm>
            <a:off x="204773" y="182880"/>
            <a:ext cx="6400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es-E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Figure 1.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Gating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strategy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analyze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CD8+ T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(CD3+</a:t>
            </a:r>
            <a:r>
              <a:rPr lang="es-ES" sz="1200">
                <a:latin typeface="Times New Roman" panose="02020603050405020304" pitchFamily="18" charset="0"/>
                <a:cs typeface="Times New Roman" panose="02020603050405020304" pitchFamily="18" charset="0"/>
              </a:rPr>
              <a:t>CD8+), 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NKT-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like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(CD3+CD56+) , and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s-ES" sz="1200" dirty="0" err="1">
                <a:latin typeface="Symbol" panose="05050102010706020507" pitchFamily="18" charset="2"/>
                <a:cs typeface="Times New Roman" panose="02020603050405020304" pitchFamily="18" charset="0"/>
              </a:rPr>
              <a:t>gd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populations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(CD3+CD8±TCR</a:t>
            </a:r>
            <a:r>
              <a:rPr lang="es-E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gd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+) (A) and NK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(CD3-CD56+) (B)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flow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cytometry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PBMCs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participants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D32FFF6-2FFE-89D2-FE53-864513AD0E17}"/>
              </a:ext>
            </a:extLst>
          </p:cNvPr>
          <p:cNvSpPr txBox="1"/>
          <p:nvPr/>
        </p:nvSpPr>
        <p:spPr>
          <a:xfrm>
            <a:off x="3011646" y="2934469"/>
            <a:ext cx="1135953" cy="254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CD8+ T </a:t>
            </a:r>
            <a:r>
              <a:rPr lang="es-ES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endParaRPr lang="es-E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CDACC04-20A3-4CDA-9579-A25848D25EAB}"/>
              </a:ext>
            </a:extLst>
          </p:cNvPr>
          <p:cNvSpPr txBox="1"/>
          <p:nvPr/>
        </p:nvSpPr>
        <p:spPr>
          <a:xfrm>
            <a:off x="2600585" y="5073662"/>
            <a:ext cx="1135953" cy="254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CD8- </a:t>
            </a:r>
            <a:r>
              <a:rPr lang="es-ES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s-ES" sz="800" b="1" dirty="0" err="1">
                <a:latin typeface="Symbol" panose="05050102010706020507" pitchFamily="18" charset="2"/>
                <a:cs typeface="Times New Roman" panose="02020603050405020304" pitchFamily="18" charset="0"/>
              </a:rPr>
              <a:t>gd</a:t>
            </a:r>
            <a:r>
              <a:rPr lang="es-E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endParaRPr lang="es-E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452A801-8C2E-5A22-6790-3C14EB3CFD74}"/>
              </a:ext>
            </a:extLst>
          </p:cNvPr>
          <p:cNvSpPr txBox="1"/>
          <p:nvPr/>
        </p:nvSpPr>
        <p:spPr>
          <a:xfrm>
            <a:off x="3330427" y="5073662"/>
            <a:ext cx="1135953" cy="254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CD8+ </a:t>
            </a:r>
            <a:r>
              <a:rPr lang="es-ES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s-ES" sz="800" b="1" dirty="0" err="1">
                <a:latin typeface="Symbol" panose="05050102010706020507" pitchFamily="18" charset="2"/>
                <a:cs typeface="Times New Roman" panose="02020603050405020304" pitchFamily="18" charset="0"/>
              </a:rPr>
              <a:t>gd</a:t>
            </a:r>
            <a:r>
              <a:rPr lang="es-E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endParaRPr lang="es-E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BE90BF2-57B5-D34D-96FB-87006C1C4F5A}"/>
              </a:ext>
            </a:extLst>
          </p:cNvPr>
          <p:cNvSpPr txBox="1"/>
          <p:nvPr/>
        </p:nvSpPr>
        <p:spPr>
          <a:xfrm>
            <a:off x="596898" y="7109185"/>
            <a:ext cx="1135953" cy="254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NKT-</a:t>
            </a:r>
            <a:r>
              <a:rPr lang="es-ES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like</a:t>
            </a:r>
            <a:r>
              <a:rPr lang="es-E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endParaRPr lang="es-E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87BA4A0-0457-DD82-E6A3-8227384CF1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00" y="941120"/>
            <a:ext cx="2028780" cy="187066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13F0827-788A-A029-4A4B-2B74A19F4468}"/>
              </a:ext>
            </a:extLst>
          </p:cNvPr>
          <p:cNvSpPr txBox="1"/>
          <p:nvPr/>
        </p:nvSpPr>
        <p:spPr>
          <a:xfrm>
            <a:off x="268713" y="790718"/>
            <a:ext cx="245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29DC5DB-FADF-8341-9977-E18BCF343B78}"/>
              </a:ext>
            </a:extLst>
          </p:cNvPr>
          <p:cNvSpPr txBox="1"/>
          <p:nvPr/>
        </p:nvSpPr>
        <p:spPr>
          <a:xfrm>
            <a:off x="764704" y="2934469"/>
            <a:ext cx="1135953" cy="254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CD3 </a:t>
            </a:r>
            <a:r>
              <a:rPr lang="es-ES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staining</a:t>
            </a:r>
            <a:endParaRPr lang="es-E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21270C-3365-58D9-84B6-C7ABC869A98E}"/>
              </a:ext>
            </a:extLst>
          </p:cNvPr>
          <p:cNvSpPr txBox="1"/>
          <p:nvPr/>
        </p:nvSpPr>
        <p:spPr>
          <a:xfrm>
            <a:off x="5229200" y="2934469"/>
            <a:ext cx="1135953" cy="254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CD107a </a:t>
            </a:r>
            <a:r>
              <a:rPr lang="es-ES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staining</a:t>
            </a:r>
            <a:endParaRPr lang="es-E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F84C041-0876-691C-5DD2-9E3D346E0D2C}"/>
              </a:ext>
            </a:extLst>
          </p:cNvPr>
          <p:cNvSpPr txBox="1"/>
          <p:nvPr/>
        </p:nvSpPr>
        <p:spPr>
          <a:xfrm>
            <a:off x="764704" y="5004048"/>
            <a:ext cx="1135953" cy="254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CD56 </a:t>
            </a:r>
            <a:r>
              <a:rPr lang="es-ES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staining</a:t>
            </a:r>
            <a:endParaRPr lang="es-E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E22CE53-76E3-2EEB-0811-A952E732FFD8}"/>
              </a:ext>
            </a:extLst>
          </p:cNvPr>
          <p:cNvSpPr txBox="1"/>
          <p:nvPr/>
        </p:nvSpPr>
        <p:spPr>
          <a:xfrm>
            <a:off x="5229200" y="4967600"/>
            <a:ext cx="1135953" cy="254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CD107a </a:t>
            </a:r>
            <a:r>
              <a:rPr lang="es-ES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staining</a:t>
            </a:r>
            <a:endParaRPr lang="es-E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8FE1B49-EBFF-56A3-651F-E1BED3646BAC}"/>
              </a:ext>
            </a:extLst>
          </p:cNvPr>
          <p:cNvSpPr txBox="1"/>
          <p:nvPr/>
        </p:nvSpPr>
        <p:spPr>
          <a:xfrm>
            <a:off x="3212976" y="7092280"/>
            <a:ext cx="1135953" cy="254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CD107a </a:t>
            </a:r>
            <a:r>
              <a:rPr lang="es-ES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staining</a:t>
            </a:r>
            <a:endParaRPr lang="es-E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717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62" t="1477" r="54394" b="75690"/>
          <a:stretch/>
        </p:blipFill>
        <p:spPr>
          <a:xfrm>
            <a:off x="2371724" y="984937"/>
            <a:ext cx="2006601" cy="1865492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36" t="1399" r="28320" b="75768"/>
          <a:stretch/>
        </p:blipFill>
        <p:spPr>
          <a:xfrm>
            <a:off x="4578350" y="969697"/>
            <a:ext cx="2006601" cy="1858871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47" t="1632" r="709" b="75535"/>
          <a:stretch/>
        </p:blipFill>
        <p:spPr>
          <a:xfrm>
            <a:off x="146049" y="2850429"/>
            <a:ext cx="2063751" cy="1918623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" t="76220" r="78944" b="947"/>
          <a:stretch/>
        </p:blipFill>
        <p:spPr>
          <a:xfrm>
            <a:off x="2343148" y="2850429"/>
            <a:ext cx="2063751" cy="1918623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66" t="76598" r="54590" b="569"/>
          <a:stretch/>
        </p:blipFill>
        <p:spPr>
          <a:xfrm>
            <a:off x="4521200" y="2850429"/>
            <a:ext cx="2063751" cy="1918623"/>
          </a:xfrm>
          <a:prstGeom prst="rect">
            <a:avLst/>
          </a:prstGeom>
        </p:spPr>
      </p:pic>
      <p:cxnSp>
        <p:nvCxnSpPr>
          <p:cNvPr id="21" name="Conector recto de flecha 20"/>
          <p:cNvCxnSpPr>
            <a:cxnSpLocks/>
          </p:cNvCxnSpPr>
          <p:nvPr/>
        </p:nvCxnSpPr>
        <p:spPr>
          <a:xfrm>
            <a:off x="1328738" y="4108450"/>
            <a:ext cx="217786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>
            <a:cxnSpLocks/>
          </p:cNvCxnSpPr>
          <p:nvPr/>
        </p:nvCxnSpPr>
        <p:spPr>
          <a:xfrm>
            <a:off x="4145757" y="4108450"/>
            <a:ext cx="560467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A876ADF8-C4D7-0EC2-3441-2A8F3DE58AFA}"/>
              </a:ext>
            </a:extLst>
          </p:cNvPr>
          <p:cNvSpPr txBox="1"/>
          <p:nvPr/>
        </p:nvSpPr>
        <p:spPr>
          <a:xfrm>
            <a:off x="268713" y="628158"/>
            <a:ext cx="245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EC239D9-C0D7-91A7-7967-C179B895D86B}"/>
              </a:ext>
            </a:extLst>
          </p:cNvPr>
          <p:cNvSpPr txBox="1"/>
          <p:nvPr/>
        </p:nvSpPr>
        <p:spPr>
          <a:xfrm>
            <a:off x="3009804" y="2920826"/>
            <a:ext cx="1135953" cy="254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NK </a:t>
            </a:r>
            <a:r>
              <a:rPr lang="es-ES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endParaRPr lang="es-E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1C7998D-B31A-1485-590E-7C8D37C691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00" y="941120"/>
            <a:ext cx="2028780" cy="187066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78085F81-FCB5-CF54-D7AF-128D13CD26B9}"/>
              </a:ext>
            </a:extLst>
          </p:cNvPr>
          <p:cNvSpPr txBox="1"/>
          <p:nvPr/>
        </p:nvSpPr>
        <p:spPr>
          <a:xfrm>
            <a:off x="764704" y="2934469"/>
            <a:ext cx="1135953" cy="254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CD3 </a:t>
            </a:r>
            <a:r>
              <a:rPr lang="es-ES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staining</a:t>
            </a:r>
            <a:endParaRPr lang="es-E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ACD81EA-8164-64FC-22D6-FE0E857BB969}"/>
              </a:ext>
            </a:extLst>
          </p:cNvPr>
          <p:cNvSpPr txBox="1"/>
          <p:nvPr/>
        </p:nvSpPr>
        <p:spPr>
          <a:xfrm>
            <a:off x="5229200" y="2909069"/>
            <a:ext cx="1135953" cy="254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CD107a </a:t>
            </a:r>
            <a:r>
              <a:rPr lang="es-ES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staining</a:t>
            </a:r>
            <a:endParaRPr lang="es-E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5345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342</TotalTime>
  <Words>90</Words>
  <Application>Microsoft Office PowerPoint</Application>
  <PresentationFormat>Presentación en pantalla (4:3)</PresentationFormat>
  <Paragraphs>17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Casado Fernández Guiomar</dc:creator>
  <cp:lastModifiedBy>Mayte Coiras</cp:lastModifiedBy>
  <cp:revision>58</cp:revision>
  <dcterms:created xsi:type="dcterms:W3CDTF">2022-01-10T11:03:11Z</dcterms:created>
  <dcterms:modified xsi:type="dcterms:W3CDTF">2024-04-02T08:20:16Z</dcterms:modified>
</cp:coreProperties>
</file>