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8288000" cy="10287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Now" pitchFamily="2" charset="77"/>
      <p:regular r:id="rId12"/>
    </p:embeddedFont>
    <p:embeddedFont>
      <p:font typeface="Now Bold" pitchFamily="2" charset="77"/>
      <p:regular r:id="rId13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  <p:embeddedFont>
      <p:font typeface="Open Sans Bold" panose="020B0806030504020204" pitchFamily="3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26" autoAdjust="0"/>
  </p:normalViewPr>
  <p:slideViewPr>
    <p:cSldViewPr>
      <p:cViewPr varScale="1">
        <p:scale>
          <a:sx n="64" d="100"/>
          <a:sy n="64" d="100"/>
        </p:scale>
        <p:origin x="200" y="7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theme" Target="theme/theme1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3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5" Type="http://schemas.microsoft.com/office/2007/relationships/media" Target="../media/media4.m4a"/><Relationship Id="rId10" Type="http://schemas.openxmlformats.org/officeDocument/2006/relationships/image" Target="../media/image3.png"/><Relationship Id="rId4" Type="http://schemas.openxmlformats.org/officeDocument/2006/relationships/audio" Target="../media/media3.m4a"/><Relationship Id="rId9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650158" y="-2376897"/>
            <a:ext cx="10172286" cy="15705235"/>
            <a:chOff x="0" y="0"/>
            <a:chExt cx="13563048" cy="20940314"/>
          </a:xfrm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>
            <a:xfrm rot="-8232188">
              <a:off x="500684" y="2944226"/>
              <a:ext cx="10921817" cy="5753765"/>
              <a:chOff x="0" y="0"/>
              <a:chExt cx="1610360" cy="84836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-31750" y="0"/>
                <a:ext cx="1675130" cy="880110"/>
              </a:xfrm>
              <a:custGeom>
                <a:avLst/>
                <a:gdLst/>
                <a:ahLst/>
                <a:cxnLst/>
                <a:rect l="l" t="t" r="r" b="b"/>
                <a:pathLst>
                  <a:path w="1675130" h="880110">
                    <a:moveTo>
                      <a:pt x="266700" y="848360"/>
                    </a:moveTo>
                    <a:cubicBezTo>
                      <a:pt x="236220" y="848360"/>
                      <a:pt x="205740" y="842010"/>
                      <a:pt x="175260" y="829310"/>
                    </a:cubicBezTo>
                    <a:cubicBezTo>
                      <a:pt x="55880" y="778510"/>
                      <a:pt x="0" y="641350"/>
                      <a:pt x="50800" y="521970"/>
                    </a:cubicBezTo>
                    <a:cubicBezTo>
                      <a:pt x="184150" y="204470"/>
                      <a:pt x="492760" y="0"/>
                      <a:pt x="836930" y="0"/>
                    </a:cubicBezTo>
                    <a:cubicBezTo>
                      <a:pt x="1181100" y="0"/>
                      <a:pt x="1489710" y="204470"/>
                      <a:pt x="1624330" y="521970"/>
                    </a:cubicBezTo>
                    <a:cubicBezTo>
                      <a:pt x="1675130" y="641350"/>
                      <a:pt x="1619250" y="779780"/>
                      <a:pt x="1499870" y="829310"/>
                    </a:cubicBezTo>
                    <a:cubicBezTo>
                      <a:pt x="1380490" y="880110"/>
                      <a:pt x="1242060" y="824230"/>
                      <a:pt x="1192530" y="704850"/>
                    </a:cubicBezTo>
                    <a:cubicBezTo>
                      <a:pt x="1131570" y="562610"/>
                      <a:pt x="991870" y="469900"/>
                      <a:pt x="836930" y="469900"/>
                    </a:cubicBezTo>
                    <a:cubicBezTo>
                      <a:pt x="681990" y="469900"/>
                      <a:pt x="543560" y="562610"/>
                      <a:pt x="482600" y="704850"/>
                    </a:cubicBezTo>
                    <a:cubicBezTo>
                      <a:pt x="445770" y="793750"/>
                      <a:pt x="358140" y="848360"/>
                      <a:pt x="266700" y="848360"/>
                    </a:cubicBezTo>
                    <a:close/>
                  </a:path>
                </a:pathLst>
              </a:custGeom>
              <a:solidFill>
                <a:srgbClr val="EC5E1E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 rot="-6656644">
              <a:off x="6512268" y="8194193"/>
              <a:ext cx="8147793" cy="3213801"/>
              <a:chOff x="0" y="0"/>
              <a:chExt cx="1030326" cy="4064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030326" cy="406400"/>
              </a:xfrm>
              <a:custGeom>
                <a:avLst/>
                <a:gdLst/>
                <a:ahLst/>
                <a:cxnLst/>
                <a:rect l="l" t="t" r="r" b="b"/>
                <a:pathLst>
                  <a:path w="1030326" h="406400">
                    <a:moveTo>
                      <a:pt x="827126" y="0"/>
                    </a:moveTo>
                    <a:cubicBezTo>
                      <a:pt x="939351" y="0"/>
                      <a:pt x="1030326" y="90976"/>
                      <a:pt x="1030326" y="203200"/>
                    </a:cubicBezTo>
                    <a:cubicBezTo>
                      <a:pt x="1030326" y="315424"/>
                      <a:pt x="939351" y="406400"/>
                      <a:pt x="827126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028ECC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1030326" cy="444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 rot="8100000">
              <a:off x="1999992" y="13878239"/>
              <a:ext cx="12215762" cy="3213801"/>
              <a:chOff x="0" y="0"/>
              <a:chExt cx="1544740" cy="40640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544740" cy="406400"/>
              </a:xfrm>
              <a:custGeom>
                <a:avLst/>
                <a:gdLst/>
                <a:ahLst/>
                <a:cxnLst/>
                <a:rect l="l" t="t" r="r" b="b"/>
                <a:pathLst>
                  <a:path w="1544740" h="406400">
                    <a:moveTo>
                      <a:pt x="1341540" y="0"/>
                    </a:moveTo>
                    <a:cubicBezTo>
                      <a:pt x="1453764" y="0"/>
                      <a:pt x="1544740" y="90976"/>
                      <a:pt x="1544740" y="203200"/>
                    </a:cubicBezTo>
                    <a:cubicBezTo>
                      <a:pt x="1544740" y="315424"/>
                      <a:pt x="1453764" y="406400"/>
                      <a:pt x="1341540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383635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1544740" cy="444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 rot="-1256644">
              <a:off x="8097421" y="5890191"/>
              <a:ext cx="3213801" cy="3213801"/>
              <a:chOff x="0" y="0"/>
              <a:chExt cx="812800" cy="8128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BBF02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 rot="-1256644">
              <a:off x="9881018" y="10498194"/>
              <a:ext cx="3213801" cy="3213801"/>
              <a:chOff x="0" y="0"/>
              <a:chExt cx="812800" cy="8128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C5E1E"/>
              </a:solidFill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520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839368" y="1619867"/>
            <a:ext cx="8890759" cy="6323616"/>
            <a:chOff x="0" y="66675"/>
            <a:chExt cx="11854345" cy="8431488"/>
          </a:xfrm>
        </p:grpSpPr>
        <p:sp>
          <p:nvSpPr>
            <p:cNvPr id="18" name="Freeform 18"/>
            <p:cNvSpPr/>
            <p:nvPr/>
          </p:nvSpPr>
          <p:spPr>
            <a:xfrm>
              <a:off x="0" y="7955278"/>
              <a:ext cx="4894863" cy="542885"/>
            </a:xfrm>
            <a:custGeom>
              <a:avLst/>
              <a:gdLst/>
              <a:ahLst/>
              <a:cxnLst/>
              <a:rect l="l" t="t" r="r" b="b"/>
              <a:pathLst>
                <a:path w="4894863" h="542885">
                  <a:moveTo>
                    <a:pt x="0" y="0"/>
                  </a:moveTo>
                  <a:lnTo>
                    <a:pt x="4894863" y="0"/>
                  </a:lnTo>
                  <a:lnTo>
                    <a:pt x="4894863" y="542885"/>
                  </a:lnTo>
                  <a:lnTo>
                    <a:pt x="0" y="5428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TextBox 19"/>
            <p:cNvSpPr txBox="1"/>
            <p:nvPr/>
          </p:nvSpPr>
          <p:spPr>
            <a:xfrm>
              <a:off x="0" y="66675"/>
              <a:ext cx="11854345" cy="7689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371"/>
                </a:lnSpc>
              </a:pPr>
              <a:r>
                <a:rPr lang="es-ES_tradnl" sz="5899" dirty="0">
                  <a:solidFill>
                    <a:srgbClr val="383635"/>
                  </a:solidFill>
                  <a:latin typeface="Now Bold"/>
                </a:rPr>
                <a:t>Evaluación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del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acceso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y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grado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satisfacción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de la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teleasistencia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en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salud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mental y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adicciones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en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el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Centro </a:t>
              </a:r>
              <a:r>
                <a:rPr lang="en-US" sz="5899" dirty="0" err="1">
                  <a:solidFill>
                    <a:srgbClr val="383635"/>
                  </a:solidFill>
                  <a:latin typeface="Now Bold"/>
                </a:rPr>
                <a:t>Asistencial</a:t>
              </a:r>
              <a:r>
                <a:rPr lang="en-US" sz="5899" dirty="0">
                  <a:solidFill>
                    <a:srgbClr val="383635"/>
                  </a:solidFill>
                  <a:latin typeface="Now Bold"/>
                </a:rPr>
                <a:t> Córdoba</a:t>
              </a:r>
            </a:p>
          </p:txBody>
        </p:sp>
      </p:grpSp>
      <p:pic>
        <p:nvPicPr>
          <p:cNvPr id="22" name="Audio Recording 17 nov 2023, 10:18:18">
            <a:hlinkClick r:id="" action="ppaction://media"/>
            <a:extLst>
              <a:ext uri="{FF2B5EF4-FFF2-40B4-BE49-F238E27FC236}">
                <a16:creationId xmlns:a16="http://schemas.microsoft.com/office/drawing/2014/main" id="{F1BC24F6-52CD-0159-131E-98600C05FE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600" y="8667133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2016361"/>
            <a:ext cx="2120297" cy="235160"/>
          </a:xfrm>
          <a:custGeom>
            <a:avLst/>
            <a:gdLst/>
            <a:ahLst/>
            <a:cxnLst/>
            <a:rect l="l" t="t" r="r" b="b"/>
            <a:pathLst>
              <a:path w="2120297" h="235160">
                <a:moveTo>
                  <a:pt x="0" y="0"/>
                </a:moveTo>
                <a:lnTo>
                  <a:pt x="2120297" y="0"/>
                </a:lnTo>
                <a:lnTo>
                  <a:pt x="2120297" y="235160"/>
                </a:lnTo>
                <a:lnTo>
                  <a:pt x="0" y="2351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4751705">
            <a:off x="-2170736" y="4658731"/>
            <a:ext cx="7875010" cy="4148665"/>
            <a:chOff x="0" y="0"/>
            <a:chExt cx="1610360" cy="848360"/>
          </a:xfrm>
        </p:grpSpPr>
        <p:sp>
          <p:nvSpPr>
            <p:cNvPr id="4" name="Freeform 4"/>
            <p:cNvSpPr/>
            <p:nvPr/>
          </p:nvSpPr>
          <p:spPr>
            <a:xfrm>
              <a:off x="-31750" y="0"/>
              <a:ext cx="1675130" cy="880110"/>
            </a:xfrm>
            <a:custGeom>
              <a:avLst/>
              <a:gdLst/>
              <a:ahLst/>
              <a:cxnLst/>
              <a:rect l="l" t="t" r="r" b="b"/>
              <a:pathLst>
                <a:path w="1675130" h="88011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BBF02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356356" y="5606771"/>
            <a:ext cx="2287790" cy="228779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28ECC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450943" y="6329912"/>
            <a:ext cx="3086100" cy="2700338"/>
            <a:chOff x="0" y="0"/>
            <a:chExt cx="812800" cy="7112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3AB8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27000" y="292100"/>
              <a:ext cx="558800" cy="3683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8998" y="649605"/>
            <a:ext cx="12921654" cy="839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en-US" sz="6000">
                <a:solidFill>
                  <a:srgbClr val="383635"/>
                </a:solidFill>
                <a:latin typeface="Now Bold"/>
              </a:rPr>
              <a:t>Estado de avance del proyecto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089825" y="4319068"/>
            <a:ext cx="11291877" cy="1754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0" lvl="1" indent="-323850">
              <a:lnSpc>
                <a:spcPts val="4710"/>
              </a:lnSpc>
              <a:buFont typeface="Arial"/>
              <a:buChar char="•"/>
            </a:pPr>
            <a:r>
              <a:rPr lang="en-US" sz="3000" dirty="0">
                <a:solidFill>
                  <a:srgbClr val="383635"/>
                </a:solidFill>
                <a:latin typeface="Now"/>
              </a:rPr>
              <a:t>  </a:t>
            </a:r>
            <a:r>
              <a:rPr lang="en-US" sz="3000" dirty="0">
                <a:solidFill>
                  <a:srgbClr val="383635"/>
                </a:solidFill>
                <a:latin typeface="Now Bold"/>
              </a:rPr>
              <a:t> </a:t>
            </a:r>
            <a:r>
              <a:rPr lang="en-US" sz="3000" dirty="0" err="1">
                <a:solidFill>
                  <a:srgbClr val="383635"/>
                </a:solidFill>
                <a:latin typeface="Now Bold"/>
              </a:rPr>
              <a:t>Formato</a:t>
            </a:r>
            <a:r>
              <a:rPr lang="en-US" sz="3000" dirty="0">
                <a:solidFill>
                  <a:srgbClr val="383635"/>
                </a:solidFill>
                <a:latin typeface="Now Bold"/>
              </a:rPr>
              <a:t> de </a:t>
            </a:r>
            <a:r>
              <a:rPr lang="en-US" sz="3000" dirty="0" err="1">
                <a:solidFill>
                  <a:srgbClr val="383635"/>
                </a:solidFill>
                <a:latin typeface="Now Bold"/>
              </a:rPr>
              <a:t>tesis</a:t>
            </a:r>
            <a:r>
              <a:rPr lang="en-US" sz="3000" dirty="0">
                <a:solidFill>
                  <a:srgbClr val="383635"/>
                </a:solidFill>
                <a:latin typeface="Now Bold"/>
              </a:rPr>
              <a:t>:</a:t>
            </a:r>
            <a:r>
              <a:rPr lang="en-US" sz="3000" dirty="0">
                <a:solidFill>
                  <a:srgbClr val="383635"/>
                </a:solidFill>
                <a:latin typeface="Now"/>
              </a:rPr>
              <a:t> </a:t>
            </a:r>
            <a:r>
              <a:rPr lang="en-US" sz="3000" dirty="0" err="1">
                <a:solidFill>
                  <a:srgbClr val="383635"/>
                </a:solidFill>
                <a:latin typeface="Now"/>
              </a:rPr>
              <a:t>por</a:t>
            </a:r>
            <a:r>
              <a:rPr lang="en-US" sz="3000" dirty="0">
                <a:solidFill>
                  <a:srgbClr val="383635"/>
                </a:solidFill>
                <a:latin typeface="Now"/>
              </a:rPr>
              <a:t> </a:t>
            </a:r>
            <a:r>
              <a:rPr lang="en-US" sz="3000" dirty="0" err="1">
                <a:solidFill>
                  <a:srgbClr val="383635"/>
                </a:solidFill>
                <a:latin typeface="Now"/>
              </a:rPr>
              <a:t>compendio</a:t>
            </a:r>
            <a:r>
              <a:rPr lang="en-US" sz="3000" dirty="0">
                <a:solidFill>
                  <a:srgbClr val="383635"/>
                </a:solidFill>
                <a:latin typeface="Now"/>
              </a:rPr>
              <a:t> de </a:t>
            </a:r>
            <a:r>
              <a:rPr lang="en-US" sz="3000" dirty="0" err="1">
                <a:solidFill>
                  <a:srgbClr val="383635"/>
                </a:solidFill>
                <a:latin typeface="Now"/>
              </a:rPr>
              <a:t>artículos</a:t>
            </a:r>
            <a:r>
              <a:rPr lang="en-US" sz="3000" dirty="0">
                <a:solidFill>
                  <a:srgbClr val="383635"/>
                </a:solidFill>
                <a:latin typeface="Now"/>
              </a:rPr>
              <a:t>.</a:t>
            </a:r>
          </a:p>
          <a:p>
            <a:pPr marL="647700" lvl="1" indent="-323850">
              <a:lnSpc>
                <a:spcPts val="4710"/>
              </a:lnSpc>
              <a:buFont typeface="Arial"/>
              <a:buChar char="•"/>
            </a:pPr>
            <a:r>
              <a:rPr lang="en-US" sz="3000" dirty="0">
                <a:solidFill>
                  <a:srgbClr val="383635"/>
                </a:solidFill>
                <a:latin typeface="Now"/>
              </a:rPr>
              <a:t>  </a:t>
            </a:r>
            <a:r>
              <a:rPr lang="en-US" sz="3000" dirty="0">
                <a:solidFill>
                  <a:srgbClr val="383635"/>
                </a:solidFill>
                <a:latin typeface="Now Bold"/>
              </a:rPr>
              <a:t> </a:t>
            </a:r>
            <a:r>
              <a:rPr lang="en-US" sz="3000" dirty="0" err="1">
                <a:solidFill>
                  <a:srgbClr val="383635"/>
                </a:solidFill>
                <a:latin typeface="Now Bold"/>
              </a:rPr>
              <a:t>Dedicación</a:t>
            </a:r>
            <a:r>
              <a:rPr lang="en-US" sz="3000" dirty="0">
                <a:solidFill>
                  <a:srgbClr val="383635"/>
                </a:solidFill>
                <a:latin typeface="Now Bold"/>
              </a:rPr>
              <a:t> </a:t>
            </a:r>
            <a:r>
              <a:rPr lang="en-US" sz="3000" dirty="0">
                <a:solidFill>
                  <a:srgbClr val="383635"/>
                </a:solidFill>
                <a:latin typeface="Now"/>
              </a:rPr>
              <a:t>a </a:t>
            </a:r>
            <a:r>
              <a:rPr lang="en-US" sz="3000" dirty="0" err="1">
                <a:solidFill>
                  <a:srgbClr val="383635"/>
                </a:solidFill>
                <a:latin typeface="Now"/>
              </a:rPr>
              <a:t>tiempo</a:t>
            </a:r>
            <a:r>
              <a:rPr lang="en-US" sz="3000" dirty="0">
                <a:solidFill>
                  <a:srgbClr val="383635"/>
                </a:solidFill>
                <a:latin typeface="Now"/>
              </a:rPr>
              <a:t> </a:t>
            </a:r>
            <a:r>
              <a:rPr lang="en-US" sz="3000" dirty="0" err="1">
                <a:solidFill>
                  <a:srgbClr val="383635"/>
                </a:solidFill>
                <a:latin typeface="Now"/>
              </a:rPr>
              <a:t>parcial</a:t>
            </a:r>
            <a:endParaRPr lang="en-US" sz="3000" dirty="0">
              <a:solidFill>
                <a:srgbClr val="383635"/>
              </a:solidFill>
              <a:latin typeface="Now"/>
            </a:endParaRPr>
          </a:p>
          <a:p>
            <a:pPr>
              <a:lnSpc>
                <a:spcPts val="4710"/>
              </a:lnSpc>
            </a:pPr>
            <a:endParaRPr lang="en-US" sz="3000" dirty="0">
              <a:solidFill>
                <a:srgbClr val="383635"/>
              </a:solidFill>
              <a:latin typeface="Now"/>
            </a:endParaRPr>
          </a:p>
        </p:txBody>
      </p:sp>
      <p:pic>
        <p:nvPicPr>
          <p:cNvPr id="14" name="Audio Recording 17 nov 2023, 10:20:52">
            <a:hlinkClick r:id="" action="ppaction://media"/>
            <a:extLst>
              <a:ext uri="{FF2B5EF4-FFF2-40B4-BE49-F238E27FC236}">
                <a16:creationId xmlns:a16="http://schemas.microsoft.com/office/drawing/2014/main" id="{95147015-07EF-206B-BEC9-3DB4399156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534696" y="8430968"/>
            <a:ext cx="812800" cy="812800"/>
          </a:xfrm>
          <a:prstGeom prst="rect">
            <a:avLst/>
          </a:prstGeom>
        </p:spPr>
      </p:pic>
      <p:pic>
        <p:nvPicPr>
          <p:cNvPr id="15" name="Audio Recording 17 nov 2023, 10:25:58">
            <a:hlinkClick r:id="" action="ppaction://media"/>
            <a:extLst>
              <a:ext uri="{FF2B5EF4-FFF2-40B4-BE49-F238E27FC236}">
                <a16:creationId xmlns:a16="http://schemas.microsoft.com/office/drawing/2014/main" id="{605806F0-AB12-360F-2BE9-462CD907C8E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37431" y="8430968"/>
            <a:ext cx="812800" cy="812800"/>
          </a:xfrm>
          <a:prstGeom prst="rect">
            <a:avLst/>
          </a:prstGeom>
        </p:spPr>
      </p:pic>
      <p:pic>
        <p:nvPicPr>
          <p:cNvPr id="16" name="Audio Recording 17 nov 2023, 10:27:59">
            <a:hlinkClick r:id="" action="ppaction://media"/>
            <a:extLst>
              <a:ext uri="{FF2B5EF4-FFF2-40B4-BE49-F238E27FC236}">
                <a16:creationId xmlns:a16="http://schemas.microsoft.com/office/drawing/2014/main" id="{93F6BD86-8A6B-628D-1B91-745C2AFEE9C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127706" y="8430968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66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969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2016361"/>
            <a:ext cx="2120297" cy="235160"/>
          </a:xfrm>
          <a:custGeom>
            <a:avLst/>
            <a:gdLst/>
            <a:ahLst/>
            <a:cxnLst/>
            <a:rect l="l" t="t" r="r" b="b"/>
            <a:pathLst>
              <a:path w="2120297" h="235160">
                <a:moveTo>
                  <a:pt x="0" y="0"/>
                </a:moveTo>
                <a:lnTo>
                  <a:pt x="2120297" y="0"/>
                </a:lnTo>
                <a:lnTo>
                  <a:pt x="2120297" y="235160"/>
                </a:lnTo>
                <a:lnTo>
                  <a:pt x="0" y="2351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104900"/>
            <a:ext cx="9198116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en-US" sz="6000">
                <a:solidFill>
                  <a:srgbClr val="383635"/>
                </a:solidFill>
                <a:latin typeface="Open Sans Bold"/>
              </a:rPr>
              <a:t>Objetivos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8700" y="2400205"/>
            <a:ext cx="12160883" cy="2159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15"/>
              </a:lnSpc>
            </a:pPr>
            <a:r>
              <a:rPr lang="en-US" sz="3704">
                <a:solidFill>
                  <a:srgbClr val="383635"/>
                </a:solidFill>
                <a:latin typeface="Open Sans Bold"/>
              </a:rPr>
              <a:t>Evaluar la satisfacción en el uso de la telemedicina en salud mental y adicciones en los usuarios del centro asistencial Córdoba.</a:t>
            </a:r>
          </a:p>
        </p:txBody>
      </p:sp>
      <p:grpSp>
        <p:nvGrpSpPr>
          <p:cNvPr id="5" name="Group 5"/>
          <p:cNvGrpSpPr/>
          <p:nvPr/>
        </p:nvGrpSpPr>
        <p:grpSpPr>
          <a:xfrm rot="-6767345">
            <a:off x="11070336" y="5113155"/>
            <a:ext cx="11906985" cy="6907845"/>
            <a:chOff x="0" y="0"/>
            <a:chExt cx="15875981" cy="9210460"/>
          </a:xfrm>
        </p:grpSpPr>
        <p:grpSp>
          <p:nvGrpSpPr>
            <p:cNvPr id="6" name="Group 6"/>
            <p:cNvGrpSpPr/>
            <p:nvPr/>
          </p:nvGrpSpPr>
          <p:grpSpPr>
            <a:xfrm rot="-7977279">
              <a:off x="7348499" y="2799422"/>
              <a:ext cx="8896502" cy="2864095"/>
              <a:chOff x="0" y="0"/>
              <a:chExt cx="1262367" cy="4064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1262367" cy="406400"/>
              </a:xfrm>
              <a:custGeom>
                <a:avLst/>
                <a:gdLst/>
                <a:ahLst/>
                <a:cxnLst/>
                <a:rect l="l" t="t" r="r" b="b"/>
                <a:pathLst>
                  <a:path w="1262367" h="406400">
                    <a:moveTo>
                      <a:pt x="1059167" y="0"/>
                    </a:moveTo>
                    <a:cubicBezTo>
                      <a:pt x="1171391" y="0"/>
                      <a:pt x="1262367" y="90976"/>
                      <a:pt x="1262367" y="203200"/>
                    </a:cubicBezTo>
                    <a:cubicBezTo>
                      <a:pt x="1262367" y="315424"/>
                      <a:pt x="1171391" y="406400"/>
                      <a:pt x="1059167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383635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0" y="-28575"/>
                <a:ext cx="1262367" cy="434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2"/>
                  </a:lnSpc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 rot="-5400000">
              <a:off x="10002823" y="2589521"/>
              <a:ext cx="7708610" cy="2864095"/>
              <a:chOff x="0" y="0"/>
              <a:chExt cx="1093811" cy="4064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093811" cy="406400"/>
              </a:xfrm>
              <a:custGeom>
                <a:avLst/>
                <a:gdLst/>
                <a:ahLst/>
                <a:cxnLst/>
                <a:rect l="l" t="t" r="r" b="b"/>
                <a:pathLst>
                  <a:path w="1093811" h="406400">
                    <a:moveTo>
                      <a:pt x="890611" y="0"/>
                    </a:moveTo>
                    <a:cubicBezTo>
                      <a:pt x="1002835" y="0"/>
                      <a:pt x="1093811" y="90976"/>
                      <a:pt x="1093811" y="203200"/>
                    </a:cubicBezTo>
                    <a:cubicBezTo>
                      <a:pt x="1093811" y="315424"/>
                      <a:pt x="1002835" y="406400"/>
                      <a:pt x="890611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028ECC"/>
              </a:solidFill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0" y="-28575"/>
                <a:ext cx="1093811" cy="434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2"/>
                  </a:lnSpc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 rot="-2052077">
              <a:off x="-247470" y="3173182"/>
              <a:ext cx="12171561" cy="2864095"/>
              <a:chOff x="0" y="0"/>
              <a:chExt cx="1727080" cy="4064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1727080" cy="406400"/>
              </a:xfrm>
              <a:custGeom>
                <a:avLst/>
                <a:gdLst/>
                <a:ahLst/>
                <a:cxnLst/>
                <a:rect l="l" t="t" r="r" b="b"/>
                <a:pathLst>
                  <a:path w="1727080" h="406400">
                    <a:moveTo>
                      <a:pt x="1523880" y="0"/>
                    </a:moveTo>
                    <a:cubicBezTo>
                      <a:pt x="1636105" y="0"/>
                      <a:pt x="1727080" y="90976"/>
                      <a:pt x="1727080" y="203200"/>
                    </a:cubicBezTo>
                    <a:cubicBezTo>
                      <a:pt x="1727080" y="315424"/>
                      <a:pt x="1636105" y="406400"/>
                      <a:pt x="1523880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EC5E1E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28575"/>
                <a:ext cx="1727080" cy="434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2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2425080" y="167263"/>
              <a:ext cx="2864095" cy="2864095"/>
              <a:chOff x="0" y="0"/>
              <a:chExt cx="812800" cy="8128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BBF02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2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8" name="TextBox 18"/>
          <p:cNvSpPr txBox="1"/>
          <p:nvPr/>
        </p:nvSpPr>
        <p:spPr>
          <a:xfrm>
            <a:off x="1028700" y="5083644"/>
            <a:ext cx="11600364" cy="2380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9"/>
              </a:lnSpc>
            </a:pPr>
            <a:r>
              <a:rPr lang="en-US" sz="3399" dirty="0">
                <a:solidFill>
                  <a:srgbClr val="383635"/>
                </a:solidFill>
                <a:latin typeface="Open Sans"/>
              </a:rPr>
              <a:t> Se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aplico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un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instrumento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que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evalúa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la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satisfacción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del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uso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de la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telemedicina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a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los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miembros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del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grupo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de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casos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de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salud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. 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383635"/>
                </a:solidFill>
                <a:latin typeface="Open Sans"/>
              </a:rPr>
              <a:t>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28700" y="7724458"/>
            <a:ext cx="12568565" cy="1780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383635"/>
                </a:solidFill>
                <a:latin typeface="Open Sans"/>
              </a:rPr>
              <a:t>Articulo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: 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Patient Satisfaction with Telemedicine for Substance-related Disorders</a:t>
            </a:r>
          </a:p>
          <a:p>
            <a:pPr>
              <a:lnSpc>
                <a:spcPts val="4759"/>
              </a:lnSpc>
            </a:pPr>
            <a:r>
              <a:rPr lang="en-US" sz="3399" dirty="0" err="1">
                <a:solidFill>
                  <a:srgbClr val="383635"/>
                </a:solidFill>
                <a:latin typeface="Open Sans"/>
              </a:rPr>
              <a:t>En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proceso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de revision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en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la </a:t>
            </a:r>
            <a:r>
              <a:rPr lang="en-US" sz="3399" dirty="0" err="1">
                <a:solidFill>
                  <a:srgbClr val="383635"/>
                </a:solidFill>
                <a:latin typeface="Open Sans"/>
              </a:rPr>
              <a:t>revista</a:t>
            </a:r>
            <a:r>
              <a:rPr lang="en-US" sz="3399" dirty="0">
                <a:solidFill>
                  <a:srgbClr val="383635"/>
                </a:solidFill>
                <a:latin typeface="Open Sans"/>
              </a:rPr>
              <a:t> Digital Health</a:t>
            </a:r>
          </a:p>
        </p:txBody>
      </p:sp>
      <p:pic>
        <p:nvPicPr>
          <p:cNvPr id="20" name="Audio Recording 17 nov 2023, 10:32:54">
            <a:hlinkClick r:id="" action="ppaction://media"/>
            <a:extLst>
              <a:ext uri="{FF2B5EF4-FFF2-40B4-BE49-F238E27FC236}">
                <a16:creationId xmlns:a16="http://schemas.microsoft.com/office/drawing/2014/main" id="{820ACE85-4440-94DC-89DB-2ACC4AE456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4252" y="9358797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9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2016361"/>
            <a:ext cx="2120297" cy="235160"/>
          </a:xfrm>
          <a:custGeom>
            <a:avLst/>
            <a:gdLst/>
            <a:ahLst/>
            <a:cxnLst/>
            <a:rect l="l" t="t" r="r" b="b"/>
            <a:pathLst>
              <a:path w="2120297" h="235160">
                <a:moveTo>
                  <a:pt x="0" y="0"/>
                </a:moveTo>
                <a:lnTo>
                  <a:pt x="2120297" y="0"/>
                </a:lnTo>
                <a:lnTo>
                  <a:pt x="2120297" y="235160"/>
                </a:lnTo>
                <a:lnTo>
                  <a:pt x="0" y="2351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104900"/>
            <a:ext cx="13160623" cy="839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en-US" sz="6000">
                <a:solidFill>
                  <a:srgbClr val="383635"/>
                </a:solidFill>
                <a:latin typeface="Now Bold"/>
              </a:rPr>
              <a:t>Objetivo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71978" y="2691797"/>
            <a:ext cx="16501970" cy="1447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807"/>
              </a:lnSpc>
            </a:pPr>
            <a:r>
              <a:rPr lang="en-US" sz="3199">
                <a:solidFill>
                  <a:srgbClr val="383635"/>
                </a:solidFill>
                <a:latin typeface="Now Bold"/>
              </a:rPr>
              <a:t>Analizar diferencias en los indicadores de calidad de vida en usuarios que realizan tratamientos por problemas de consumo de manera presencial y virtual.</a:t>
            </a:r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 rot="-9082808">
            <a:off x="11662513" y="-620547"/>
            <a:ext cx="5667951" cy="2985955"/>
            <a:chOff x="0" y="0"/>
            <a:chExt cx="1610360" cy="848360"/>
          </a:xfrm>
        </p:grpSpPr>
        <p:sp>
          <p:nvSpPr>
            <p:cNvPr id="6" name="Freeform 6"/>
            <p:cNvSpPr/>
            <p:nvPr/>
          </p:nvSpPr>
          <p:spPr>
            <a:xfrm>
              <a:off x="-31750" y="0"/>
              <a:ext cx="1675130" cy="880110"/>
            </a:xfrm>
            <a:custGeom>
              <a:avLst/>
              <a:gdLst/>
              <a:ahLst/>
              <a:cxnLst/>
              <a:rect l="l" t="t" r="r" b="b"/>
              <a:pathLst>
                <a:path w="1675130" h="88011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383635"/>
            </a:solidFill>
          </p:spPr>
        </p:sp>
      </p:grpSp>
      <p:grpSp>
        <p:nvGrpSpPr>
          <p:cNvPr id="7" name="Group 7"/>
          <p:cNvGrpSpPr/>
          <p:nvPr/>
        </p:nvGrpSpPr>
        <p:grpSpPr>
          <a:xfrm rot="7765486">
            <a:off x="15756550" y="426351"/>
            <a:ext cx="1646611" cy="164661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5E1E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57330" y="4510373"/>
            <a:ext cx="16731267" cy="52901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 dirty="0">
                <a:solidFill>
                  <a:srgbClr val="383635"/>
                </a:solidFill>
                <a:latin typeface="Open Sans"/>
              </a:rPr>
              <a:t>Se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aplico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World Health Organization Quality of Life,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versión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breve (WHOQOL-BREF),</a:t>
            </a:r>
          </a:p>
          <a:p>
            <a:pPr>
              <a:lnSpc>
                <a:spcPts val="4620"/>
              </a:lnSpc>
            </a:pPr>
            <a:endParaRPr lang="en-US" sz="3300" dirty="0">
              <a:solidFill>
                <a:srgbClr val="383635"/>
              </a:solidFill>
              <a:latin typeface="Open Sans"/>
            </a:endParaRPr>
          </a:p>
          <a:p>
            <a:pPr>
              <a:lnSpc>
                <a:spcPts val="4620"/>
              </a:lnSpc>
            </a:pPr>
            <a:r>
              <a:rPr lang="en-US" sz="3300" dirty="0" err="1">
                <a:solidFill>
                  <a:srgbClr val="383635"/>
                </a:solidFill>
                <a:latin typeface="Open Sans"/>
              </a:rPr>
              <a:t>los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casos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están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compuestos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por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154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pacientes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que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llevaron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adelante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su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tratamiento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de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manera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virtual </a:t>
            </a:r>
          </a:p>
          <a:p>
            <a:pPr algn="ctr">
              <a:lnSpc>
                <a:spcPts val="4620"/>
              </a:lnSpc>
            </a:pPr>
            <a:endParaRPr lang="en-US" sz="3300" dirty="0">
              <a:solidFill>
                <a:srgbClr val="383635"/>
              </a:solidFill>
              <a:latin typeface="Open Sans"/>
            </a:endParaRPr>
          </a:p>
          <a:p>
            <a:pPr>
              <a:lnSpc>
                <a:spcPts val="4620"/>
              </a:lnSpc>
            </a:pPr>
            <a:r>
              <a:rPr lang="en-US" sz="3300" dirty="0">
                <a:solidFill>
                  <a:srgbClr val="383635"/>
                </a:solidFill>
                <a:latin typeface="Open Sans"/>
              </a:rPr>
              <a:t>Lo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casos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están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conformado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por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294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pacientes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que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desarrollaran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su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tratamiento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de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manera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presencial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</a:p>
          <a:p>
            <a:pPr>
              <a:lnSpc>
                <a:spcPts val="4620"/>
              </a:lnSpc>
            </a:pPr>
            <a:r>
              <a:rPr lang="en-US" sz="3300" dirty="0" err="1">
                <a:solidFill>
                  <a:srgbClr val="383635"/>
                </a:solidFill>
                <a:latin typeface="Open Sans"/>
              </a:rPr>
              <a:t>Actualmente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se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esta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en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proceso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de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escritura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del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articulo</a:t>
            </a:r>
            <a:endParaRPr lang="en-US" sz="3300" dirty="0">
              <a:solidFill>
                <a:srgbClr val="383635"/>
              </a:solidFill>
              <a:latin typeface="Open Sans"/>
            </a:endParaRPr>
          </a:p>
          <a:p>
            <a:pPr>
              <a:lnSpc>
                <a:spcPts val="4759"/>
              </a:lnSpc>
            </a:pPr>
            <a:endParaRPr lang="en-US" sz="3300" dirty="0">
              <a:solidFill>
                <a:srgbClr val="383635"/>
              </a:solidFill>
              <a:latin typeface="Open Sans"/>
            </a:endParaRPr>
          </a:p>
        </p:txBody>
      </p:sp>
      <p:pic>
        <p:nvPicPr>
          <p:cNvPr id="11" name="Audio Recording 17 nov 2023, 10:34:17">
            <a:hlinkClick r:id="" action="ppaction://media"/>
            <a:extLst>
              <a:ext uri="{FF2B5EF4-FFF2-40B4-BE49-F238E27FC236}">
                <a16:creationId xmlns:a16="http://schemas.microsoft.com/office/drawing/2014/main" id="{76D22D5D-4A08-2D9D-C08C-2776496CC1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173455" y="9166087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8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2016361"/>
            <a:ext cx="2120297" cy="235160"/>
          </a:xfrm>
          <a:custGeom>
            <a:avLst/>
            <a:gdLst/>
            <a:ahLst/>
            <a:cxnLst/>
            <a:rect l="l" t="t" r="r" b="b"/>
            <a:pathLst>
              <a:path w="2120297" h="235160">
                <a:moveTo>
                  <a:pt x="0" y="0"/>
                </a:moveTo>
                <a:lnTo>
                  <a:pt x="2120297" y="0"/>
                </a:lnTo>
                <a:lnTo>
                  <a:pt x="2120297" y="235160"/>
                </a:lnTo>
                <a:lnTo>
                  <a:pt x="0" y="2351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4751705">
            <a:off x="-133102" y="6071750"/>
            <a:ext cx="7875010" cy="4148665"/>
            <a:chOff x="0" y="0"/>
            <a:chExt cx="1610360" cy="848360"/>
          </a:xfrm>
        </p:grpSpPr>
        <p:sp>
          <p:nvSpPr>
            <p:cNvPr id="4" name="Freeform 4"/>
            <p:cNvSpPr/>
            <p:nvPr/>
          </p:nvSpPr>
          <p:spPr>
            <a:xfrm>
              <a:off x="-31750" y="0"/>
              <a:ext cx="1675130" cy="880110"/>
            </a:xfrm>
            <a:custGeom>
              <a:avLst/>
              <a:gdLst/>
              <a:ahLst/>
              <a:cxnLst/>
              <a:rect l="l" t="t" r="r" b="b"/>
              <a:pathLst>
                <a:path w="1675130" h="88011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BBF02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227097" y="4433368"/>
            <a:ext cx="2287790" cy="228779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28ECC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454770" y="5143500"/>
            <a:ext cx="3086100" cy="2700338"/>
            <a:chOff x="0" y="0"/>
            <a:chExt cx="812800" cy="7112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3AB8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27000" y="292100"/>
              <a:ext cx="558800" cy="3683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8998" y="649605"/>
            <a:ext cx="12921654" cy="839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en-US" sz="6000">
                <a:solidFill>
                  <a:srgbClr val="383635"/>
                </a:solidFill>
                <a:latin typeface="Now Bold"/>
              </a:rPr>
              <a:t>Objetivo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987245" y="2446950"/>
            <a:ext cx="14585499" cy="1805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Evaluar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el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bienestar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mental,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asiedad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y depression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en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usuarios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del CAS que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realizan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su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tratamiento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por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problemas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de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consumo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mediante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telemedicina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y de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manera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383635"/>
                </a:solidFill>
                <a:latin typeface="Open Sans Bold"/>
              </a:rPr>
              <a:t>presencial</a:t>
            </a:r>
            <a:r>
              <a:rPr lang="en-US" sz="3399" dirty="0">
                <a:solidFill>
                  <a:srgbClr val="383635"/>
                </a:solidFill>
                <a:latin typeface="Open Sans Bold"/>
              </a:rPr>
              <a:t>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909888" y="4819967"/>
            <a:ext cx="9578709" cy="5880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 dirty="0">
                <a:solidFill>
                  <a:srgbClr val="383635"/>
                </a:solidFill>
                <a:latin typeface="Open Sans"/>
              </a:rPr>
              <a:t>Se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realizo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un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estudio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de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casos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y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controles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</a:p>
          <a:p>
            <a:pPr algn="ctr">
              <a:lnSpc>
                <a:spcPts val="4620"/>
              </a:lnSpc>
            </a:pPr>
            <a:endParaRPr lang="en-US" sz="3300" dirty="0">
              <a:solidFill>
                <a:srgbClr val="383635"/>
              </a:solidFill>
              <a:latin typeface="Open Sans"/>
            </a:endParaRPr>
          </a:p>
          <a:p>
            <a:pPr>
              <a:lnSpc>
                <a:spcPts val="4620"/>
              </a:lnSpc>
            </a:pPr>
            <a:r>
              <a:rPr lang="en-US" sz="3300" dirty="0" err="1">
                <a:solidFill>
                  <a:srgbClr val="383635"/>
                </a:solidFill>
                <a:latin typeface="Open Sans"/>
              </a:rPr>
              <a:t>Donde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se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utilizó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la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escala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Warwick-Edinburgh Mental Wellbeing de 7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ítems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y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el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PHQ4 para depression y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ansiedad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 tanto a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los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casos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como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a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los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controles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</a:p>
          <a:p>
            <a:pPr>
              <a:lnSpc>
                <a:spcPts val="4620"/>
              </a:lnSpc>
            </a:pPr>
            <a:r>
              <a:rPr lang="en-US" sz="3300" dirty="0">
                <a:solidFill>
                  <a:srgbClr val="383635"/>
                </a:solidFill>
                <a:latin typeface="Open Sans"/>
              </a:rPr>
              <a:t>Se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espera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iniciar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la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escritura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del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articulo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en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383635"/>
                </a:solidFill>
                <a:latin typeface="Open Sans"/>
              </a:rPr>
              <a:t>febrero</a:t>
            </a:r>
            <a:r>
              <a:rPr lang="en-US" sz="3300" dirty="0">
                <a:solidFill>
                  <a:srgbClr val="383635"/>
                </a:solidFill>
                <a:latin typeface="Open Sans"/>
              </a:rPr>
              <a:t> del 2024</a:t>
            </a:r>
          </a:p>
          <a:p>
            <a:pPr>
              <a:lnSpc>
                <a:spcPts val="4620"/>
              </a:lnSpc>
            </a:pPr>
            <a:endParaRPr lang="en-US" sz="3300" dirty="0">
              <a:solidFill>
                <a:srgbClr val="383635"/>
              </a:solidFill>
              <a:latin typeface="Open Sans"/>
            </a:endParaRPr>
          </a:p>
          <a:p>
            <a:pPr>
              <a:lnSpc>
                <a:spcPts val="4759"/>
              </a:lnSpc>
            </a:pPr>
            <a:endParaRPr lang="en-US" sz="3300" dirty="0">
              <a:solidFill>
                <a:srgbClr val="383635"/>
              </a:solidFill>
              <a:latin typeface="Open Sans"/>
            </a:endParaRPr>
          </a:p>
        </p:txBody>
      </p:sp>
      <p:pic>
        <p:nvPicPr>
          <p:cNvPr id="14" name="Audio Recording 17 nov 2023, 10:37:12">
            <a:hlinkClick r:id="" action="ppaction://media"/>
            <a:extLst>
              <a:ext uri="{FF2B5EF4-FFF2-40B4-BE49-F238E27FC236}">
                <a16:creationId xmlns:a16="http://schemas.microsoft.com/office/drawing/2014/main" id="{84F21A4F-A910-1276-9EE5-8937914ACF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28123" y="9254439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7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308426" y="5336215"/>
            <a:ext cx="3671147" cy="407164"/>
          </a:xfrm>
          <a:custGeom>
            <a:avLst/>
            <a:gdLst/>
            <a:ahLst/>
            <a:cxnLst/>
            <a:rect l="l" t="t" r="r" b="b"/>
            <a:pathLst>
              <a:path w="3671147" h="407164">
                <a:moveTo>
                  <a:pt x="0" y="0"/>
                </a:moveTo>
                <a:lnTo>
                  <a:pt x="3671148" y="0"/>
                </a:lnTo>
                <a:lnTo>
                  <a:pt x="3671148" y="407163"/>
                </a:lnTo>
                <a:lnTo>
                  <a:pt x="0" y="4071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7069175">
            <a:off x="831955" y="5017"/>
            <a:ext cx="6620981" cy="3488025"/>
            <a:chOff x="0" y="0"/>
            <a:chExt cx="1610360" cy="848360"/>
          </a:xfrm>
        </p:grpSpPr>
        <p:sp>
          <p:nvSpPr>
            <p:cNvPr id="4" name="Freeform 4"/>
            <p:cNvSpPr/>
            <p:nvPr/>
          </p:nvSpPr>
          <p:spPr>
            <a:xfrm>
              <a:off x="-31750" y="0"/>
              <a:ext cx="1675130" cy="880110"/>
            </a:xfrm>
            <a:custGeom>
              <a:avLst/>
              <a:gdLst/>
              <a:ahLst/>
              <a:cxnLst/>
              <a:rect l="l" t="t" r="r" b="b"/>
              <a:pathLst>
                <a:path w="1675130" h="88011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028ECC"/>
            </a:solid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 rot="-2425003">
            <a:off x="-3160945" y="2654286"/>
            <a:ext cx="6620981" cy="3488025"/>
            <a:chOff x="0" y="0"/>
            <a:chExt cx="1610360" cy="848360"/>
          </a:xfrm>
        </p:grpSpPr>
        <p:sp>
          <p:nvSpPr>
            <p:cNvPr id="6" name="Freeform 6"/>
            <p:cNvSpPr/>
            <p:nvPr/>
          </p:nvSpPr>
          <p:spPr>
            <a:xfrm>
              <a:off x="-31750" y="0"/>
              <a:ext cx="1675130" cy="880110"/>
            </a:xfrm>
            <a:custGeom>
              <a:avLst/>
              <a:gdLst/>
              <a:ahLst/>
              <a:cxnLst/>
              <a:rect l="l" t="t" r="r" b="b"/>
              <a:pathLst>
                <a:path w="1675130" h="88011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EC5E1E"/>
            </a:solidFill>
          </p:spPr>
        </p:sp>
      </p:grpSp>
      <p:grpSp>
        <p:nvGrpSpPr>
          <p:cNvPr id="7" name="Group 7"/>
          <p:cNvGrpSpPr/>
          <p:nvPr/>
        </p:nvGrpSpPr>
        <p:grpSpPr>
          <a:xfrm rot="4527615">
            <a:off x="1392924" y="2453538"/>
            <a:ext cx="2012084" cy="201208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BBF02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 rot="-1337807">
            <a:off x="13829108" y="3692838"/>
            <a:ext cx="6860383" cy="6002836"/>
            <a:chOff x="0" y="0"/>
            <a:chExt cx="812800" cy="7112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28ECC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127000" y="292100"/>
              <a:ext cx="558800" cy="3683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3702400" y="5418530"/>
            <a:ext cx="3556900" cy="3556900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BBF02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4618734" y="3707045"/>
            <a:ext cx="9050533" cy="1505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520"/>
              </a:lnSpc>
            </a:pPr>
            <a:r>
              <a:rPr lang="en-US" sz="10666">
                <a:solidFill>
                  <a:srgbClr val="383635"/>
                </a:solidFill>
                <a:latin typeface="Now Bold"/>
              </a:rPr>
              <a:t>Gracias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256</Words>
  <Application>Microsoft Macintosh PowerPoint</Application>
  <PresentationFormat>Personalizado</PresentationFormat>
  <Paragraphs>25</Paragraphs>
  <Slides>6</Slides>
  <Notes>0</Notes>
  <HiddenSlides>0</HiddenSlides>
  <MMClips>7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Open Sans</vt:lpstr>
      <vt:lpstr>Arial</vt:lpstr>
      <vt:lpstr>Now Bold</vt:lpstr>
      <vt:lpstr>Open Sans Bold</vt:lpstr>
      <vt:lpstr>Calibri</vt:lpstr>
      <vt:lpstr>Now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Formato de tesis: por compendio de artículos, monografía ect. A dedicación completa/tiempo parcial - Cuáles son los objetivos de la tesis - A qué objetivos se ha dado respuesta, con qué metodología y a qué productos ha dado lugar - Qué objetivos faltan</dc:title>
  <cp:lastModifiedBy>Alejandra Farias</cp:lastModifiedBy>
  <cp:revision>2</cp:revision>
  <dcterms:created xsi:type="dcterms:W3CDTF">2006-08-16T00:00:00Z</dcterms:created>
  <dcterms:modified xsi:type="dcterms:W3CDTF">2023-11-17T13:38:05Z</dcterms:modified>
  <dc:identifier>DAF0PZSN1e0</dc:identifier>
</cp:coreProperties>
</file>