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300" r:id="rId2"/>
  </p:sldIdLst>
  <p:sldSz cx="6858000" cy="9906000" type="A4"/>
  <p:notesSz cx="6735763" cy="9869488"/>
  <p:defaultTextStyle>
    <a:defPPr>
      <a:defRPr lang="it-IT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MS PGothic" pitchFamily="34" charset="-128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MS PGothic" pitchFamily="34" charset="-128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MS PGothic" pitchFamily="34" charset="-128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MS PGothic" pitchFamily="34" charset="-128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MS PGothic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MS PGothic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MS PGothic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MS PGothic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MS PGothic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2" pos="4201" userDrawn="1">
          <p15:clr>
            <a:srgbClr val="A4A3A4"/>
          </p15:clr>
        </p15:guide>
        <p15:guide id="3" orient="horz" pos="3755" userDrawn="1">
          <p15:clr>
            <a:srgbClr val="A4A3A4"/>
          </p15:clr>
        </p15:guide>
        <p15:guide id="4" orient="horz" pos="2802">
          <p15:clr>
            <a:srgbClr val="A4A3A4"/>
          </p15:clr>
        </p15:guide>
        <p15:guide id="5" pos="16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3736" autoAdjust="0"/>
    <p:restoredTop sz="98472" autoAdjust="0"/>
  </p:normalViewPr>
  <p:slideViewPr>
    <p:cSldViewPr snapToObjects="1" showGuides="1">
      <p:cViewPr varScale="1">
        <p:scale>
          <a:sx n="73" d="100"/>
          <a:sy n="73" d="100"/>
        </p:scale>
        <p:origin x="1998" y="60"/>
      </p:cViewPr>
      <p:guideLst>
        <p:guide pos="4201"/>
        <p:guide orient="horz" pos="3755"/>
        <p:guide orient="horz" pos="2802"/>
        <p:guide pos="16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10" cy="7201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3" y="4"/>
            <a:ext cx="2919441" cy="492126"/>
          </a:xfrm>
          <a:prstGeom prst="rect">
            <a:avLst/>
          </a:prstGeom>
        </p:spPr>
        <p:txBody>
          <a:bodyPr vert="horz" lIns="85358" tIns="42679" rIns="85358" bIns="42679" rtlCol="0"/>
          <a:lstStyle>
            <a:lvl1pPr algn="l">
              <a:defRPr sz="1100">
                <a:latin typeface="Arial" charset="0"/>
                <a:ea typeface="ＭＳ Ｐゴシック" pitchFamily="-112" charset="-128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14799" y="4"/>
            <a:ext cx="2919441" cy="492126"/>
          </a:xfrm>
          <a:prstGeom prst="rect">
            <a:avLst/>
          </a:prstGeom>
        </p:spPr>
        <p:txBody>
          <a:bodyPr vert="horz" lIns="85358" tIns="42679" rIns="85358" bIns="42679" rtlCol="0"/>
          <a:lstStyle>
            <a:lvl1pPr algn="r">
              <a:defRPr sz="1100">
                <a:latin typeface="Arial" charset="0"/>
                <a:ea typeface="ＭＳ Ｐゴシック" pitchFamily="-112" charset="-128"/>
                <a:cs typeface="+mn-cs"/>
              </a:defRPr>
            </a:lvl1pPr>
          </a:lstStyle>
          <a:p>
            <a:pPr>
              <a:defRPr/>
            </a:pPr>
            <a:fld id="{F659F62F-572E-44F0-9053-626DB0964D88}" type="datetimeFigureOut">
              <a:rPr lang="es-ES"/>
              <a:pPr>
                <a:defRPr/>
              </a:pPr>
              <a:t>03/10/2018</a:t>
            </a:fld>
            <a:endParaRPr lang="es-E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2089150" y="742950"/>
            <a:ext cx="2557463" cy="36972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85358" tIns="42679" rIns="85358" bIns="42679" rtlCol="0" anchor="ctr"/>
          <a:lstStyle/>
          <a:p>
            <a:pPr lvl="0"/>
            <a:endParaRPr lang="es-ES" noProof="0" smtClean="0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72665" y="4687001"/>
            <a:ext cx="5390441" cy="4439247"/>
          </a:xfrm>
          <a:prstGeom prst="rect">
            <a:avLst/>
          </a:prstGeom>
        </p:spPr>
        <p:txBody>
          <a:bodyPr vert="horz" lIns="85358" tIns="42679" rIns="85358" bIns="42679" rtlCol="0">
            <a:normAutofit/>
          </a:bodyPr>
          <a:lstStyle/>
          <a:p>
            <a:pPr lvl="0"/>
            <a:r>
              <a:rPr lang="es-ES" noProof="0" smtClean="0"/>
              <a:t>Haga clic para modificar el estilo de texto del patrón</a:t>
            </a:r>
          </a:p>
          <a:p>
            <a:pPr lvl="1"/>
            <a:r>
              <a:rPr lang="es-ES" noProof="0" smtClean="0"/>
              <a:t>Segundo nivel</a:t>
            </a:r>
          </a:p>
          <a:p>
            <a:pPr lvl="2"/>
            <a:r>
              <a:rPr lang="es-ES" noProof="0" smtClean="0"/>
              <a:t>Tercer nivel</a:t>
            </a:r>
          </a:p>
          <a:p>
            <a:pPr lvl="3"/>
            <a:r>
              <a:rPr lang="es-ES" noProof="0" smtClean="0"/>
              <a:t>Cuarto nivel</a:t>
            </a:r>
          </a:p>
          <a:p>
            <a:pPr lvl="4"/>
            <a:r>
              <a:rPr lang="es-ES" noProof="0" smtClean="0"/>
              <a:t>Quinto nivel</a:t>
            </a: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3" y="9375680"/>
            <a:ext cx="2919441" cy="492126"/>
          </a:xfrm>
          <a:prstGeom prst="rect">
            <a:avLst/>
          </a:prstGeom>
        </p:spPr>
        <p:txBody>
          <a:bodyPr vert="horz" lIns="85358" tIns="42679" rIns="85358" bIns="42679" rtlCol="0" anchor="b"/>
          <a:lstStyle>
            <a:lvl1pPr algn="l">
              <a:defRPr sz="1100">
                <a:latin typeface="Arial" charset="0"/>
                <a:ea typeface="ＭＳ Ｐゴシック" pitchFamily="-112" charset="-128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14799" y="9375680"/>
            <a:ext cx="2919441" cy="492126"/>
          </a:xfrm>
          <a:prstGeom prst="rect">
            <a:avLst/>
          </a:prstGeom>
        </p:spPr>
        <p:txBody>
          <a:bodyPr vert="horz" lIns="85358" tIns="42679" rIns="85358" bIns="42679" rtlCol="0" anchor="b"/>
          <a:lstStyle>
            <a:lvl1pPr algn="r">
              <a:defRPr sz="1100">
                <a:latin typeface="Arial" charset="0"/>
                <a:ea typeface="ＭＳ Ｐゴシック" pitchFamily="-112" charset="-128"/>
                <a:cs typeface="+mn-cs"/>
              </a:defRPr>
            </a:lvl1pPr>
          </a:lstStyle>
          <a:p>
            <a:pPr>
              <a:defRPr/>
            </a:pPr>
            <a:fld id="{E0514161-962D-48B3-AEC6-99F9815FFEDC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203082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514350" y="3077283"/>
            <a:ext cx="5829300" cy="2123369"/>
          </a:xfrm>
        </p:spPr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E7A1F9-24CE-4A7F-AE3B-F7BF1682CD39}" type="datetime1">
              <a:rPr lang="it-IT"/>
              <a:pPr>
                <a:defRPr/>
              </a:pPr>
              <a:t>03/10/2018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A48F58-8568-46C0-9D16-D43D99AE8349}" type="slidenum">
              <a:rPr lang="it-IT"/>
              <a:pPr>
                <a:defRPr/>
              </a:pPr>
              <a:t>‹Nº›</a:t>
            </a:fld>
            <a:endParaRPr lang="it-I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1417DA-9F42-40B6-8859-9A278A97162D}" type="datetime1">
              <a:rPr lang="it-IT"/>
              <a:pPr>
                <a:defRPr/>
              </a:pPr>
              <a:t>03/10/2018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FABFFA-48D3-4012-9AEF-6602365EC6D4}" type="slidenum">
              <a:rPr lang="it-IT"/>
              <a:pPr>
                <a:defRPr/>
              </a:pPr>
              <a:t>‹Nº›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verticale e tes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4972050" y="396701"/>
            <a:ext cx="1543050" cy="8452203"/>
          </a:xfrm>
        </p:spPr>
        <p:txBody>
          <a:bodyPr vert="eaVert"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342900" y="396701"/>
            <a:ext cx="4514850" cy="8452203"/>
          </a:xfrm>
        </p:spPr>
        <p:txBody>
          <a:bodyPr vert="eaVert"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B08F20-205A-4C65-A4AE-DAB62AFC0F5B}" type="datetime1">
              <a:rPr lang="it-IT"/>
              <a:pPr>
                <a:defRPr/>
              </a:pPr>
              <a:t>03/10/2018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F0BB72-FB4D-4C57-80B1-77020F77D6F9}" type="slidenum">
              <a:rPr lang="it-IT"/>
              <a:pPr>
                <a:defRPr/>
              </a:pPr>
              <a:t>‹Nº›</a:t>
            </a:fld>
            <a:endParaRPr lang="it-IT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ítulo, 1 objeto y 2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42900" y="396875"/>
            <a:ext cx="6172200" cy="16510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342900" y="2311400"/>
            <a:ext cx="3009900" cy="6537325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quarter" idx="2"/>
          </p:nvPr>
        </p:nvSpPr>
        <p:spPr>
          <a:xfrm>
            <a:off x="3505200" y="2311400"/>
            <a:ext cx="3009900" cy="319246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contenido"/>
          <p:cNvSpPr>
            <a:spLocks noGrp="1"/>
          </p:cNvSpPr>
          <p:nvPr>
            <p:ph sz="quarter" idx="3"/>
          </p:nvPr>
        </p:nvSpPr>
        <p:spPr>
          <a:xfrm>
            <a:off x="3505200" y="5656263"/>
            <a:ext cx="3009900" cy="3192462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6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535B1F-1262-462E-8528-BD3377D34FE3}" type="datetime1">
              <a:rPr lang="it-IT"/>
              <a:pPr>
                <a:defRPr/>
              </a:pPr>
              <a:t>03/10/2018</a:t>
            </a:fld>
            <a:endParaRPr lang="it-IT"/>
          </a:p>
        </p:txBody>
      </p:sp>
      <p:sp>
        <p:nvSpPr>
          <p:cNvPr id="7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C113DA-D188-4ACA-B592-66210E3F9DE5}" type="slidenum">
              <a:rPr lang="it-IT"/>
              <a:pPr>
                <a:defRPr/>
              </a:pPr>
              <a:t>‹Nº›</a:t>
            </a:fld>
            <a:endParaRPr lang="it-IT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/>
          </p:nvPr>
        </p:nvSpPr>
        <p:spPr>
          <a:xfrm>
            <a:off x="342900" y="396875"/>
            <a:ext cx="6172200" cy="845185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3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1083DB-3D12-40D0-9E6C-7FD8E582C489}" type="datetime1">
              <a:rPr lang="it-IT"/>
              <a:pPr>
                <a:defRPr/>
              </a:pPr>
              <a:t>03/10/2018</a:t>
            </a:fld>
            <a:endParaRPr lang="it-IT"/>
          </a:p>
        </p:txBody>
      </p:sp>
      <p:sp>
        <p:nvSpPr>
          <p:cNvPr id="4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BDD1C6-5638-41D4-9A3A-1121D70A326F}" type="slidenum">
              <a:rPr lang="it-IT"/>
              <a:pPr>
                <a:defRPr/>
              </a:pPr>
              <a:t>‹Nº›</a:t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A6355C-A6A4-4F8B-B6F4-02A14448CEDD}" type="datetime1">
              <a:rPr lang="it-IT"/>
              <a:pPr>
                <a:defRPr/>
              </a:pPr>
              <a:t>03/10/2018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207D11-D2E1-4767-8397-0382F36B305C}" type="slidenum">
              <a:rPr lang="it-IT"/>
              <a:pPr>
                <a:defRPr/>
              </a:pPr>
              <a:t>‹Nº›</a:t>
            </a:fld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541735" y="6365524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541735" y="4198586"/>
            <a:ext cx="5829300" cy="216693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D94902-0DBF-47AF-BEC2-67C99069DEBC}" type="datetime1">
              <a:rPr lang="it-IT"/>
              <a:pPr>
                <a:defRPr/>
              </a:pPr>
              <a:t>03/10/2018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50AF9B-C421-4433-A47B-226A8BD83F0D}" type="slidenum">
              <a:rPr lang="it-IT"/>
              <a:pPr>
                <a:defRPr/>
              </a:pPr>
              <a:t>‹Nº›</a:t>
            </a:fld>
            <a:endParaRPr lang="it-I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nuto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342900" y="2311402"/>
            <a:ext cx="3028950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3486150" y="2311402"/>
            <a:ext cx="3028950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0CB32F-099F-444E-92BF-BDDF1ED19AF5}" type="datetime1">
              <a:rPr lang="it-IT"/>
              <a:pPr>
                <a:defRPr/>
              </a:pPr>
              <a:t>03/10/2018</a:t>
            </a:fld>
            <a:endParaRPr lang="it-IT"/>
          </a:p>
        </p:txBody>
      </p:sp>
      <p:sp>
        <p:nvSpPr>
          <p:cNvPr id="6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50F345-1681-45BB-9837-19FE2224EA82}" type="slidenum">
              <a:rPr lang="it-IT"/>
              <a:pPr>
                <a:defRPr/>
              </a:pPr>
              <a:t>‹Nº›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14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14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3483769" y="2217385"/>
            <a:ext cx="3031332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3483769" y="3141486"/>
            <a:ext cx="3031332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F5DB41-68DC-4241-BD04-FF238EB8371C}" type="datetime1">
              <a:rPr lang="it-IT"/>
              <a:pPr>
                <a:defRPr/>
              </a:pPr>
              <a:t>03/10/2018</a:t>
            </a:fld>
            <a:endParaRPr lang="it-IT"/>
          </a:p>
        </p:txBody>
      </p:sp>
      <p:sp>
        <p:nvSpPr>
          <p:cNvPr id="8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9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FE74DC-6443-4CAA-87EE-B679E840D619}" type="slidenum">
              <a:rPr lang="it-IT"/>
              <a:pPr>
                <a:defRPr/>
              </a:pPr>
              <a:t>‹Nº›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7BB965-4CC7-4E69-A1AD-1BB89AC8B1E6}" type="datetime1">
              <a:rPr lang="it-IT"/>
              <a:pPr>
                <a:defRPr/>
              </a:pPr>
              <a:t>03/10/2018</a:t>
            </a:fld>
            <a:endParaRPr lang="it-IT"/>
          </a:p>
        </p:txBody>
      </p:sp>
      <p:sp>
        <p:nvSpPr>
          <p:cNvPr id="4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5E3B03-BD1F-4296-ABB8-30F543E722C2}" type="slidenum">
              <a:rPr lang="it-IT"/>
              <a:pPr>
                <a:defRPr/>
              </a:pPr>
              <a:t>‹Nº›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FC7EB9-4104-4C47-A9BF-E3F837646EF8}" type="datetime1">
              <a:rPr lang="it-IT"/>
              <a:pPr>
                <a:defRPr/>
              </a:pPr>
              <a:t>03/10/2018</a:t>
            </a:fld>
            <a:endParaRPr lang="it-IT"/>
          </a:p>
        </p:txBody>
      </p:sp>
      <p:sp>
        <p:nvSpPr>
          <p:cNvPr id="3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1A96AA-208C-4852-80DD-52DD19AA1211}" type="slidenum">
              <a:rPr lang="it-IT"/>
              <a:pPr>
                <a:defRPr/>
              </a:pPr>
              <a:t>‹Nº›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235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2681288" y="394408"/>
            <a:ext cx="3833812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342900" y="2072924"/>
            <a:ext cx="2256235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5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AD45E7-55C6-412A-B599-26FDB0770660}" type="datetime1">
              <a:rPr lang="it-IT"/>
              <a:pPr>
                <a:defRPr/>
              </a:pPr>
              <a:t>03/10/2018</a:t>
            </a:fld>
            <a:endParaRPr lang="it-IT"/>
          </a:p>
        </p:txBody>
      </p:sp>
      <p:sp>
        <p:nvSpPr>
          <p:cNvPr id="6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1C1426-4AAD-418C-AD0D-E7CFC8F92AB5}" type="slidenum">
              <a:rPr lang="it-IT"/>
              <a:pPr>
                <a:defRPr/>
              </a:pPr>
              <a:t>‹Nº›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344216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it-IT" noProof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344216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5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17FE14-B0B6-47BD-B5E1-0B1180DEC436}" type="datetime1">
              <a:rPr lang="it-IT"/>
              <a:pPr>
                <a:defRPr/>
              </a:pPr>
              <a:t>03/10/2018</a:t>
            </a:fld>
            <a:endParaRPr lang="it-IT"/>
          </a:p>
        </p:txBody>
      </p:sp>
      <p:sp>
        <p:nvSpPr>
          <p:cNvPr id="6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B5C54A-0E6E-497D-85B2-1D1A0A4CDD91}" type="slidenum">
              <a:rPr lang="it-IT"/>
              <a:pPr>
                <a:defRPr/>
              </a:pPr>
              <a:t>‹Nº›</a:t>
            </a:fld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Segnaposto titolo 1"/>
          <p:cNvSpPr>
            <a:spLocks noGrp="1"/>
          </p:cNvSpPr>
          <p:nvPr>
            <p:ph type="title"/>
          </p:nvPr>
        </p:nvSpPr>
        <p:spPr bwMode="auto">
          <a:xfrm>
            <a:off x="342900" y="396875"/>
            <a:ext cx="6172200" cy="165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it-IT" smtClean="0"/>
              <a:t>Fare clic per modificare stile</a:t>
            </a:r>
          </a:p>
        </p:txBody>
      </p:sp>
      <p:sp>
        <p:nvSpPr>
          <p:cNvPr id="4099" name="Segnaposto testo 2"/>
          <p:cNvSpPr>
            <a:spLocks noGrp="1"/>
          </p:cNvSpPr>
          <p:nvPr>
            <p:ph type="body" idx="1"/>
          </p:nvPr>
        </p:nvSpPr>
        <p:spPr bwMode="auto">
          <a:xfrm>
            <a:off x="342900" y="2311400"/>
            <a:ext cx="6172200" cy="6537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342900" y="9182100"/>
            <a:ext cx="1600200" cy="52705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>
              <a:defRPr sz="1200">
                <a:solidFill>
                  <a:srgbClr val="898989"/>
                </a:solidFill>
                <a:latin typeface="Calibri" pitchFamily="34" charset="0"/>
                <a:ea typeface="ＭＳ Ｐゴシック" pitchFamily="-112" charset="-128"/>
                <a:cs typeface="+mn-cs"/>
              </a:defRPr>
            </a:lvl1pPr>
          </a:lstStyle>
          <a:p>
            <a:pPr>
              <a:defRPr/>
            </a:pPr>
            <a:fld id="{78796793-FBAB-4036-84C3-36179CD2BFFD}" type="datetime1">
              <a:rPr lang="it-IT"/>
              <a:pPr>
                <a:defRPr/>
              </a:pPr>
              <a:t>03/10/2018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2343150" y="9182100"/>
            <a:ext cx="2171700" cy="52705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  <a:latin typeface="Calibri" pitchFamily="34" charset="0"/>
                <a:ea typeface="ＭＳ Ｐゴシック" pitchFamily="-112" charset="-128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4914900" y="9182100"/>
            <a:ext cx="1600200" cy="52705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pitchFamily="34" charset="0"/>
                <a:ea typeface="ＭＳ Ｐゴシック" pitchFamily="-112" charset="-128"/>
                <a:cs typeface="+mn-cs"/>
              </a:defRPr>
            </a:lvl1pPr>
          </a:lstStyle>
          <a:p>
            <a:pPr>
              <a:defRPr/>
            </a:pPr>
            <a:fld id="{30AA6910-D4B8-4257-B50F-BCF46BF679AC}" type="slidenum">
              <a:rPr lang="it-IT"/>
              <a:pPr>
                <a:defRPr/>
              </a:pPr>
              <a:t>‹Nº›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MS PGothic" pitchFamily="34" charset="-128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MS PGothic" pitchFamily="34" charset="-128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MS PGothic" pitchFamily="34" charset="-128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MS PGothic" pitchFamily="34" charset="-128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MS PGothic" pitchFamily="34" charset="-128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itchFamily="-112" charset="-128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itchFamily="-112" charset="-128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itchFamily="-112" charset="-128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itchFamily="-112" charset="-128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MS PGothic" pitchFamily="34" charset="-128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MS PGothic" pitchFamily="34" charset="-128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MS PGothic" pitchFamily="34" charset="-128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MS PGothic" pitchFamily="34" charset="-128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MS PGothic" pitchFamily="34" charset="-128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g"/><Relationship Id="rId13" Type="http://schemas.openxmlformats.org/officeDocument/2006/relationships/image" Target="../media/image12.jpg"/><Relationship Id="rId3" Type="http://schemas.openxmlformats.org/officeDocument/2006/relationships/image" Target="../media/image2.jpg"/><Relationship Id="rId7" Type="http://schemas.openxmlformats.org/officeDocument/2006/relationships/image" Target="../media/image6.jpg"/><Relationship Id="rId12" Type="http://schemas.openxmlformats.org/officeDocument/2006/relationships/image" Target="../media/image11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g"/><Relationship Id="rId11" Type="http://schemas.openxmlformats.org/officeDocument/2006/relationships/image" Target="../media/image10.jpg"/><Relationship Id="rId5" Type="http://schemas.openxmlformats.org/officeDocument/2006/relationships/image" Target="../media/image4.jpg"/><Relationship Id="rId10" Type="http://schemas.openxmlformats.org/officeDocument/2006/relationships/image" Target="../media/image9.jpg"/><Relationship Id="rId4" Type="http://schemas.openxmlformats.org/officeDocument/2006/relationships/image" Target="../media/image3.jpg"/><Relationship Id="rId9" Type="http://schemas.openxmlformats.org/officeDocument/2006/relationships/image" Target="../media/image8.jpg"/><Relationship Id="rId14" Type="http://schemas.openxmlformats.org/officeDocument/2006/relationships/image" Target="../media/image13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upo 2"/>
          <p:cNvGrpSpPr>
            <a:grpSpLocks noChangeAspect="1"/>
          </p:cNvGrpSpPr>
          <p:nvPr/>
        </p:nvGrpSpPr>
        <p:grpSpPr>
          <a:xfrm>
            <a:off x="3933095" y="3152750"/>
            <a:ext cx="2700000" cy="1526869"/>
            <a:chOff x="260560" y="3224760"/>
            <a:chExt cx="2700000" cy="1526869"/>
          </a:xfrm>
        </p:grpSpPr>
        <p:pic>
          <p:nvPicPr>
            <p:cNvPr id="18" name="Immagine 17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60560" y="3224760"/>
              <a:ext cx="2700000" cy="1526869"/>
            </a:xfrm>
            <a:prstGeom prst="rect">
              <a:avLst/>
            </a:prstGeom>
          </p:spPr>
        </p:pic>
        <p:grpSp>
          <p:nvGrpSpPr>
            <p:cNvPr id="36" name="Gruppo 35"/>
            <p:cNvGrpSpPr/>
            <p:nvPr/>
          </p:nvGrpSpPr>
          <p:grpSpPr>
            <a:xfrm>
              <a:off x="1536268" y="3368780"/>
              <a:ext cx="360000" cy="72000"/>
              <a:chOff x="1556740" y="3939352"/>
              <a:chExt cx="360000" cy="72000"/>
            </a:xfrm>
          </p:grpSpPr>
          <p:sp>
            <p:nvSpPr>
              <p:cNvPr id="33" name="Line 13"/>
              <p:cNvSpPr>
                <a:spLocks noChangeShapeType="1"/>
              </p:cNvSpPr>
              <p:nvPr/>
            </p:nvSpPr>
            <p:spPr bwMode="auto">
              <a:xfrm>
                <a:off x="1556740" y="3944860"/>
                <a:ext cx="360000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34" name="Line 13"/>
              <p:cNvSpPr>
                <a:spLocks noChangeShapeType="1"/>
              </p:cNvSpPr>
              <p:nvPr/>
            </p:nvSpPr>
            <p:spPr bwMode="auto">
              <a:xfrm>
                <a:off x="1564692" y="3939352"/>
                <a:ext cx="0" cy="720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35" name="Line 13"/>
              <p:cNvSpPr>
                <a:spLocks noChangeShapeType="1"/>
              </p:cNvSpPr>
              <p:nvPr/>
            </p:nvSpPr>
            <p:spPr bwMode="auto">
              <a:xfrm>
                <a:off x="1911282" y="3939352"/>
                <a:ext cx="0" cy="720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</p:grpSp>
      </p:grpSp>
      <p:grpSp>
        <p:nvGrpSpPr>
          <p:cNvPr id="4" name="Grupo 3"/>
          <p:cNvGrpSpPr>
            <a:grpSpLocks noChangeAspect="1"/>
          </p:cNvGrpSpPr>
          <p:nvPr/>
        </p:nvGrpSpPr>
        <p:grpSpPr>
          <a:xfrm>
            <a:off x="3933095" y="6544747"/>
            <a:ext cx="2700000" cy="1504683"/>
            <a:chOff x="260559" y="5313050"/>
            <a:chExt cx="2700000" cy="1504683"/>
          </a:xfrm>
        </p:grpSpPr>
        <p:pic>
          <p:nvPicPr>
            <p:cNvPr id="26" name="Immagine 25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60559" y="5313050"/>
              <a:ext cx="2700000" cy="1504683"/>
            </a:xfrm>
            <a:prstGeom prst="rect">
              <a:avLst/>
            </a:prstGeom>
          </p:spPr>
        </p:pic>
        <p:grpSp>
          <p:nvGrpSpPr>
            <p:cNvPr id="42" name="Gruppo 41"/>
            <p:cNvGrpSpPr/>
            <p:nvPr/>
          </p:nvGrpSpPr>
          <p:grpSpPr>
            <a:xfrm>
              <a:off x="1506766" y="5593535"/>
              <a:ext cx="360000" cy="72000"/>
              <a:chOff x="1556740" y="3939352"/>
              <a:chExt cx="360000" cy="72000"/>
            </a:xfrm>
          </p:grpSpPr>
          <p:sp>
            <p:nvSpPr>
              <p:cNvPr id="43" name="Line 13"/>
              <p:cNvSpPr>
                <a:spLocks noChangeShapeType="1"/>
              </p:cNvSpPr>
              <p:nvPr/>
            </p:nvSpPr>
            <p:spPr bwMode="auto">
              <a:xfrm>
                <a:off x="1556740" y="3944860"/>
                <a:ext cx="360000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44" name="Line 13"/>
              <p:cNvSpPr>
                <a:spLocks noChangeShapeType="1"/>
              </p:cNvSpPr>
              <p:nvPr/>
            </p:nvSpPr>
            <p:spPr bwMode="auto">
              <a:xfrm>
                <a:off x="1564692" y="3939352"/>
                <a:ext cx="0" cy="720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45" name="Line 13"/>
              <p:cNvSpPr>
                <a:spLocks noChangeShapeType="1"/>
              </p:cNvSpPr>
              <p:nvPr/>
            </p:nvSpPr>
            <p:spPr bwMode="auto">
              <a:xfrm>
                <a:off x="1911282" y="3939352"/>
                <a:ext cx="0" cy="720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</p:grpSp>
      </p:grpSp>
      <p:sp>
        <p:nvSpPr>
          <p:cNvPr id="19" name="19 CuadroTexto"/>
          <p:cNvSpPr txBox="1"/>
          <p:nvPr/>
        </p:nvSpPr>
        <p:spPr>
          <a:xfrm>
            <a:off x="57393" y="100173"/>
            <a:ext cx="193835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200" b="1" smtClean="0"/>
              <a:t>Supplementary </a:t>
            </a:r>
            <a:r>
              <a:rPr lang="es-ES" sz="1200" b="1" dirty="0" smtClean="0">
                <a:latin typeface="Helvetica" pitchFamily="34" charset="0"/>
                <a:cs typeface="Helvetica" pitchFamily="34" charset="0"/>
              </a:rPr>
              <a:t>Figure</a:t>
            </a:r>
            <a:r>
              <a:rPr lang="es-ES" sz="1200" b="1" dirty="0" smtClean="0"/>
              <a:t> 3</a:t>
            </a:r>
            <a:endParaRPr lang="es-ES" sz="1200" b="1" dirty="0"/>
          </a:p>
        </p:txBody>
      </p:sp>
      <p:sp>
        <p:nvSpPr>
          <p:cNvPr id="46" name="46 CuadroTexto"/>
          <p:cNvSpPr txBox="1"/>
          <p:nvPr/>
        </p:nvSpPr>
        <p:spPr>
          <a:xfrm>
            <a:off x="181316" y="2792700"/>
            <a:ext cx="2952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200" b="1" dirty="0">
                <a:latin typeface="Helvetica" pitchFamily="34" charset="0"/>
                <a:cs typeface="Helvetica" pitchFamily="34" charset="0"/>
              </a:rPr>
              <a:t>B</a:t>
            </a:r>
          </a:p>
        </p:txBody>
      </p:sp>
      <p:grpSp>
        <p:nvGrpSpPr>
          <p:cNvPr id="2" name="Gruppo 1"/>
          <p:cNvGrpSpPr/>
          <p:nvPr/>
        </p:nvGrpSpPr>
        <p:grpSpPr>
          <a:xfrm>
            <a:off x="152920" y="560390"/>
            <a:ext cx="2700000" cy="2016280"/>
            <a:chOff x="152920" y="416370"/>
            <a:chExt cx="2700000" cy="2016280"/>
          </a:xfrm>
        </p:grpSpPr>
        <p:pic>
          <p:nvPicPr>
            <p:cNvPr id="23" name="Immagine 22"/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6703"/>
            <a:stretch/>
          </p:blipFill>
          <p:spPr>
            <a:xfrm>
              <a:off x="152920" y="708334"/>
              <a:ext cx="2700000" cy="1544613"/>
            </a:xfrm>
            <a:prstGeom prst="rect">
              <a:avLst/>
            </a:prstGeom>
          </p:spPr>
        </p:pic>
        <p:sp>
          <p:nvSpPr>
            <p:cNvPr id="5" name="Line 13"/>
            <p:cNvSpPr>
              <a:spLocks noChangeShapeType="1"/>
            </p:cNvSpPr>
            <p:nvPr/>
          </p:nvSpPr>
          <p:spPr bwMode="auto">
            <a:xfrm>
              <a:off x="1815966" y="992450"/>
              <a:ext cx="54000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7" name="28 Rectángulo"/>
            <p:cNvSpPr/>
            <p:nvPr/>
          </p:nvSpPr>
          <p:spPr>
            <a:xfrm>
              <a:off x="1995744" y="797916"/>
              <a:ext cx="425116" cy="107721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" sz="1600" dirty="0" smtClean="0"/>
                <a:t>**</a:t>
              </a:r>
              <a:r>
                <a:rPr lang="es-ES" sz="1600" dirty="0"/>
                <a:t>*</a:t>
              </a:r>
            </a:p>
            <a:p>
              <a:pPr>
                <a:spcBef>
                  <a:spcPct val="50000"/>
                </a:spcBef>
              </a:pPr>
              <a:endParaRPr lang="es-ES" sz="1600" dirty="0"/>
            </a:p>
            <a:p>
              <a:pPr>
                <a:spcBef>
                  <a:spcPct val="50000"/>
                </a:spcBef>
              </a:pPr>
              <a:endParaRPr lang="es-ES" sz="1600" dirty="0"/>
            </a:p>
          </p:txBody>
        </p:sp>
        <p:sp>
          <p:nvSpPr>
            <p:cNvPr id="12" name="20 Rectángulo"/>
            <p:cNvSpPr>
              <a:spLocks noChangeArrowheads="1"/>
            </p:cNvSpPr>
            <p:nvPr/>
          </p:nvSpPr>
          <p:spPr bwMode="auto">
            <a:xfrm>
              <a:off x="980660" y="2216620"/>
              <a:ext cx="503664" cy="2154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s-ES" sz="800" b="1" dirty="0" smtClean="0">
                  <a:latin typeface="Helvetica" pitchFamily="34" charset="0"/>
                  <a:cs typeface="Helvetica" pitchFamily="34" charset="0"/>
                </a:rPr>
                <a:t> WT CI</a:t>
              </a:r>
              <a:endParaRPr lang="es-ES" sz="800" b="1" dirty="0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20" name="46 CuadroTexto"/>
            <p:cNvSpPr txBox="1"/>
            <p:nvPr/>
          </p:nvSpPr>
          <p:spPr>
            <a:xfrm>
              <a:off x="188550" y="416370"/>
              <a:ext cx="29527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200" b="1" dirty="0" smtClean="0">
                  <a:latin typeface="Helvetica" pitchFamily="34" charset="0"/>
                  <a:cs typeface="Helvetica" pitchFamily="34" charset="0"/>
                </a:rPr>
                <a:t>A</a:t>
              </a:r>
              <a:endParaRPr lang="es-ES" sz="1200" b="1" dirty="0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38" name="20 Rectángulo"/>
            <p:cNvSpPr>
              <a:spLocks noChangeArrowheads="1"/>
            </p:cNvSpPr>
            <p:nvPr/>
          </p:nvSpPr>
          <p:spPr bwMode="auto">
            <a:xfrm>
              <a:off x="2092901" y="2217206"/>
              <a:ext cx="688009" cy="2154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s-ES" sz="800" b="1" dirty="0" smtClean="0">
                  <a:latin typeface="Helvetica" pitchFamily="34" charset="0"/>
                  <a:cs typeface="Helvetica" pitchFamily="34" charset="0"/>
                </a:rPr>
                <a:t> Cav1-/- CI</a:t>
              </a:r>
              <a:endParaRPr lang="es-ES" sz="800" b="1" dirty="0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39" name="20 Rectángulo"/>
            <p:cNvSpPr>
              <a:spLocks noChangeArrowheads="1"/>
            </p:cNvSpPr>
            <p:nvPr/>
          </p:nvSpPr>
          <p:spPr bwMode="auto">
            <a:xfrm>
              <a:off x="476590" y="2216620"/>
              <a:ext cx="401072" cy="2154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s-ES" sz="800" b="1" dirty="0" smtClean="0">
                  <a:latin typeface="Helvetica" pitchFamily="34" charset="0"/>
                  <a:cs typeface="Helvetica" pitchFamily="34" charset="0"/>
                </a:rPr>
                <a:t> WT </a:t>
              </a:r>
              <a:endParaRPr lang="es-ES" sz="800" b="1" dirty="0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40" name="20 Rectángulo"/>
            <p:cNvSpPr>
              <a:spLocks noChangeArrowheads="1"/>
            </p:cNvSpPr>
            <p:nvPr/>
          </p:nvSpPr>
          <p:spPr bwMode="auto">
            <a:xfrm>
              <a:off x="1556740" y="2217206"/>
              <a:ext cx="556563" cy="2154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s-ES" sz="800" b="1" dirty="0" smtClean="0">
                  <a:latin typeface="Helvetica" pitchFamily="34" charset="0"/>
                  <a:cs typeface="Helvetica" pitchFamily="34" charset="0"/>
                </a:rPr>
                <a:t> Cav1-/-</a:t>
              </a:r>
              <a:endParaRPr lang="es-ES" sz="800" b="1" dirty="0">
                <a:latin typeface="Helvetica" pitchFamily="34" charset="0"/>
                <a:cs typeface="Helvetica" pitchFamily="34" charset="0"/>
              </a:endParaRPr>
            </a:p>
          </p:txBody>
        </p:sp>
      </p:grpSp>
      <p:grpSp>
        <p:nvGrpSpPr>
          <p:cNvPr id="24" name="Grupo 23"/>
          <p:cNvGrpSpPr/>
          <p:nvPr/>
        </p:nvGrpSpPr>
        <p:grpSpPr>
          <a:xfrm>
            <a:off x="4113095" y="4664960"/>
            <a:ext cx="2340000" cy="1584220"/>
            <a:chOff x="4545480" y="4664960"/>
            <a:chExt cx="2340000" cy="1584220"/>
          </a:xfrm>
        </p:grpSpPr>
        <p:pic>
          <p:nvPicPr>
            <p:cNvPr id="21" name="Immagine 20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45480" y="4668169"/>
              <a:ext cx="2340000" cy="1581011"/>
            </a:xfrm>
            <a:prstGeom prst="rect">
              <a:avLst/>
            </a:prstGeom>
          </p:spPr>
        </p:pic>
        <p:sp>
          <p:nvSpPr>
            <p:cNvPr id="27" name="Line 13"/>
            <p:cNvSpPr>
              <a:spLocks noChangeShapeType="1"/>
            </p:cNvSpPr>
            <p:nvPr/>
          </p:nvSpPr>
          <p:spPr bwMode="auto">
            <a:xfrm>
              <a:off x="5223022" y="4864675"/>
              <a:ext cx="39600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8" name="28 Rectángulo"/>
            <p:cNvSpPr/>
            <p:nvPr/>
          </p:nvSpPr>
          <p:spPr>
            <a:xfrm>
              <a:off x="5262756" y="4664960"/>
              <a:ext cx="467940" cy="70788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" sz="1600" dirty="0" smtClean="0"/>
                <a:t>***</a:t>
              </a:r>
              <a:endParaRPr lang="es-ES" sz="1600" dirty="0"/>
            </a:p>
            <a:p>
              <a:pPr>
                <a:spcBef>
                  <a:spcPct val="50000"/>
                </a:spcBef>
              </a:pPr>
              <a:endParaRPr lang="es-ES" sz="1600" dirty="0"/>
            </a:p>
          </p:txBody>
        </p:sp>
        <p:sp>
          <p:nvSpPr>
            <p:cNvPr id="29" name="Line 13"/>
            <p:cNvSpPr>
              <a:spLocks noChangeShapeType="1"/>
            </p:cNvSpPr>
            <p:nvPr/>
          </p:nvSpPr>
          <p:spPr bwMode="auto">
            <a:xfrm>
              <a:off x="5663960" y="4866236"/>
              <a:ext cx="75600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" name="28 Rectángulo"/>
            <p:cNvSpPr/>
            <p:nvPr/>
          </p:nvSpPr>
          <p:spPr>
            <a:xfrm>
              <a:off x="6093370" y="4665446"/>
              <a:ext cx="467940" cy="70788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" sz="1600" dirty="0" smtClean="0"/>
                <a:t>***</a:t>
              </a:r>
              <a:endParaRPr lang="es-ES" sz="1600" dirty="0"/>
            </a:p>
            <a:p>
              <a:pPr>
                <a:spcBef>
                  <a:spcPct val="50000"/>
                </a:spcBef>
              </a:pPr>
              <a:endParaRPr lang="es-ES" sz="1600" dirty="0"/>
            </a:p>
          </p:txBody>
        </p:sp>
      </p:grpSp>
      <p:grpSp>
        <p:nvGrpSpPr>
          <p:cNvPr id="25" name="Grupo 24"/>
          <p:cNvGrpSpPr/>
          <p:nvPr/>
        </p:nvGrpSpPr>
        <p:grpSpPr>
          <a:xfrm>
            <a:off x="4113095" y="7977420"/>
            <a:ext cx="2340000" cy="1384613"/>
            <a:chOff x="4545480" y="7977420"/>
            <a:chExt cx="2340000" cy="1384613"/>
          </a:xfrm>
        </p:grpSpPr>
        <p:pic>
          <p:nvPicPr>
            <p:cNvPr id="37" name="Immagine 36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45480" y="7977420"/>
              <a:ext cx="2340000" cy="1384613"/>
            </a:xfrm>
            <a:prstGeom prst="rect">
              <a:avLst/>
            </a:prstGeom>
          </p:spPr>
        </p:pic>
        <p:sp>
          <p:nvSpPr>
            <p:cNvPr id="30" name="Line 13"/>
            <p:cNvSpPr>
              <a:spLocks noChangeShapeType="1"/>
            </p:cNvSpPr>
            <p:nvPr/>
          </p:nvSpPr>
          <p:spPr bwMode="auto">
            <a:xfrm>
              <a:off x="5229630" y="8176649"/>
              <a:ext cx="39600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31" name="28 Rectángulo"/>
            <p:cNvSpPr/>
            <p:nvPr/>
          </p:nvSpPr>
          <p:spPr>
            <a:xfrm>
              <a:off x="5304154" y="7989634"/>
              <a:ext cx="425116" cy="70788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" sz="1600" dirty="0" smtClean="0"/>
                <a:t>***</a:t>
              </a:r>
              <a:endParaRPr lang="es-ES" sz="1600" dirty="0"/>
            </a:p>
            <a:p>
              <a:pPr>
                <a:spcBef>
                  <a:spcPct val="50000"/>
                </a:spcBef>
              </a:pPr>
              <a:endParaRPr lang="es-ES" sz="1600" dirty="0"/>
            </a:p>
          </p:txBody>
        </p:sp>
        <p:sp>
          <p:nvSpPr>
            <p:cNvPr id="32" name="Line 13"/>
            <p:cNvSpPr>
              <a:spLocks noChangeShapeType="1"/>
            </p:cNvSpPr>
            <p:nvPr/>
          </p:nvSpPr>
          <p:spPr bwMode="auto">
            <a:xfrm>
              <a:off x="5675518" y="8178210"/>
              <a:ext cx="75600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7" name="28 Rectángulo"/>
            <p:cNvSpPr/>
            <p:nvPr/>
          </p:nvSpPr>
          <p:spPr>
            <a:xfrm>
              <a:off x="6057690" y="7989634"/>
              <a:ext cx="425116" cy="70788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" sz="1600" dirty="0" smtClean="0"/>
                <a:t>***</a:t>
              </a:r>
              <a:endParaRPr lang="es-ES" sz="1600" dirty="0"/>
            </a:p>
            <a:p>
              <a:pPr>
                <a:spcBef>
                  <a:spcPct val="50000"/>
                </a:spcBef>
              </a:pPr>
              <a:endParaRPr lang="es-ES" sz="1600" dirty="0"/>
            </a:p>
          </p:txBody>
        </p:sp>
      </p:grpSp>
      <p:pic>
        <p:nvPicPr>
          <p:cNvPr id="6" name="Imagen 5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896" t="19716" r="17095" b="15275"/>
          <a:stretch/>
        </p:blipFill>
        <p:spPr>
          <a:xfrm>
            <a:off x="620810" y="3152750"/>
            <a:ext cx="1512000" cy="1512000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896" t="24990" r="12094" b="10002"/>
          <a:stretch/>
        </p:blipFill>
        <p:spPr>
          <a:xfrm>
            <a:off x="620810" y="4711780"/>
            <a:ext cx="1512000" cy="1512000"/>
          </a:xfrm>
          <a:prstGeom prst="rect">
            <a:avLst/>
          </a:prstGeom>
        </p:spPr>
      </p:pic>
      <p:pic>
        <p:nvPicPr>
          <p:cNvPr id="9" name="Imagen 8"/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989" t="24990" r="15002" b="10002"/>
          <a:stretch/>
        </p:blipFill>
        <p:spPr>
          <a:xfrm>
            <a:off x="620810" y="8161910"/>
            <a:ext cx="1512000" cy="1512000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45" t="15880" r="18346" b="19111"/>
          <a:stretch/>
        </p:blipFill>
        <p:spPr>
          <a:xfrm>
            <a:off x="620810" y="6603127"/>
            <a:ext cx="1511999" cy="1512000"/>
          </a:xfrm>
          <a:prstGeom prst="rect">
            <a:avLst/>
          </a:prstGeom>
        </p:spPr>
      </p:pic>
      <p:sp>
        <p:nvSpPr>
          <p:cNvPr id="48" name="46 CuadroTexto"/>
          <p:cNvSpPr txBox="1"/>
          <p:nvPr/>
        </p:nvSpPr>
        <p:spPr>
          <a:xfrm>
            <a:off x="188550" y="6188211"/>
            <a:ext cx="2952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200" b="1" dirty="0">
                <a:latin typeface="Helvetica" pitchFamily="34" charset="0"/>
                <a:cs typeface="Helvetica" pitchFamily="34" charset="0"/>
              </a:rPr>
              <a:t>C</a:t>
            </a:r>
          </a:p>
        </p:txBody>
      </p:sp>
      <p:sp>
        <p:nvSpPr>
          <p:cNvPr id="49" name="46 CuadroTexto"/>
          <p:cNvSpPr txBox="1"/>
          <p:nvPr/>
        </p:nvSpPr>
        <p:spPr>
          <a:xfrm>
            <a:off x="188550" y="3770251"/>
            <a:ext cx="43152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200" b="1" dirty="0" err="1" smtClean="0">
                <a:latin typeface="Helvetica" pitchFamily="34" charset="0"/>
                <a:cs typeface="Helvetica" pitchFamily="34" charset="0"/>
              </a:rPr>
              <a:t>Scr</a:t>
            </a:r>
            <a:endParaRPr lang="es-ES" sz="1200" b="1" dirty="0">
              <a:latin typeface="Helvetica" pitchFamily="34" charset="0"/>
              <a:cs typeface="Helvetica" pitchFamily="34" charset="0"/>
            </a:endParaRPr>
          </a:p>
        </p:txBody>
      </p:sp>
      <p:sp>
        <p:nvSpPr>
          <p:cNvPr id="50" name="46 CuadroTexto"/>
          <p:cNvSpPr txBox="1"/>
          <p:nvPr/>
        </p:nvSpPr>
        <p:spPr>
          <a:xfrm>
            <a:off x="-27480" y="5329281"/>
            <a:ext cx="67839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200" b="1" dirty="0" smtClean="0">
                <a:latin typeface="Helvetica" pitchFamily="34" charset="0"/>
                <a:cs typeface="Helvetica" pitchFamily="34" charset="0"/>
              </a:rPr>
              <a:t>siCav1</a:t>
            </a:r>
            <a:endParaRPr lang="es-ES" sz="1200" b="1" dirty="0">
              <a:latin typeface="Helvetica" pitchFamily="34" charset="0"/>
              <a:cs typeface="Helvetica" pitchFamily="34" charset="0"/>
            </a:endParaRPr>
          </a:p>
        </p:txBody>
      </p:sp>
      <p:sp>
        <p:nvSpPr>
          <p:cNvPr id="51" name="46 CuadroTexto"/>
          <p:cNvSpPr txBox="1"/>
          <p:nvPr/>
        </p:nvSpPr>
        <p:spPr>
          <a:xfrm>
            <a:off x="188550" y="7220628"/>
            <a:ext cx="43152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200" b="1" dirty="0" err="1" smtClean="0">
                <a:latin typeface="Helvetica" pitchFamily="34" charset="0"/>
                <a:cs typeface="Helvetica" pitchFamily="34" charset="0"/>
              </a:rPr>
              <a:t>Scr</a:t>
            </a:r>
            <a:endParaRPr lang="es-ES" sz="1200" b="1" dirty="0">
              <a:latin typeface="Helvetica" pitchFamily="34" charset="0"/>
              <a:cs typeface="Helvetica" pitchFamily="34" charset="0"/>
            </a:endParaRPr>
          </a:p>
        </p:txBody>
      </p:sp>
      <p:sp>
        <p:nvSpPr>
          <p:cNvPr id="52" name="46 CuadroTexto"/>
          <p:cNvSpPr txBox="1"/>
          <p:nvPr/>
        </p:nvSpPr>
        <p:spPr>
          <a:xfrm>
            <a:off x="-27480" y="8779411"/>
            <a:ext cx="67839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200" b="1" dirty="0" smtClean="0">
                <a:latin typeface="Helvetica" pitchFamily="34" charset="0"/>
                <a:cs typeface="Helvetica" pitchFamily="34" charset="0"/>
              </a:rPr>
              <a:t>siCav1</a:t>
            </a:r>
            <a:endParaRPr lang="es-ES" sz="1200" b="1" dirty="0">
              <a:latin typeface="Helvetica" pitchFamily="34" charset="0"/>
              <a:cs typeface="Helvetica" pitchFamily="34" charset="0"/>
            </a:endParaRPr>
          </a:p>
        </p:txBody>
      </p:sp>
      <p:sp>
        <p:nvSpPr>
          <p:cNvPr id="53" name="46 CuadroTexto"/>
          <p:cNvSpPr txBox="1"/>
          <p:nvPr/>
        </p:nvSpPr>
        <p:spPr>
          <a:xfrm>
            <a:off x="620610" y="2875751"/>
            <a:ext cx="152798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200" b="1" dirty="0" smtClean="0">
                <a:solidFill>
                  <a:srgbClr val="00B050"/>
                </a:solidFill>
                <a:latin typeface="Helvetica" pitchFamily="34" charset="0"/>
                <a:cs typeface="Helvetica" pitchFamily="34" charset="0"/>
              </a:rPr>
              <a:t>E-</a:t>
            </a:r>
            <a:r>
              <a:rPr lang="es-ES" sz="1200" b="1" dirty="0" err="1" smtClean="0">
                <a:solidFill>
                  <a:srgbClr val="00B050"/>
                </a:solidFill>
                <a:latin typeface="Helvetica" pitchFamily="34" charset="0"/>
                <a:cs typeface="Helvetica" pitchFamily="34" charset="0"/>
              </a:rPr>
              <a:t>cadherin</a:t>
            </a:r>
            <a:r>
              <a:rPr lang="es-ES" sz="1200" b="1" dirty="0" smtClean="0">
                <a:solidFill>
                  <a:srgbClr val="00B050"/>
                </a:solidFill>
                <a:latin typeface="Helvetica" pitchFamily="34" charset="0"/>
                <a:cs typeface="Helvetica" pitchFamily="34" charset="0"/>
              </a:rPr>
              <a:t>  DMSO</a:t>
            </a:r>
            <a:endParaRPr lang="es-ES" sz="1200" b="1" dirty="0">
              <a:solidFill>
                <a:srgbClr val="00B050"/>
              </a:solidFill>
              <a:latin typeface="Helvetica" pitchFamily="34" charset="0"/>
              <a:cs typeface="Helvetica" pitchFamily="34" charset="0"/>
            </a:endParaRPr>
          </a:p>
        </p:txBody>
      </p:sp>
      <p:sp>
        <p:nvSpPr>
          <p:cNvPr id="54" name="46 CuadroTexto"/>
          <p:cNvSpPr txBox="1"/>
          <p:nvPr/>
        </p:nvSpPr>
        <p:spPr>
          <a:xfrm>
            <a:off x="876120" y="6332231"/>
            <a:ext cx="104067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200" b="1" dirty="0" smtClean="0">
                <a:solidFill>
                  <a:srgbClr val="00B050"/>
                </a:solidFill>
                <a:latin typeface="Helvetica" pitchFamily="34" charset="0"/>
                <a:cs typeface="Helvetica" pitchFamily="34" charset="0"/>
              </a:rPr>
              <a:t>ZO-1 DMSO</a:t>
            </a:r>
            <a:endParaRPr lang="es-ES" sz="1200" b="1" dirty="0">
              <a:solidFill>
                <a:srgbClr val="00B050"/>
              </a:solidFill>
              <a:latin typeface="Helvetica" pitchFamily="34" charset="0"/>
              <a:cs typeface="Helvetica" pitchFamily="34" charset="0"/>
            </a:endParaRPr>
          </a:p>
        </p:txBody>
      </p:sp>
      <p:sp>
        <p:nvSpPr>
          <p:cNvPr id="57" name="Line 13"/>
          <p:cNvSpPr>
            <a:spLocks noChangeShapeType="1"/>
          </p:cNvSpPr>
          <p:nvPr/>
        </p:nvSpPr>
        <p:spPr bwMode="auto">
          <a:xfrm>
            <a:off x="686976" y="1136470"/>
            <a:ext cx="10800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58" name="28 Rectángulo"/>
          <p:cNvSpPr/>
          <p:nvPr/>
        </p:nvSpPr>
        <p:spPr>
          <a:xfrm>
            <a:off x="1412720" y="920440"/>
            <a:ext cx="425116" cy="10772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es-ES" sz="1600" dirty="0" smtClean="0"/>
              <a:t>**</a:t>
            </a:r>
            <a:r>
              <a:rPr lang="es-ES" sz="1600" dirty="0"/>
              <a:t>*</a:t>
            </a:r>
          </a:p>
          <a:p>
            <a:pPr>
              <a:spcBef>
                <a:spcPct val="50000"/>
              </a:spcBef>
            </a:pPr>
            <a:endParaRPr lang="es-ES" sz="1600" dirty="0"/>
          </a:p>
          <a:p>
            <a:pPr>
              <a:spcBef>
                <a:spcPct val="50000"/>
              </a:spcBef>
            </a:pPr>
            <a:endParaRPr lang="es-ES" sz="1600" dirty="0"/>
          </a:p>
        </p:txBody>
      </p:sp>
      <p:sp>
        <p:nvSpPr>
          <p:cNvPr id="59" name="Line 13"/>
          <p:cNvSpPr>
            <a:spLocks noChangeShapeType="1"/>
          </p:cNvSpPr>
          <p:nvPr/>
        </p:nvSpPr>
        <p:spPr bwMode="auto">
          <a:xfrm>
            <a:off x="692620" y="1762438"/>
            <a:ext cx="5400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60" name="46 CuadroTexto"/>
          <p:cNvSpPr txBox="1"/>
          <p:nvPr/>
        </p:nvSpPr>
        <p:spPr>
          <a:xfrm>
            <a:off x="865641" y="1518642"/>
            <a:ext cx="45076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200" b="1" dirty="0" err="1" smtClean="0">
                <a:latin typeface="Helvetica" pitchFamily="34" charset="0"/>
                <a:cs typeface="Helvetica" pitchFamily="34" charset="0"/>
              </a:rPr>
              <a:t>n.s.</a:t>
            </a:r>
            <a:endParaRPr lang="es-ES" sz="1200" b="1" dirty="0">
              <a:latin typeface="Helvetica" pitchFamily="34" charset="0"/>
              <a:cs typeface="Helvetica" pitchFamily="34" charset="0"/>
            </a:endParaRPr>
          </a:p>
        </p:txBody>
      </p:sp>
      <p:pic>
        <p:nvPicPr>
          <p:cNvPr id="15" name="Imagen 14"/>
          <p:cNvPicPr>
            <a:picLocks noChangeAspect="1"/>
          </p:cNvPicPr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232" t="5097" r="18758" b="29893"/>
          <a:stretch/>
        </p:blipFill>
        <p:spPr>
          <a:xfrm>
            <a:off x="2175227" y="3152750"/>
            <a:ext cx="1512001" cy="1512000"/>
          </a:xfrm>
          <a:prstGeom prst="rect">
            <a:avLst/>
          </a:prstGeom>
        </p:spPr>
      </p:pic>
      <p:pic>
        <p:nvPicPr>
          <p:cNvPr id="16" name="Imagen 15"/>
          <p:cNvPicPr>
            <a:picLocks noChangeAspect="1"/>
          </p:cNvPicPr>
          <p:nvPr/>
        </p:nvPicPr>
        <p:blipFill rotWithShape="1"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336" t="22006" r="13655" b="12984"/>
          <a:stretch/>
        </p:blipFill>
        <p:spPr>
          <a:xfrm>
            <a:off x="2175227" y="4711780"/>
            <a:ext cx="1512001" cy="1512000"/>
          </a:xfrm>
          <a:prstGeom prst="rect">
            <a:avLst/>
          </a:prstGeom>
        </p:spPr>
      </p:pic>
      <p:pic>
        <p:nvPicPr>
          <p:cNvPr id="17" name="Imagen 16"/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83" r="29908" b="34981"/>
          <a:stretch/>
        </p:blipFill>
        <p:spPr>
          <a:xfrm>
            <a:off x="2175227" y="8161910"/>
            <a:ext cx="1511790" cy="1512000"/>
          </a:xfrm>
          <a:prstGeom prst="rect">
            <a:avLst/>
          </a:prstGeom>
        </p:spPr>
      </p:pic>
      <p:pic>
        <p:nvPicPr>
          <p:cNvPr id="22" name="Imagen 21"/>
          <p:cNvPicPr>
            <a:picLocks noChangeAspect="1"/>
          </p:cNvPicPr>
          <p:nvPr/>
        </p:nvPicPr>
        <p:blipFill rotWithShape="1"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002" t="10002" r="19989" b="24988"/>
          <a:stretch/>
        </p:blipFill>
        <p:spPr>
          <a:xfrm>
            <a:off x="2175227" y="6603127"/>
            <a:ext cx="1512001" cy="1512000"/>
          </a:xfrm>
          <a:prstGeom prst="rect">
            <a:avLst/>
          </a:prstGeom>
        </p:spPr>
      </p:pic>
      <p:sp>
        <p:nvSpPr>
          <p:cNvPr id="66" name="46 CuadroTexto"/>
          <p:cNvSpPr txBox="1"/>
          <p:nvPr/>
        </p:nvSpPr>
        <p:spPr>
          <a:xfrm>
            <a:off x="2117048" y="2864710"/>
            <a:ext cx="161133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200" b="1" dirty="0" smtClean="0">
                <a:solidFill>
                  <a:srgbClr val="00B050"/>
                </a:solidFill>
                <a:latin typeface="Helvetica" pitchFamily="34" charset="0"/>
                <a:cs typeface="Helvetica" pitchFamily="34" charset="0"/>
              </a:rPr>
              <a:t>E-</a:t>
            </a:r>
            <a:r>
              <a:rPr lang="es-ES" sz="1200" b="1" dirty="0" err="1" smtClean="0">
                <a:solidFill>
                  <a:srgbClr val="00B050"/>
                </a:solidFill>
                <a:latin typeface="Helvetica" pitchFamily="34" charset="0"/>
                <a:cs typeface="Helvetica" pitchFamily="34" charset="0"/>
              </a:rPr>
              <a:t>cadherin</a:t>
            </a:r>
            <a:r>
              <a:rPr lang="es-ES" sz="1200" b="1" dirty="0" smtClean="0">
                <a:solidFill>
                  <a:srgbClr val="00B050"/>
                </a:solidFill>
                <a:latin typeface="Helvetica" pitchFamily="34" charset="0"/>
                <a:cs typeface="Helvetica" pitchFamily="34" charset="0"/>
              </a:rPr>
              <a:t>  CI-1040</a:t>
            </a:r>
            <a:endParaRPr lang="es-ES" sz="1200" b="1" dirty="0">
              <a:solidFill>
                <a:srgbClr val="00B050"/>
              </a:solidFill>
              <a:latin typeface="Helvetica" pitchFamily="34" charset="0"/>
              <a:cs typeface="Helvetica" pitchFamily="34" charset="0"/>
            </a:endParaRPr>
          </a:p>
        </p:txBody>
      </p:sp>
      <p:sp>
        <p:nvSpPr>
          <p:cNvPr id="67" name="46 CuadroTexto"/>
          <p:cNvSpPr txBox="1"/>
          <p:nvPr/>
        </p:nvSpPr>
        <p:spPr>
          <a:xfrm>
            <a:off x="2376984" y="6321190"/>
            <a:ext cx="11240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200" b="1" dirty="0" smtClean="0">
                <a:solidFill>
                  <a:srgbClr val="00B050"/>
                </a:solidFill>
                <a:latin typeface="Helvetica" pitchFamily="34" charset="0"/>
                <a:cs typeface="Helvetica" pitchFamily="34" charset="0"/>
              </a:rPr>
              <a:t>ZO-1 CI-1040</a:t>
            </a:r>
            <a:endParaRPr lang="es-ES" sz="1200" b="1" dirty="0">
              <a:solidFill>
                <a:srgbClr val="00B050"/>
              </a:solidFill>
              <a:latin typeface="Helvetica" pitchFamily="34" charset="0"/>
              <a:cs typeface="Helvetica" pitchFamily="34" charset="0"/>
            </a:endParaRPr>
          </a:p>
        </p:txBody>
      </p:sp>
      <p:cxnSp>
        <p:nvCxnSpPr>
          <p:cNvPr id="13" name="Straight Connector 12"/>
          <p:cNvCxnSpPr/>
          <p:nvPr/>
        </p:nvCxnSpPr>
        <p:spPr>
          <a:xfrm>
            <a:off x="2252842" y="6105160"/>
            <a:ext cx="384048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/>
          <p:cNvCxnSpPr/>
          <p:nvPr/>
        </p:nvCxnSpPr>
        <p:spPr>
          <a:xfrm>
            <a:off x="2216631" y="9561640"/>
            <a:ext cx="384048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9463656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149871</TotalTime>
  <Words>38</Words>
  <Application>Microsoft Office PowerPoint</Application>
  <PresentationFormat>A4 (210 x 297 mm)</PresentationFormat>
  <Paragraphs>23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7" baseType="lpstr">
      <vt:lpstr>MS PGothic</vt:lpstr>
      <vt:lpstr>MS PGothic</vt:lpstr>
      <vt:lpstr>Arial</vt:lpstr>
      <vt:lpstr>Calibri</vt:lpstr>
      <vt:lpstr>Helvetica</vt:lpstr>
      <vt:lpstr>Tema di Office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乩歫椠䱡畳椀㸲㻸ꔿ㌋䬮ꍰ䞮誀圇짗꾬钒붤鏊꣊㥊揤鞁</dc:creator>
  <cp:lastModifiedBy>Irene Maseda Agüero</cp:lastModifiedBy>
  <cp:revision>1949</cp:revision>
  <cp:lastPrinted>2014-10-20T12:41:50Z</cp:lastPrinted>
  <dcterms:created xsi:type="dcterms:W3CDTF">2012-07-05T20:59:46Z</dcterms:created>
  <dcterms:modified xsi:type="dcterms:W3CDTF">2018-10-03T07:25:01Z</dcterms:modified>
</cp:coreProperties>
</file>