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00" r:id="rId2"/>
  </p:sldIdLst>
  <p:sldSz cx="6858000" cy="9906000" type="A4"/>
  <p:notesSz cx="6735763" cy="9869488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4201" userDrawn="1">
          <p15:clr>
            <a:srgbClr val="A4A3A4"/>
          </p15:clr>
        </p15:guide>
        <p15:guide id="3" orient="horz" pos="3755" userDrawn="1">
          <p15:clr>
            <a:srgbClr val="A4A3A4"/>
          </p15:clr>
        </p15:guide>
        <p15:guide id="4" orient="horz" pos="2802">
          <p15:clr>
            <a:srgbClr val="A4A3A4"/>
          </p15:clr>
        </p15:guide>
        <p15:guide id="5" pos="1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736" autoAdjust="0"/>
    <p:restoredTop sz="98472" autoAdjust="0"/>
  </p:normalViewPr>
  <p:slideViewPr>
    <p:cSldViewPr snapToObjects="1" showGuides="1">
      <p:cViewPr varScale="1">
        <p:scale>
          <a:sx n="73" d="100"/>
          <a:sy n="73" d="100"/>
        </p:scale>
        <p:origin x="1998" y="60"/>
      </p:cViewPr>
      <p:guideLst>
        <p:guide pos="4201"/>
        <p:guide orient="horz" pos="3755"/>
        <p:guide orient="horz" pos="2802"/>
        <p:guide pos="1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3" y="4"/>
            <a:ext cx="2919441" cy="492126"/>
          </a:xfrm>
          <a:prstGeom prst="rect">
            <a:avLst/>
          </a:prstGeom>
        </p:spPr>
        <p:txBody>
          <a:bodyPr vert="horz" lIns="85358" tIns="42679" rIns="85358" bIns="42679" rtlCol="0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14799" y="4"/>
            <a:ext cx="2919441" cy="492126"/>
          </a:xfrm>
          <a:prstGeom prst="rect">
            <a:avLst/>
          </a:prstGeom>
        </p:spPr>
        <p:txBody>
          <a:bodyPr vert="horz" lIns="85358" tIns="42679" rIns="85358" bIns="42679" rtlCol="0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F659F62F-572E-44F0-9053-626DB0964D88}" type="datetimeFigureOut">
              <a:rPr lang="es-ES"/>
              <a:pPr>
                <a:defRPr/>
              </a:pPr>
              <a:t>03/10/2018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089150" y="742950"/>
            <a:ext cx="2557463" cy="36972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5358" tIns="42679" rIns="85358" bIns="42679" rtlCol="0" anchor="ctr"/>
          <a:lstStyle/>
          <a:p>
            <a:pPr lvl="0"/>
            <a:endParaRPr lang="es-ES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2665" y="4687001"/>
            <a:ext cx="5390441" cy="4439247"/>
          </a:xfrm>
          <a:prstGeom prst="rect">
            <a:avLst/>
          </a:prstGeom>
        </p:spPr>
        <p:txBody>
          <a:bodyPr vert="horz" lIns="85358" tIns="42679" rIns="85358" bIns="42679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3" y="9375680"/>
            <a:ext cx="2919441" cy="492126"/>
          </a:xfrm>
          <a:prstGeom prst="rect">
            <a:avLst/>
          </a:prstGeom>
        </p:spPr>
        <p:txBody>
          <a:bodyPr vert="horz" lIns="85358" tIns="42679" rIns="85358" bIns="42679" rtlCol="0" anchor="b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14799" y="9375680"/>
            <a:ext cx="2919441" cy="492126"/>
          </a:xfrm>
          <a:prstGeom prst="rect">
            <a:avLst/>
          </a:prstGeom>
        </p:spPr>
        <p:txBody>
          <a:bodyPr vert="horz" lIns="85358" tIns="42679" rIns="85358" bIns="42679" rtlCol="0" anchor="b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E0514161-962D-48B3-AEC6-99F9815FFED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0308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7A1F9-24CE-4A7F-AE3B-F7BF1682CD39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48F58-8568-46C0-9D16-D43D99AE834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417DA-9F42-40B6-8859-9A278A97162D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ABFFA-48D3-4012-9AEF-6602365EC6D4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08F20-205A-4C65-A4AE-DAB62AFC0F5B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0BB72-FB4D-4C57-80B1-77020F77D6F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35B1F-1262-462E-8528-BD3377D34FE3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113DA-D188-4ACA-B592-66210E3F9DE5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083DB-3D12-40D0-9E6C-7FD8E582C489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DD1C6-5638-41D4-9A3A-1121D70A326F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6355C-A6A4-4F8B-B6F4-02A14448CEDD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07D11-D2E1-4767-8397-0382F36B305C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94902-0DBF-47AF-BEC2-67C99069DEBC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0AF9B-C421-4433-A47B-226A8BD83F0D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CB32F-099F-444E-92BF-BDDF1ED19AF5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F345-1681-45BB-9837-19FE2224EA82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5DB41-68DC-4241-BD04-FF238EB8371C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E74DC-6443-4CAA-87EE-B679E840D61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BB965-4CC7-4E69-A1AD-1BB89AC8B1E6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E3B03-BD1F-4296-ABB8-30F543E722C2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C7EB9-4104-4C47-A9BF-E3F837646EF8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A96AA-208C-4852-80DD-52DD19AA1211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D45E7-55C6-412A-B599-26FDB0770660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C1426-4AAD-418C-AD0D-E7CFC8F92AB5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7FE14-B0B6-47BD-B5E1-0B1180DEC436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5C54A-0E6E-497D-85B2-1D1A0A4CDD91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titolo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4099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78796793-FBAB-4036-84C3-36179CD2BFFD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30AA6910-D4B8-4257-B50F-BCF46BF679AC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>
            <a:grpSpLocks noChangeAspect="1"/>
          </p:cNvGrpSpPr>
          <p:nvPr/>
        </p:nvGrpSpPr>
        <p:grpSpPr>
          <a:xfrm>
            <a:off x="3933095" y="3152750"/>
            <a:ext cx="2700000" cy="1526869"/>
            <a:chOff x="260560" y="3224760"/>
            <a:chExt cx="2700000" cy="1526869"/>
          </a:xfrm>
        </p:grpSpPr>
        <p:pic>
          <p:nvPicPr>
            <p:cNvPr id="18" name="Immagine 1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560" y="3224760"/>
              <a:ext cx="2700000" cy="1526869"/>
            </a:xfrm>
            <a:prstGeom prst="rect">
              <a:avLst/>
            </a:prstGeom>
          </p:spPr>
        </p:pic>
        <p:grpSp>
          <p:nvGrpSpPr>
            <p:cNvPr id="36" name="Gruppo 35"/>
            <p:cNvGrpSpPr/>
            <p:nvPr/>
          </p:nvGrpSpPr>
          <p:grpSpPr>
            <a:xfrm>
              <a:off x="1536268" y="3368780"/>
              <a:ext cx="360000" cy="72000"/>
              <a:chOff x="1556740" y="3939352"/>
              <a:chExt cx="360000" cy="72000"/>
            </a:xfrm>
          </p:grpSpPr>
          <p:sp>
            <p:nvSpPr>
              <p:cNvPr id="33" name="Line 13"/>
              <p:cNvSpPr>
                <a:spLocks noChangeShapeType="1"/>
              </p:cNvSpPr>
              <p:nvPr/>
            </p:nvSpPr>
            <p:spPr bwMode="auto">
              <a:xfrm>
                <a:off x="1556740" y="3944860"/>
                <a:ext cx="3600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4" name="Line 13"/>
              <p:cNvSpPr>
                <a:spLocks noChangeShapeType="1"/>
              </p:cNvSpPr>
              <p:nvPr/>
            </p:nvSpPr>
            <p:spPr bwMode="auto">
              <a:xfrm>
                <a:off x="1564692" y="3939352"/>
                <a:ext cx="0" cy="720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5" name="Line 13"/>
              <p:cNvSpPr>
                <a:spLocks noChangeShapeType="1"/>
              </p:cNvSpPr>
              <p:nvPr/>
            </p:nvSpPr>
            <p:spPr bwMode="auto">
              <a:xfrm>
                <a:off x="1911282" y="3939352"/>
                <a:ext cx="0" cy="720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</p:grpSp>
      </p:grpSp>
      <p:grpSp>
        <p:nvGrpSpPr>
          <p:cNvPr id="4" name="Grupo 3"/>
          <p:cNvGrpSpPr>
            <a:grpSpLocks noChangeAspect="1"/>
          </p:cNvGrpSpPr>
          <p:nvPr/>
        </p:nvGrpSpPr>
        <p:grpSpPr>
          <a:xfrm>
            <a:off x="3933095" y="6544747"/>
            <a:ext cx="2700000" cy="1504683"/>
            <a:chOff x="260559" y="5313050"/>
            <a:chExt cx="2700000" cy="1504683"/>
          </a:xfrm>
        </p:grpSpPr>
        <p:pic>
          <p:nvPicPr>
            <p:cNvPr id="26" name="Immagine 2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559" y="5313050"/>
              <a:ext cx="2700000" cy="1504683"/>
            </a:xfrm>
            <a:prstGeom prst="rect">
              <a:avLst/>
            </a:prstGeom>
          </p:spPr>
        </p:pic>
        <p:grpSp>
          <p:nvGrpSpPr>
            <p:cNvPr id="42" name="Gruppo 41"/>
            <p:cNvGrpSpPr/>
            <p:nvPr/>
          </p:nvGrpSpPr>
          <p:grpSpPr>
            <a:xfrm>
              <a:off x="1506766" y="5593535"/>
              <a:ext cx="360000" cy="72000"/>
              <a:chOff x="1556740" y="3939352"/>
              <a:chExt cx="360000" cy="72000"/>
            </a:xfrm>
          </p:grpSpPr>
          <p:sp>
            <p:nvSpPr>
              <p:cNvPr id="43" name="Line 13"/>
              <p:cNvSpPr>
                <a:spLocks noChangeShapeType="1"/>
              </p:cNvSpPr>
              <p:nvPr/>
            </p:nvSpPr>
            <p:spPr bwMode="auto">
              <a:xfrm>
                <a:off x="1556740" y="3944860"/>
                <a:ext cx="3600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4" name="Line 13"/>
              <p:cNvSpPr>
                <a:spLocks noChangeShapeType="1"/>
              </p:cNvSpPr>
              <p:nvPr/>
            </p:nvSpPr>
            <p:spPr bwMode="auto">
              <a:xfrm>
                <a:off x="1564692" y="3939352"/>
                <a:ext cx="0" cy="720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5" name="Line 13"/>
              <p:cNvSpPr>
                <a:spLocks noChangeShapeType="1"/>
              </p:cNvSpPr>
              <p:nvPr/>
            </p:nvSpPr>
            <p:spPr bwMode="auto">
              <a:xfrm>
                <a:off x="1911282" y="3939352"/>
                <a:ext cx="0" cy="720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</p:grpSp>
      </p:grpSp>
      <p:sp>
        <p:nvSpPr>
          <p:cNvPr id="19" name="19 CuadroTexto"/>
          <p:cNvSpPr txBox="1"/>
          <p:nvPr/>
        </p:nvSpPr>
        <p:spPr>
          <a:xfrm>
            <a:off x="57393" y="100173"/>
            <a:ext cx="19383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smtClean="0"/>
              <a:t>Supplementary </a:t>
            </a:r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Figure</a:t>
            </a:r>
            <a:r>
              <a:rPr lang="es-ES" sz="1200" b="1" dirty="0" smtClean="0"/>
              <a:t> 3</a:t>
            </a:r>
            <a:endParaRPr lang="es-ES" sz="1200" b="1" dirty="0"/>
          </a:p>
        </p:txBody>
      </p:sp>
      <p:sp>
        <p:nvSpPr>
          <p:cNvPr id="46" name="46 CuadroTexto"/>
          <p:cNvSpPr txBox="1"/>
          <p:nvPr/>
        </p:nvSpPr>
        <p:spPr>
          <a:xfrm>
            <a:off x="181316" y="2792700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B</a:t>
            </a:r>
          </a:p>
        </p:txBody>
      </p:sp>
      <p:grpSp>
        <p:nvGrpSpPr>
          <p:cNvPr id="2" name="Gruppo 1"/>
          <p:cNvGrpSpPr/>
          <p:nvPr/>
        </p:nvGrpSpPr>
        <p:grpSpPr>
          <a:xfrm>
            <a:off x="152920" y="560390"/>
            <a:ext cx="2700000" cy="2016280"/>
            <a:chOff x="152920" y="416370"/>
            <a:chExt cx="2700000" cy="2016280"/>
          </a:xfrm>
        </p:grpSpPr>
        <p:pic>
          <p:nvPicPr>
            <p:cNvPr id="23" name="Immagine 2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703"/>
            <a:stretch/>
          </p:blipFill>
          <p:spPr>
            <a:xfrm>
              <a:off x="152920" y="708334"/>
              <a:ext cx="2700000" cy="1544613"/>
            </a:xfrm>
            <a:prstGeom prst="rect">
              <a:avLst/>
            </a:prstGeom>
          </p:spPr>
        </p:pic>
        <p:sp>
          <p:nvSpPr>
            <p:cNvPr id="5" name="Line 13"/>
            <p:cNvSpPr>
              <a:spLocks noChangeShapeType="1"/>
            </p:cNvSpPr>
            <p:nvPr/>
          </p:nvSpPr>
          <p:spPr bwMode="auto">
            <a:xfrm>
              <a:off x="1815966" y="992450"/>
              <a:ext cx="540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28 Rectángulo"/>
            <p:cNvSpPr/>
            <p:nvPr/>
          </p:nvSpPr>
          <p:spPr>
            <a:xfrm>
              <a:off x="1995744" y="797916"/>
              <a:ext cx="425116" cy="107721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1600" dirty="0" smtClean="0"/>
                <a:t>**</a:t>
              </a:r>
              <a:r>
                <a:rPr lang="es-ES" sz="1600" dirty="0"/>
                <a:t>*</a:t>
              </a:r>
            </a:p>
            <a:p>
              <a:pPr>
                <a:spcBef>
                  <a:spcPct val="50000"/>
                </a:spcBef>
              </a:pPr>
              <a:endParaRPr lang="es-ES" sz="1600" dirty="0"/>
            </a:p>
            <a:p>
              <a:pPr>
                <a:spcBef>
                  <a:spcPct val="50000"/>
                </a:spcBef>
              </a:pPr>
              <a:endParaRPr lang="es-ES" sz="1600" dirty="0"/>
            </a:p>
          </p:txBody>
        </p:sp>
        <p:sp>
          <p:nvSpPr>
            <p:cNvPr id="12" name="20 Rectángulo"/>
            <p:cNvSpPr>
              <a:spLocks noChangeArrowheads="1"/>
            </p:cNvSpPr>
            <p:nvPr/>
          </p:nvSpPr>
          <p:spPr bwMode="auto">
            <a:xfrm>
              <a:off x="980660" y="2216620"/>
              <a:ext cx="503664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800" b="1" dirty="0" smtClean="0">
                  <a:latin typeface="Helvetica" pitchFamily="34" charset="0"/>
                  <a:cs typeface="Helvetica" pitchFamily="34" charset="0"/>
                </a:rPr>
                <a:t> WT CI</a:t>
              </a:r>
              <a:endParaRPr lang="es-ES" sz="800" b="1" dirty="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0" name="46 CuadroTexto"/>
            <p:cNvSpPr txBox="1"/>
            <p:nvPr/>
          </p:nvSpPr>
          <p:spPr>
            <a:xfrm>
              <a:off x="188550" y="416370"/>
              <a:ext cx="2952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b="1" dirty="0" smtClean="0">
                  <a:latin typeface="Helvetica" pitchFamily="34" charset="0"/>
                  <a:cs typeface="Helvetica" pitchFamily="34" charset="0"/>
                </a:rPr>
                <a:t>A</a:t>
              </a:r>
              <a:endParaRPr lang="es-ES" sz="1200" b="1" dirty="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8" name="20 Rectángulo"/>
            <p:cNvSpPr>
              <a:spLocks noChangeArrowheads="1"/>
            </p:cNvSpPr>
            <p:nvPr/>
          </p:nvSpPr>
          <p:spPr bwMode="auto">
            <a:xfrm>
              <a:off x="2092901" y="2217206"/>
              <a:ext cx="688009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800" b="1" dirty="0" smtClean="0">
                  <a:latin typeface="Helvetica" pitchFamily="34" charset="0"/>
                  <a:cs typeface="Helvetica" pitchFamily="34" charset="0"/>
                </a:rPr>
                <a:t> Cav1-/- CI</a:t>
              </a:r>
              <a:endParaRPr lang="es-ES" sz="800" b="1" dirty="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9" name="20 Rectángulo"/>
            <p:cNvSpPr>
              <a:spLocks noChangeArrowheads="1"/>
            </p:cNvSpPr>
            <p:nvPr/>
          </p:nvSpPr>
          <p:spPr bwMode="auto">
            <a:xfrm>
              <a:off x="476590" y="2216620"/>
              <a:ext cx="40107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800" b="1" dirty="0" smtClean="0">
                  <a:latin typeface="Helvetica" pitchFamily="34" charset="0"/>
                  <a:cs typeface="Helvetica" pitchFamily="34" charset="0"/>
                </a:rPr>
                <a:t> WT </a:t>
              </a:r>
              <a:endParaRPr lang="es-ES" sz="800" b="1" dirty="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0" name="20 Rectángulo"/>
            <p:cNvSpPr>
              <a:spLocks noChangeArrowheads="1"/>
            </p:cNvSpPr>
            <p:nvPr/>
          </p:nvSpPr>
          <p:spPr bwMode="auto">
            <a:xfrm>
              <a:off x="1556740" y="2217206"/>
              <a:ext cx="556563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800" b="1" dirty="0" smtClean="0">
                  <a:latin typeface="Helvetica" pitchFamily="34" charset="0"/>
                  <a:cs typeface="Helvetica" pitchFamily="34" charset="0"/>
                </a:rPr>
                <a:t> Cav1-/-</a:t>
              </a:r>
              <a:endParaRPr lang="es-ES" sz="800" b="1" dirty="0">
                <a:latin typeface="Helvetica" pitchFamily="34" charset="0"/>
                <a:cs typeface="Helvetica" pitchFamily="34" charset="0"/>
              </a:endParaRPr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4113095" y="4664960"/>
            <a:ext cx="2340000" cy="1584220"/>
            <a:chOff x="4545480" y="4664960"/>
            <a:chExt cx="2340000" cy="1584220"/>
          </a:xfrm>
        </p:grpSpPr>
        <p:pic>
          <p:nvPicPr>
            <p:cNvPr id="21" name="Immagine 2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5480" y="4668169"/>
              <a:ext cx="2340000" cy="1581011"/>
            </a:xfrm>
            <a:prstGeom prst="rect">
              <a:avLst/>
            </a:prstGeom>
          </p:spPr>
        </p:pic>
        <p:sp>
          <p:nvSpPr>
            <p:cNvPr id="27" name="Line 13"/>
            <p:cNvSpPr>
              <a:spLocks noChangeShapeType="1"/>
            </p:cNvSpPr>
            <p:nvPr/>
          </p:nvSpPr>
          <p:spPr bwMode="auto">
            <a:xfrm>
              <a:off x="5223022" y="4864675"/>
              <a:ext cx="396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8" name="28 Rectángulo"/>
            <p:cNvSpPr/>
            <p:nvPr/>
          </p:nvSpPr>
          <p:spPr>
            <a:xfrm>
              <a:off x="5262756" y="4664960"/>
              <a:ext cx="46794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1600" dirty="0" smtClean="0"/>
                <a:t>***</a:t>
              </a:r>
              <a:endParaRPr lang="es-ES" sz="1600" dirty="0"/>
            </a:p>
            <a:p>
              <a:pPr>
                <a:spcBef>
                  <a:spcPct val="50000"/>
                </a:spcBef>
              </a:pPr>
              <a:endParaRPr lang="es-ES" sz="1600" dirty="0"/>
            </a:p>
          </p:txBody>
        </p:sp>
        <p:sp>
          <p:nvSpPr>
            <p:cNvPr id="29" name="Line 13"/>
            <p:cNvSpPr>
              <a:spLocks noChangeShapeType="1"/>
            </p:cNvSpPr>
            <p:nvPr/>
          </p:nvSpPr>
          <p:spPr bwMode="auto">
            <a:xfrm>
              <a:off x="5663960" y="4866236"/>
              <a:ext cx="756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" name="28 Rectángulo"/>
            <p:cNvSpPr/>
            <p:nvPr/>
          </p:nvSpPr>
          <p:spPr>
            <a:xfrm>
              <a:off x="6093370" y="4665446"/>
              <a:ext cx="46794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1600" dirty="0" smtClean="0"/>
                <a:t>***</a:t>
              </a:r>
              <a:endParaRPr lang="es-ES" sz="1600" dirty="0"/>
            </a:p>
            <a:p>
              <a:pPr>
                <a:spcBef>
                  <a:spcPct val="50000"/>
                </a:spcBef>
              </a:pPr>
              <a:endParaRPr lang="es-ES" sz="1600" dirty="0"/>
            </a:p>
          </p:txBody>
        </p:sp>
      </p:grpSp>
      <p:grpSp>
        <p:nvGrpSpPr>
          <p:cNvPr id="25" name="Grupo 24"/>
          <p:cNvGrpSpPr/>
          <p:nvPr/>
        </p:nvGrpSpPr>
        <p:grpSpPr>
          <a:xfrm>
            <a:off x="4113095" y="7977420"/>
            <a:ext cx="2340000" cy="1384613"/>
            <a:chOff x="4545480" y="7977420"/>
            <a:chExt cx="2340000" cy="1384613"/>
          </a:xfrm>
        </p:grpSpPr>
        <p:pic>
          <p:nvPicPr>
            <p:cNvPr id="37" name="Immagine 3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5480" y="7977420"/>
              <a:ext cx="2340000" cy="1384613"/>
            </a:xfrm>
            <a:prstGeom prst="rect">
              <a:avLst/>
            </a:prstGeom>
          </p:spPr>
        </p:pic>
        <p:sp>
          <p:nvSpPr>
            <p:cNvPr id="30" name="Line 13"/>
            <p:cNvSpPr>
              <a:spLocks noChangeShapeType="1"/>
            </p:cNvSpPr>
            <p:nvPr/>
          </p:nvSpPr>
          <p:spPr bwMode="auto">
            <a:xfrm>
              <a:off x="5229630" y="8176649"/>
              <a:ext cx="396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1" name="28 Rectángulo"/>
            <p:cNvSpPr/>
            <p:nvPr/>
          </p:nvSpPr>
          <p:spPr>
            <a:xfrm>
              <a:off x="5304154" y="7989634"/>
              <a:ext cx="42511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1600" dirty="0" smtClean="0"/>
                <a:t>***</a:t>
              </a:r>
              <a:endParaRPr lang="es-ES" sz="1600" dirty="0"/>
            </a:p>
            <a:p>
              <a:pPr>
                <a:spcBef>
                  <a:spcPct val="50000"/>
                </a:spcBef>
              </a:pPr>
              <a:endParaRPr lang="es-ES" sz="1600" dirty="0"/>
            </a:p>
          </p:txBody>
        </p:sp>
        <p:sp>
          <p:nvSpPr>
            <p:cNvPr id="32" name="Line 13"/>
            <p:cNvSpPr>
              <a:spLocks noChangeShapeType="1"/>
            </p:cNvSpPr>
            <p:nvPr/>
          </p:nvSpPr>
          <p:spPr bwMode="auto">
            <a:xfrm>
              <a:off x="5675518" y="8178210"/>
              <a:ext cx="756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7" name="28 Rectángulo"/>
            <p:cNvSpPr/>
            <p:nvPr/>
          </p:nvSpPr>
          <p:spPr>
            <a:xfrm>
              <a:off x="6057690" y="7989634"/>
              <a:ext cx="42511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1600" dirty="0" smtClean="0"/>
                <a:t>***</a:t>
              </a:r>
              <a:endParaRPr lang="es-ES" sz="1600" dirty="0"/>
            </a:p>
            <a:p>
              <a:pPr>
                <a:spcBef>
                  <a:spcPct val="50000"/>
                </a:spcBef>
              </a:pPr>
              <a:endParaRPr lang="es-ES" sz="1600" dirty="0"/>
            </a:p>
          </p:txBody>
        </p:sp>
      </p:grp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6" t="19716" r="17095" b="15275"/>
          <a:stretch/>
        </p:blipFill>
        <p:spPr>
          <a:xfrm>
            <a:off x="620810" y="3152750"/>
            <a:ext cx="1512000" cy="1512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96" t="24990" r="12094" b="10002"/>
          <a:stretch/>
        </p:blipFill>
        <p:spPr>
          <a:xfrm>
            <a:off x="620810" y="4711780"/>
            <a:ext cx="1512000" cy="1512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89" t="24990" r="15002" b="10002"/>
          <a:stretch/>
        </p:blipFill>
        <p:spPr>
          <a:xfrm>
            <a:off x="620810" y="8161910"/>
            <a:ext cx="1512000" cy="1512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5" t="15880" r="18346" b="19111"/>
          <a:stretch/>
        </p:blipFill>
        <p:spPr>
          <a:xfrm>
            <a:off x="620810" y="6603127"/>
            <a:ext cx="1511999" cy="1512000"/>
          </a:xfrm>
          <a:prstGeom prst="rect">
            <a:avLst/>
          </a:prstGeom>
        </p:spPr>
      </p:pic>
      <p:sp>
        <p:nvSpPr>
          <p:cNvPr id="48" name="46 CuadroTexto"/>
          <p:cNvSpPr txBox="1"/>
          <p:nvPr/>
        </p:nvSpPr>
        <p:spPr>
          <a:xfrm>
            <a:off x="188550" y="6188211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C</a:t>
            </a:r>
          </a:p>
        </p:txBody>
      </p:sp>
      <p:sp>
        <p:nvSpPr>
          <p:cNvPr id="49" name="46 CuadroTexto"/>
          <p:cNvSpPr txBox="1"/>
          <p:nvPr/>
        </p:nvSpPr>
        <p:spPr>
          <a:xfrm>
            <a:off x="188550" y="3770251"/>
            <a:ext cx="4315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Scr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50" name="46 CuadroTexto"/>
          <p:cNvSpPr txBox="1"/>
          <p:nvPr/>
        </p:nvSpPr>
        <p:spPr>
          <a:xfrm>
            <a:off x="-27480" y="5329281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siCav1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51" name="46 CuadroTexto"/>
          <p:cNvSpPr txBox="1"/>
          <p:nvPr/>
        </p:nvSpPr>
        <p:spPr>
          <a:xfrm>
            <a:off x="188550" y="7220628"/>
            <a:ext cx="4315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Scr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52" name="46 CuadroTexto"/>
          <p:cNvSpPr txBox="1"/>
          <p:nvPr/>
        </p:nvSpPr>
        <p:spPr>
          <a:xfrm>
            <a:off x="-27480" y="8779411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siCav1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53" name="46 CuadroTexto"/>
          <p:cNvSpPr txBox="1"/>
          <p:nvPr/>
        </p:nvSpPr>
        <p:spPr>
          <a:xfrm>
            <a:off x="620610" y="2875751"/>
            <a:ext cx="15279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E-</a:t>
            </a:r>
            <a:r>
              <a:rPr lang="es-ES" sz="1200" b="1" dirty="0" err="1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cadherin</a:t>
            </a:r>
            <a:r>
              <a:rPr lang="es-ES" sz="1200" b="1" dirty="0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  DMSO</a:t>
            </a:r>
            <a:endParaRPr lang="es-ES" sz="1200" b="1" dirty="0">
              <a:solidFill>
                <a:srgbClr val="00B05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54" name="46 CuadroTexto"/>
          <p:cNvSpPr txBox="1"/>
          <p:nvPr/>
        </p:nvSpPr>
        <p:spPr>
          <a:xfrm>
            <a:off x="876120" y="6332231"/>
            <a:ext cx="10406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ZO-1 DMSO</a:t>
            </a:r>
            <a:endParaRPr lang="es-ES" sz="1200" b="1" dirty="0">
              <a:solidFill>
                <a:srgbClr val="00B05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57" name="Line 13"/>
          <p:cNvSpPr>
            <a:spLocks noChangeShapeType="1"/>
          </p:cNvSpPr>
          <p:nvPr/>
        </p:nvSpPr>
        <p:spPr bwMode="auto">
          <a:xfrm>
            <a:off x="686976" y="1136470"/>
            <a:ext cx="1080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8" name="28 Rectángulo"/>
          <p:cNvSpPr/>
          <p:nvPr/>
        </p:nvSpPr>
        <p:spPr>
          <a:xfrm>
            <a:off x="1412720" y="920440"/>
            <a:ext cx="42511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 dirty="0" smtClean="0"/>
              <a:t>**</a:t>
            </a:r>
            <a:r>
              <a:rPr lang="es-ES" sz="1600" dirty="0"/>
              <a:t>*</a:t>
            </a:r>
          </a:p>
          <a:p>
            <a:pPr>
              <a:spcBef>
                <a:spcPct val="50000"/>
              </a:spcBef>
            </a:pPr>
            <a:endParaRPr lang="es-ES" sz="1600" dirty="0"/>
          </a:p>
          <a:p>
            <a:pPr>
              <a:spcBef>
                <a:spcPct val="50000"/>
              </a:spcBef>
            </a:pPr>
            <a:endParaRPr lang="es-ES" sz="1600" dirty="0"/>
          </a:p>
        </p:txBody>
      </p:sp>
      <p:sp>
        <p:nvSpPr>
          <p:cNvPr id="59" name="Line 13"/>
          <p:cNvSpPr>
            <a:spLocks noChangeShapeType="1"/>
          </p:cNvSpPr>
          <p:nvPr/>
        </p:nvSpPr>
        <p:spPr bwMode="auto">
          <a:xfrm>
            <a:off x="692620" y="1762438"/>
            <a:ext cx="540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0" name="46 CuadroTexto"/>
          <p:cNvSpPr txBox="1"/>
          <p:nvPr/>
        </p:nvSpPr>
        <p:spPr>
          <a:xfrm>
            <a:off x="865641" y="1518642"/>
            <a:ext cx="4507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n.s.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2" t="5097" r="18758" b="29893"/>
          <a:stretch/>
        </p:blipFill>
        <p:spPr>
          <a:xfrm>
            <a:off x="2175227" y="3152750"/>
            <a:ext cx="1512001" cy="15120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36" t="22006" r="13655" b="12984"/>
          <a:stretch/>
        </p:blipFill>
        <p:spPr>
          <a:xfrm>
            <a:off x="2175227" y="4711780"/>
            <a:ext cx="1512001" cy="151200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3" r="29908" b="34981"/>
          <a:stretch/>
        </p:blipFill>
        <p:spPr>
          <a:xfrm>
            <a:off x="2175227" y="8161910"/>
            <a:ext cx="1511790" cy="15120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2" t="10002" r="19989" b="24988"/>
          <a:stretch/>
        </p:blipFill>
        <p:spPr>
          <a:xfrm>
            <a:off x="2175227" y="6603127"/>
            <a:ext cx="1512001" cy="1512000"/>
          </a:xfrm>
          <a:prstGeom prst="rect">
            <a:avLst/>
          </a:prstGeom>
        </p:spPr>
      </p:pic>
      <p:sp>
        <p:nvSpPr>
          <p:cNvPr id="66" name="46 CuadroTexto"/>
          <p:cNvSpPr txBox="1"/>
          <p:nvPr/>
        </p:nvSpPr>
        <p:spPr>
          <a:xfrm>
            <a:off x="2117048" y="2864710"/>
            <a:ext cx="16113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E-</a:t>
            </a:r>
            <a:r>
              <a:rPr lang="es-ES" sz="1200" b="1" dirty="0" err="1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cadherin</a:t>
            </a:r>
            <a:r>
              <a:rPr lang="es-ES" sz="1200" b="1" dirty="0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  CI-1040</a:t>
            </a:r>
            <a:endParaRPr lang="es-ES" sz="1200" b="1" dirty="0">
              <a:solidFill>
                <a:srgbClr val="00B05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67" name="46 CuadroTexto"/>
          <p:cNvSpPr txBox="1"/>
          <p:nvPr/>
        </p:nvSpPr>
        <p:spPr>
          <a:xfrm>
            <a:off x="2376984" y="6321190"/>
            <a:ext cx="1124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ZO-1 CI-1040</a:t>
            </a:r>
            <a:endParaRPr lang="es-ES" sz="1200" b="1" dirty="0">
              <a:solidFill>
                <a:srgbClr val="00B050"/>
              </a:solidFill>
              <a:latin typeface="Helvetica" pitchFamily="34" charset="0"/>
              <a:cs typeface="Helvetica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2252842" y="6105160"/>
            <a:ext cx="3840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2216631" y="9561640"/>
            <a:ext cx="3840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4636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149871</TotalTime>
  <Words>38</Words>
  <Application>Microsoft Office PowerPoint</Application>
  <PresentationFormat>A4 (210 x 297 mm)</PresentationFormat>
  <Paragraphs>23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MS PGothic</vt:lpstr>
      <vt:lpstr>MS PGothic</vt:lpstr>
      <vt:lpstr>Arial</vt:lpstr>
      <vt:lpstr>Calibri</vt:lpstr>
      <vt:lpstr>Helvetica</vt:lpstr>
      <vt:lpstr>Tema di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乩歫椠䱡畳椀㸲㻸ꔿ㌋䬮ꍰ䞮誀圇짗꾬钒붤鏊꣊㥊揤鞁</dc:creator>
  <cp:lastModifiedBy>Irene Maseda Agüero</cp:lastModifiedBy>
  <cp:revision>1949</cp:revision>
  <cp:lastPrinted>2014-10-20T12:41:50Z</cp:lastPrinted>
  <dcterms:created xsi:type="dcterms:W3CDTF">2012-07-05T20:59:46Z</dcterms:created>
  <dcterms:modified xsi:type="dcterms:W3CDTF">2018-10-03T07:25:01Z</dcterms:modified>
</cp:coreProperties>
</file>