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6858000" cy="9144000" type="letter"/>
  <p:notesSz cx="6662738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 showGuides="1">
      <p:cViewPr>
        <p:scale>
          <a:sx n="100" d="100"/>
          <a:sy n="100" d="100"/>
        </p:scale>
        <p:origin x="-1614" y="642"/>
      </p:cViewPr>
      <p:guideLst>
        <p:guide orient="horz" pos="4293"/>
        <p:guide orient="horz" pos="2608"/>
        <p:guide pos="255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D:\Users\agcampa\Documents\PAPERS\FqR2012\Cepas%20FqR%202012%20Manuel%20V12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D:\Users\agcampa\Documents\PAPERS\FqR2012\Cepas%20FqR%202012%20Manuel%20V12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D:\Users\agcampa\Documents\PAPERS\FqR2012\Cepas%20FqR%202012%20Manuel%20V12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4.9592496662319449E-2"/>
          <c:y val="6.7021962226263776E-2"/>
          <c:w val="0.80952712098859736"/>
          <c:h val="0.8082472635447361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'Comparacion CCs años'!$F$80</c:f>
              <c:strCache>
                <c:ptCount val="1"/>
                <c:pt idx="0">
                  <c:v>2002</c:v>
                </c:pt>
              </c:strCache>
            </c:strRef>
          </c:tx>
          <c:spPr>
            <a:solidFill>
              <a:schemeClr val="bg1"/>
            </a:solidFill>
            <a:ln>
              <a:solidFill>
                <a:schemeClr val="tx1"/>
              </a:solidFill>
            </a:ln>
          </c:spPr>
          <c:invertIfNegative val="0"/>
          <c:cat>
            <c:numRef>
              <c:f>'Comparacion CCs años'!$G$79:$Z$79</c:f>
              <c:numCache>
                <c:formatCode>General</c:formatCode>
                <c:ptCount val="20"/>
                <c:pt idx="0">
                  <c:v>81</c:v>
                </c:pt>
                <c:pt idx="1">
                  <c:v>63</c:v>
                </c:pt>
                <c:pt idx="2">
                  <c:v>17</c:v>
                </c:pt>
                <c:pt idx="3">
                  <c:v>156</c:v>
                </c:pt>
                <c:pt idx="4">
                  <c:v>90</c:v>
                </c:pt>
                <c:pt idx="5">
                  <c:v>88</c:v>
                </c:pt>
                <c:pt idx="6">
                  <c:v>260</c:v>
                </c:pt>
                <c:pt idx="7">
                  <c:v>180</c:v>
                </c:pt>
                <c:pt idx="8">
                  <c:v>62</c:v>
                </c:pt>
                <c:pt idx="9">
                  <c:v>30</c:v>
                </c:pt>
                <c:pt idx="10">
                  <c:v>433</c:v>
                </c:pt>
                <c:pt idx="11">
                  <c:v>97</c:v>
                </c:pt>
                <c:pt idx="12">
                  <c:v>717</c:v>
                </c:pt>
                <c:pt idx="13">
                  <c:v>42</c:v>
                </c:pt>
                <c:pt idx="14">
                  <c:v>67</c:v>
                </c:pt>
                <c:pt idx="15">
                  <c:v>230</c:v>
                </c:pt>
                <c:pt idx="16">
                  <c:v>320</c:v>
                </c:pt>
                <c:pt idx="17">
                  <c:v>1262</c:v>
                </c:pt>
                <c:pt idx="18">
                  <c:v>558</c:v>
                </c:pt>
                <c:pt idx="19">
                  <c:v>460</c:v>
                </c:pt>
              </c:numCache>
            </c:numRef>
          </c:cat>
          <c:val>
            <c:numRef>
              <c:f>'Comparacion CCs años'!$G$80:$Z$80</c:f>
              <c:numCache>
                <c:formatCode>General</c:formatCode>
                <c:ptCount val="20"/>
                <c:pt idx="0">
                  <c:v>14.7</c:v>
                </c:pt>
                <c:pt idx="1">
                  <c:v>12</c:v>
                </c:pt>
                <c:pt idx="2">
                  <c:v>10.7</c:v>
                </c:pt>
                <c:pt idx="3">
                  <c:v>8</c:v>
                </c:pt>
                <c:pt idx="4">
                  <c:v>6.7</c:v>
                </c:pt>
                <c:pt idx="5">
                  <c:v>5.3</c:v>
                </c:pt>
                <c:pt idx="6">
                  <c:v>4</c:v>
                </c:pt>
                <c:pt idx="7">
                  <c:v>2.7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</c:numCache>
            </c:numRef>
          </c:val>
        </c:ser>
        <c:ser>
          <c:idx val="1"/>
          <c:order val="1"/>
          <c:tx>
            <c:strRef>
              <c:f>'Comparacion CCs años'!$F$81</c:f>
              <c:strCache>
                <c:ptCount val="1"/>
                <c:pt idx="0">
                  <c:v>2006</c:v>
                </c:pt>
              </c:strCache>
            </c:strRef>
          </c:tx>
          <c:spPr>
            <a:solidFill>
              <a:schemeClr val="bg1">
                <a:lumMod val="85000"/>
              </a:schemeClr>
            </a:solidFill>
            <a:ln>
              <a:solidFill>
                <a:schemeClr val="tx1"/>
              </a:solidFill>
            </a:ln>
          </c:spPr>
          <c:invertIfNegative val="0"/>
          <c:cat>
            <c:numRef>
              <c:f>'Comparacion CCs años'!$G$79:$Z$79</c:f>
              <c:numCache>
                <c:formatCode>General</c:formatCode>
                <c:ptCount val="20"/>
                <c:pt idx="0">
                  <c:v>81</c:v>
                </c:pt>
                <c:pt idx="1">
                  <c:v>63</c:v>
                </c:pt>
                <c:pt idx="2">
                  <c:v>17</c:v>
                </c:pt>
                <c:pt idx="3">
                  <c:v>156</c:v>
                </c:pt>
                <c:pt idx="4">
                  <c:v>90</c:v>
                </c:pt>
                <c:pt idx="5">
                  <c:v>88</c:v>
                </c:pt>
                <c:pt idx="6">
                  <c:v>260</c:v>
                </c:pt>
                <c:pt idx="7">
                  <c:v>180</c:v>
                </c:pt>
                <c:pt idx="8">
                  <c:v>62</c:v>
                </c:pt>
                <c:pt idx="9">
                  <c:v>30</c:v>
                </c:pt>
                <c:pt idx="10">
                  <c:v>433</c:v>
                </c:pt>
                <c:pt idx="11">
                  <c:v>97</c:v>
                </c:pt>
                <c:pt idx="12">
                  <c:v>717</c:v>
                </c:pt>
                <c:pt idx="13">
                  <c:v>42</c:v>
                </c:pt>
                <c:pt idx="14">
                  <c:v>67</c:v>
                </c:pt>
                <c:pt idx="15">
                  <c:v>230</c:v>
                </c:pt>
                <c:pt idx="16">
                  <c:v>320</c:v>
                </c:pt>
                <c:pt idx="17">
                  <c:v>1262</c:v>
                </c:pt>
                <c:pt idx="18">
                  <c:v>558</c:v>
                </c:pt>
                <c:pt idx="19">
                  <c:v>460</c:v>
                </c:pt>
              </c:numCache>
            </c:numRef>
          </c:cat>
          <c:val>
            <c:numRef>
              <c:f>'Comparacion CCs años'!$G$81:$Z$81</c:f>
              <c:numCache>
                <c:formatCode>General</c:formatCode>
                <c:ptCount val="20"/>
                <c:pt idx="0">
                  <c:v>1</c:v>
                </c:pt>
                <c:pt idx="1">
                  <c:v>14.3</c:v>
                </c:pt>
                <c:pt idx="2">
                  <c:v>2</c:v>
                </c:pt>
                <c:pt idx="3">
                  <c:v>18.399999999999999</c:v>
                </c:pt>
                <c:pt idx="4">
                  <c:v>2</c:v>
                </c:pt>
                <c:pt idx="5">
                  <c:v>0</c:v>
                </c:pt>
                <c:pt idx="6">
                  <c:v>2</c:v>
                </c:pt>
                <c:pt idx="7">
                  <c:v>1</c:v>
                </c:pt>
                <c:pt idx="8">
                  <c:v>4.0999999999999996</c:v>
                </c:pt>
                <c:pt idx="9">
                  <c:v>3.1</c:v>
                </c:pt>
                <c:pt idx="10">
                  <c:v>3.1</c:v>
                </c:pt>
                <c:pt idx="11">
                  <c:v>3.1</c:v>
                </c:pt>
                <c:pt idx="12">
                  <c:v>3.1</c:v>
                </c:pt>
                <c:pt idx="13">
                  <c:v>1</c:v>
                </c:pt>
                <c:pt idx="14">
                  <c:v>1</c:v>
                </c:pt>
                <c:pt idx="15">
                  <c:v>1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</c:numCache>
            </c:numRef>
          </c:val>
        </c:ser>
        <c:ser>
          <c:idx val="2"/>
          <c:order val="2"/>
          <c:tx>
            <c:strRef>
              <c:f>'Comparacion CCs años'!$F$82</c:f>
              <c:strCache>
                <c:ptCount val="1"/>
                <c:pt idx="0">
                  <c:v>2012</c:v>
                </c:pt>
              </c:strCache>
            </c:strRef>
          </c:tx>
          <c:spPr>
            <a:solidFill>
              <a:schemeClr val="tx1"/>
            </a:solidFill>
            <a:ln>
              <a:solidFill>
                <a:schemeClr val="tx1"/>
              </a:solidFill>
            </a:ln>
          </c:spPr>
          <c:invertIfNegative val="0"/>
          <c:cat>
            <c:numRef>
              <c:f>'Comparacion CCs años'!$G$79:$Z$79</c:f>
              <c:numCache>
                <c:formatCode>General</c:formatCode>
                <c:ptCount val="20"/>
                <c:pt idx="0">
                  <c:v>81</c:v>
                </c:pt>
                <c:pt idx="1">
                  <c:v>63</c:v>
                </c:pt>
                <c:pt idx="2">
                  <c:v>17</c:v>
                </c:pt>
                <c:pt idx="3">
                  <c:v>156</c:v>
                </c:pt>
                <c:pt idx="4">
                  <c:v>90</c:v>
                </c:pt>
                <c:pt idx="5">
                  <c:v>88</c:v>
                </c:pt>
                <c:pt idx="6">
                  <c:v>260</c:v>
                </c:pt>
                <c:pt idx="7">
                  <c:v>180</c:v>
                </c:pt>
                <c:pt idx="8">
                  <c:v>62</c:v>
                </c:pt>
                <c:pt idx="9">
                  <c:v>30</c:v>
                </c:pt>
                <c:pt idx="10">
                  <c:v>433</c:v>
                </c:pt>
                <c:pt idx="11">
                  <c:v>97</c:v>
                </c:pt>
                <c:pt idx="12">
                  <c:v>717</c:v>
                </c:pt>
                <c:pt idx="13">
                  <c:v>42</c:v>
                </c:pt>
                <c:pt idx="14">
                  <c:v>67</c:v>
                </c:pt>
                <c:pt idx="15">
                  <c:v>230</c:v>
                </c:pt>
                <c:pt idx="16">
                  <c:v>320</c:v>
                </c:pt>
                <c:pt idx="17">
                  <c:v>1262</c:v>
                </c:pt>
                <c:pt idx="18">
                  <c:v>558</c:v>
                </c:pt>
                <c:pt idx="19">
                  <c:v>460</c:v>
                </c:pt>
              </c:numCache>
            </c:numRef>
          </c:cat>
          <c:val>
            <c:numRef>
              <c:f>'Comparacion CCs años'!$G$82:$Z$82</c:f>
              <c:numCache>
                <c:formatCode>General</c:formatCode>
                <c:ptCount val="20"/>
                <c:pt idx="0">
                  <c:v>1.2</c:v>
                </c:pt>
                <c:pt idx="1">
                  <c:v>25.3</c:v>
                </c:pt>
                <c:pt idx="2">
                  <c:v>0</c:v>
                </c:pt>
                <c:pt idx="3">
                  <c:v>8.4</c:v>
                </c:pt>
                <c:pt idx="4">
                  <c:v>0</c:v>
                </c:pt>
                <c:pt idx="5">
                  <c:v>1.2</c:v>
                </c:pt>
                <c:pt idx="6">
                  <c:v>0</c:v>
                </c:pt>
                <c:pt idx="7">
                  <c:v>1.2</c:v>
                </c:pt>
                <c:pt idx="8">
                  <c:v>1.2</c:v>
                </c:pt>
                <c:pt idx="9">
                  <c:v>2.4</c:v>
                </c:pt>
                <c:pt idx="10">
                  <c:v>2.4</c:v>
                </c:pt>
                <c:pt idx="11">
                  <c:v>1.2</c:v>
                </c:pt>
                <c:pt idx="12">
                  <c:v>0</c:v>
                </c:pt>
                <c:pt idx="13">
                  <c:v>6</c:v>
                </c:pt>
                <c:pt idx="14">
                  <c:v>1.2</c:v>
                </c:pt>
                <c:pt idx="15">
                  <c:v>2.4</c:v>
                </c:pt>
                <c:pt idx="16">
                  <c:v>3.6</c:v>
                </c:pt>
                <c:pt idx="17">
                  <c:v>3.6</c:v>
                </c:pt>
                <c:pt idx="18">
                  <c:v>3.6</c:v>
                </c:pt>
                <c:pt idx="19">
                  <c:v>3.6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81051648"/>
        <c:axId val="81053184"/>
      </c:barChart>
      <c:catAx>
        <c:axId val="8105164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 w="12700"/>
        </c:spPr>
        <c:txPr>
          <a:bodyPr rot="-5400000" vert="horz"/>
          <a:lstStyle/>
          <a:p>
            <a:pPr>
              <a:defRPr/>
            </a:pPr>
            <a:endParaRPr lang="en-US"/>
          </a:p>
        </c:txPr>
        <c:crossAx val="81053184"/>
        <c:crosses val="autoZero"/>
        <c:auto val="0"/>
        <c:lblAlgn val="ctr"/>
        <c:lblOffset val="100"/>
        <c:noMultiLvlLbl val="0"/>
      </c:catAx>
      <c:valAx>
        <c:axId val="81053184"/>
        <c:scaling>
          <c:orientation val="minMax"/>
          <c:max val="30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81051648"/>
        <c:crosses val="autoZero"/>
        <c:crossBetween val="between"/>
        <c:majorUnit val="5"/>
      </c:valAx>
    </c:plotArea>
    <c:legend>
      <c:legendPos val="r"/>
      <c:layout>
        <c:manualLayout>
          <c:xMode val="edge"/>
          <c:yMode val="edge"/>
          <c:x val="0.34277726959816729"/>
          <c:y val="3.9519153321843359E-2"/>
          <c:w val="0.2365026454838072"/>
          <c:h val="0.18768176818547933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b="0"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33"/>
    </mc:Choice>
    <mc:Fallback>
      <c:style val="33"/>
    </mc:Fallback>
  </mc:AlternateContent>
  <c:chart>
    <c:autoTitleDeleted val="0"/>
    <c:view3D>
      <c:rotX val="0"/>
      <c:rotY val="0"/>
      <c:rAngAx val="0"/>
      <c:perspective val="0"/>
    </c:view3D>
    <c:floor>
      <c:thickness val="0"/>
    </c:floor>
    <c:sideWall>
      <c:thickness val="0"/>
      <c:spPr>
        <a:noFill/>
      </c:spPr>
    </c:sideWall>
    <c:backWall>
      <c:thickness val="0"/>
      <c:spPr>
        <a:noFill/>
      </c:spPr>
    </c:backWall>
    <c:plotArea>
      <c:layout>
        <c:manualLayout>
          <c:layoutTarget val="inner"/>
          <c:xMode val="edge"/>
          <c:yMode val="edge"/>
          <c:x val="5.8099518810148729E-2"/>
          <c:y val="7.4548702245552642E-2"/>
          <c:w val="0.77727690288713913"/>
          <c:h val="0.74673228346456688"/>
        </c:manualLayout>
      </c:layout>
      <c:bar3DChart>
        <c:barDir val="col"/>
        <c:grouping val="stacked"/>
        <c:varyColors val="0"/>
        <c:ser>
          <c:idx val="0"/>
          <c:order val="0"/>
          <c:tx>
            <c:strRef>
              <c:f>'Comparacion CCs años'!$C$55:$C$56</c:f>
              <c:strCache>
                <c:ptCount val="1"/>
                <c:pt idx="0">
                  <c:v>8</c:v>
                </c:pt>
              </c:strCache>
            </c:strRef>
          </c:tx>
          <c:spPr>
            <a:solidFill>
              <a:schemeClr val="bg1"/>
            </a:solidFill>
          </c:spPr>
          <c:invertIfNegative val="0"/>
          <c:dLbls>
            <c:dLbl>
              <c:idx val="0"/>
              <c:delete val="1"/>
            </c:dLbl>
            <c:showLegendKey val="0"/>
            <c:showVal val="0"/>
            <c:showCatName val="0"/>
            <c:showSerName val="1"/>
            <c:showPercent val="0"/>
            <c:showBubbleSize val="0"/>
            <c:showLeaderLines val="0"/>
          </c:dLbls>
          <c:cat>
            <c:numRef>
              <c:f>'Comparacion CCs años'!$B$57:$B$59</c:f>
              <c:numCache>
                <c:formatCode>0</c:formatCode>
                <c:ptCount val="3"/>
                <c:pt idx="0" formatCode="General">
                  <c:v>2002</c:v>
                </c:pt>
                <c:pt idx="1">
                  <c:v>2006</c:v>
                </c:pt>
                <c:pt idx="2">
                  <c:v>2012</c:v>
                </c:pt>
              </c:numCache>
            </c:numRef>
          </c:cat>
          <c:val>
            <c:numRef>
              <c:f>'Comparacion CCs años'!$C$57:$C$59</c:f>
              <c:numCache>
                <c:formatCode>0</c:formatCode>
                <c:ptCount val="3"/>
                <c:pt idx="1">
                  <c:v>7.1428571428571423</c:v>
                </c:pt>
                <c:pt idx="2">
                  <c:v>12</c:v>
                </c:pt>
              </c:numCache>
            </c:numRef>
          </c:val>
        </c:ser>
        <c:ser>
          <c:idx val="1"/>
          <c:order val="1"/>
          <c:tx>
            <c:strRef>
              <c:f>'Comparacion CCs años'!$D$55:$D$56</c:f>
              <c:strCache>
                <c:ptCount val="1"/>
                <c:pt idx="0">
                  <c:v>14</c:v>
                </c:pt>
              </c:strCache>
            </c:strRef>
          </c:tx>
          <c:invertIfNegative val="0"/>
          <c:dLbls>
            <c:showLegendKey val="0"/>
            <c:showVal val="0"/>
            <c:showCatName val="0"/>
            <c:showSerName val="1"/>
            <c:showPercent val="0"/>
            <c:showBubbleSize val="0"/>
            <c:showLeaderLines val="0"/>
          </c:dLbls>
          <c:cat>
            <c:numRef>
              <c:f>'Comparacion CCs años'!$B$57:$B$59</c:f>
              <c:numCache>
                <c:formatCode>0</c:formatCode>
                <c:ptCount val="3"/>
                <c:pt idx="0" formatCode="General">
                  <c:v>2002</c:v>
                </c:pt>
                <c:pt idx="1">
                  <c:v>2006</c:v>
                </c:pt>
                <c:pt idx="2">
                  <c:v>2012</c:v>
                </c:pt>
              </c:numCache>
            </c:numRef>
          </c:cat>
          <c:val>
            <c:numRef>
              <c:f>'Comparacion CCs años'!$D$57:$D$59</c:f>
              <c:numCache>
                <c:formatCode>0</c:formatCode>
                <c:ptCount val="3"/>
                <c:pt idx="1">
                  <c:v>2.0408163265306123</c:v>
                </c:pt>
              </c:numCache>
            </c:numRef>
          </c:val>
        </c:ser>
        <c:ser>
          <c:idx val="2"/>
          <c:order val="2"/>
          <c:tx>
            <c:strRef>
              <c:f>'Comparacion CCs años'!$E$55:$E$56</c:f>
              <c:strCache>
                <c:ptCount val="1"/>
                <c:pt idx="0">
                  <c:v>15A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invertIfNegative val="0"/>
          <c:dLbls>
            <c:showLegendKey val="0"/>
            <c:showVal val="0"/>
            <c:showCatName val="0"/>
            <c:showSerName val="1"/>
            <c:showPercent val="0"/>
            <c:showBubbleSize val="0"/>
            <c:showLeaderLines val="0"/>
          </c:dLbls>
          <c:cat>
            <c:numRef>
              <c:f>'Comparacion CCs años'!$B$57:$B$59</c:f>
              <c:numCache>
                <c:formatCode>0</c:formatCode>
                <c:ptCount val="3"/>
                <c:pt idx="0" formatCode="General">
                  <c:v>2002</c:v>
                </c:pt>
                <c:pt idx="1">
                  <c:v>2006</c:v>
                </c:pt>
                <c:pt idx="2">
                  <c:v>2012</c:v>
                </c:pt>
              </c:numCache>
            </c:numRef>
          </c:cat>
          <c:val>
            <c:numRef>
              <c:f>'Comparacion CCs años'!$E$57:$E$59</c:f>
              <c:numCache>
                <c:formatCode>0</c:formatCode>
                <c:ptCount val="3"/>
                <c:pt idx="0">
                  <c:v>5</c:v>
                </c:pt>
                <c:pt idx="1">
                  <c:v>2.0408163265306123</c:v>
                </c:pt>
                <c:pt idx="2">
                  <c:v>5.3191489361702127</c:v>
                </c:pt>
              </c:numCache>
            </c:numRef>
          </c:val>
        </c:ser>
        <c:ser>
          <c:idx val="3"/>
          <c:order val="3"/>
          <c:tx>
            <c:strRef>
              <c:f>'Comparacion CCs años'!$F$55:$F$56</c:f>
              <c:strCache>
                <c:ptCount val="1"/>
                <c:pt idx="0">
                  <c:v>19A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invertIfNegative val="0"/>
          <c:dLbls>
            <c:showLegendKey val="0"/>
            <c:showVal val="0"/>
            <c:showCatName val="0"/>
            <c:showSerName val="1"/>
            <c:showPercent val="0"/>
            <c:showBubbleSize val="0"/>
            <c:showLeaderLines val="0"/>
          </c:dLbls>
          <c:cat>
            <c:numRef>
              <c:f>'Comparacion CCs años'!$B$57:$B$59</c:f>
              <c:numCache>
                <c:formatCode>0</c:formatCode>
                <c:ptCount val="3"/>
                <c:pt idx="0" formatCode="General">
                  <c:v>2002</c:v>
                </c:pt>
                <c:pt idx="1">
                  <c:v>2006</c:v>
                </c:pt>
                <c:pt idx="2">
                  <c:v>2012</c:v>
                </c:pt>
              </c:numCache>
            </c:numRef>
          </c:cat>
          <c:val>
            <c:numRef>
              <c:f>'Comparacion CCs años'!$F$57:$F$59</c:f>
              <c:numCache>
                <c:formatCode>0</c:formatCode>
                <c:ptCount val="3"/>
                <c:pt idx="1">
                  <c:v>1.0204081632653061</c:v>
                </c:pt>
                <c:pt idx="2">
                  <c:v>3.1914893617021276</c:v>
                </c:pt>
              </c:numCache>
            </c:numRef>
          </c:val>
        </c:ser>
        <c:ser>
          <c:idx val="4"/>
          <c:order val="4"/>
          <c:tx>
            <c:strRef>
              <c:f>'Comparacion CCs años'!$G$55:$G$56</c:f>
              <c:strCache>
                <c:ptCount val="1"/>
                <c:pt idx="0">
                  <c:v>19F</c:v>
                </c:pt>
              </c:strCache>
            </c:strRef>
          </c:tx>
          <c:spPr>
            <a:solidFill>
              <a:schemeClr val="bg1">
                <a:lumMod val="75000"/>
              </a:schemeClr>
            </a:solidFill>
            <a:ln>
              <a:solidFill>
                <a:schemeClr val="tx1"/>
              </a:solidFill>
            </a:ln>
          </c:spPr>
          <c:invertIfNegative val="0"/>
          <c:dLbls>
            <c:numFmt formatCode="#,##0.00" sourceLinked="0"/>
            <c:showLegendKey val="0"/>
            <c:showVal val="0"/>
            <c:showCatName val="0"/>
            <c:showSerName val="1"/>
            <c:showPercent val="0"/>
            <c:showBubbleSize val="0"/>
            <c:showLeaderLines val="0"/>
          </c:dLbls>
          <c:cat>
            <c:numRef>
              <c:f>'Comparacion CCs años'!$B$57:$B$59</c:f>
              <c:numCache>
                <c:formatCode>0</c:formatCode>
                <c:ptCount val="3"/>
                <c:pt idx="0" formatCode="General">
                  <c:v>2002</c:v>
                </c:pt>
                <c:pt idx="1">
                  <c:v>2006</c:v>
                </c:pt>
                <c:pt idx="2">
                  <c:v>2012</c:v>
                </c:pt>
              </c:numCache>
            </c:numRef>
          </c:cat>
          <c:val>
            <c:numRef>
              <c:f>'Comparacion CCs años'!$G$57:$G$59</c:f>
              <c:numCache>
                <c:formatCode>0</c:formatCode>
                <c:ptCount val="3"/>
                <c:pt idx="0" formatCode="General">
                  <c:v>3</c:v>
                </c:pt>
                <c:pt idx="1">
                  <c:v>1.0204081632653061</c:v>
                </c:pt>
                <c:pt idx="2">
                  <c:v>1.0638297872340425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80951168"/>
        <c:axId val="80952704"/>
        <c:axId val="0"/>
      </c:bar3DChart>
      <c:catAx>
        <c:axId val="8095116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>
                <a:latin typeface="Arial" panose="020B0604020202020204" pitchFamily="34" charset="0"/>
                <a:cs typeface="Arial" panose="020B0604020202020204" pitchFamily="34" charset="0"/>
              </a:defRPr>
            </a:pPr>
            <a:endParaRPr lang="en-US"/>
          </a:p>
        </c:txPr>
        <c:crossAx val="80952704"/>
        <c:crosses val="autoZero"/>
        <c:auto val="1"/>
        <c:lblAlgn val="ctr"/>
        <c:lblOffset val="100"/>
        <c:noMultiLvlLbl val="0"/>
      </c:catAx>
      <c:valAx>
        <c:axId val="80952704"/>
        <c:scaling>
          <c:orientation val="minMax"/>
        </c:scaling>
        <c:delete val="0"/>
        <c:axPos val="l"/>
        <c:majorGridlines/>
        <c:numFmt formatCode="0" sourceLinked="1"/>
        <c:majorTickMark val="out"/>
        <c:minorTickMark val="none"/>
        <c:tickLblPos val="nextTo"/>
        <c:txPr>
          <a:bodyPr/>
          <a:lstStyle/>
          <a:p>
            <a:pPr>
              <a:defRPr>
                <a:latin typeface="Arial" panose="020B0604020202020204" pitchFamily="34" charset="0"/>
                <a:cs typeface="Arial" panose="020B0604020202020204" pitchFamily="34" charset="0"/>
              </a:defRPr>
            </a:pPr>
            <a:endParaRPr lang="en-US"/>
          </a:p>
        </c:txPr>
        <c:crossAx val="80951168"/>
        <c:crosses val="autoZero"/>
        <c:crossBetween val="between"/>
      </c:valAx>
    </c:plotArea>
    <c:plotVisOnly val="1"/>
    <c:dispBlanksAs val="gap"/>
    <c:showDLblsOverMax val="0"/>
  </c:chart>
  <c:spPr>
    <a:ln>
      <a:noFill/>
    </a:ln>
  </c:sp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33"/>
    </mc:Choice>
    <mc:Fallback>
      <c:style val="33"/>
    </mc:Fallback>
  </mc:AlternateContent>
  <c:chart>
    <c:autoTitleDeleted val="0"/>
    <c:view3D>
      <c:rotX val="0"/>
      <c:rotY val="0"/>
      <c:rAngAx val="0"/>
      <c:perspective val="0"/>
    </c:view3D>
    <c:floor>
      <c:thickness val="0"/>
    </c:floor>
    <c:sideWall>
      <c:thickness val="0"/>
      <c:spPr>
        <a:noFill/>
      </c:spPr>
    </c:sideWall>
    <c:backWall>
      <c:thickness val="0"/>
      <c:spPr>
        <a:noFill/>
      </c:spPr>
    </c:backWall>
    <c:plotArea>
      <c:layout/>
      <c:bar3DChart>
        <c:barDir val="col"/>
        <c:grouping val="stacked"/>
        <c:varyColors val="0"/>
        <c:ser>
          <c:idx val="0"/>
          <c:order val="0"/>
          <c:tx>
            <c:strRef>
              <c:f>'Comparacion CCs años'!$I$55:$I$56</c:f>
              <c:strCache>
                <c:ptCount val="1"/>
                <c:pt idx="0">
                  <c:v>9V</c:v>
                </c:pt>
              </c:strCache>
            </c:strRef>
          </c:tx>
          <c:spPr>
            <a:solidFill>
              <a:schemeClr val="bg1">
                <a:lumMod val="85000"/>
              </a:schemeClr>
            </a:solidFill>
            <a:ln>
              <a:solidFill>
                <a:schemeClr val="tx1"/>
              </a:solidFill>
            </a:ln>
          </c:spPr>
          <c:invertIfNegative val="0"/>
          <c:dLbls>
            <c:showLegendKey val="0"/>
            <c:showVal val="0"/>
            <c:showCatName val="0"/>
            <c:showSerName val="1"/>
            <c:showPercent val="0"/>
            <c:showBubbleSize val="0"/>
            <c:showLeaderLines val="0"/>
          </c:dLbls>
          <c:cat>
            <c:numRef>
              <c:f>'Comparacion CCs años'!$H$57:$H$59</c:f>
              <c:numCache>
                <c:formatCode>0</c:formatCode>
                <c:ptCount val="3"/>
                <c:pt idx="0" formatCode="General">
                  <c:v>2002</c:v>
                </c:pt>
                <c:pt idx="1">
                  <c:v>2006</c:v>
                </c:pt>
                <c:pt idx="2">
                  <c:v>2012</c:v>
                </c:pt>
              </c:numCache>
            </c:numRef>
          </c:cat>
          <c:val>
            <c:numRef>
              <c:f>'Comparacion CCs años'!$I$57:$I$59</c:f>
              <c:numCache>
                <c:formatCode>0</c:formatCode>
                <c:ptCount val="3"/>
                <c:pt idx="0">
                  <c:v>2</c:v>
                </c:pt>
                <c:pt idx="1">
                  <c:v>9.183673469387756</c:v>
                </c:pt>
                <c:pt idx="2">
                  <c:v>2.1276595744680851</c:v>
                </c:pt>
              </c:numCache>
            </c:numRef>
          </c:val>
        </c:ser>
        <c:ser>
          <c:idx val="1"/>
          <c:order val="1"/>
          <c:tx>
            <c:strRef>
              <c:f>'Comparacion CCs años'!$J$55:$J$56</c:f>
              <c:strCache>
                <c:ptCount val="1"/>
                <c:pt idx="0">
                  <c:v>11A</c:v>
                </c:pt>
              </c:strCache>
            </c:strRef>
          </c:tx>
          <c:spPr>
            <a:solidFill>
              <a:schemeClr val="bg1"/>
            </a:solidFill>
          </c:spPr>
          <c:invertIfNegative val="0"/>
          <c:dLbls>
            <c:showLegendKey val="0"/>
            <c:showVal val="0"/>
            <c:showCatName val="0"/>
            <c:showSerName val="1"/>
            <c:showPercent val="0"/>
            <c:showBubbleSize val="0"/>
            <c:showLeaderLines val="0"/>
          </c:dLbls>
          <c:cat>
            <c:numRef>
              <c:f>'Comparacion CCs años'!$H$57:$H$59</c:f>
              <c:numCache>
                <c:formatCode>0</c:formatCode>
                <c:ptCount val="3"/>
                <c:pt idx="0" formatCode="General">
                  <c:v>2002</c:v>
                </c:pt>
                <c:pt idx="1">
                  <c:v>2006</c:v>
                </c:pt>
                <c:pt idx="2">
                  <c:v>2012</c:v>
                </c:pt>
              </c:numCache>
            </c:numRef>
          </c:cat>
          <c:val>
            <c:numRef>
              <c:f>'Comparacion CCs años'!$J$57:$J$59</c:f>
              <c:numCache>
                <c:formatCode>General</c:formatCode>
                <c:ptCount val="3"/>
                <c:pt idx="2" formatCode="0">
                  <c:v>5.3191489361702127</c:v>
                </c:pt>
              </c:numCache>
            </c:numRef>
          </c:val>
        </c:ser>
        <c:ser>
          <c:idx val="2"/>
          <c:order val="2"/>
          <c:tx>
            <c:strRef>
              <c:f>'Comparacion CCs años'!$K$55:$K$56</c:f>
              <c:strCache>
                <c:ptCount val="1"/>
                <c:pt idx="0">
                  <c:v>14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invertIfNegative val="0"/>
          <c:dLbls>
            <c:showLegendKey val="0"/>
            <c:showVal val="0"/>
            <c:showCatName val="0"/>
            <c:showSerName val="1"/>
            <c:showPercent val="0"/>
            <c:showBubbleSize val="0"/>
            <c:showLeaderLines val="0"/>
          </c:dLbls>
          <c:cat>
            <c:numRef>
              <c:f>'Comparacion CCs años'!$H$57:$H$59</c:f>
              <c:numCache>
                <c:formatCode>0</c:formatCode>
                <c:ptCount val="3"/>
                <c:pt idx="0" formatCode="General">
                  <c:v>2002</c:v>
                </c:pt>
                <c:pt idx="1">
                  <c:v>2006</c:v>
                </c:pt>
                <c:pt idx="2">
                  <c:v>2012</c:v>
                </c:pt>
              </c:numCache>
            </c:numRef>
          </c:cat>
          <c:val>
            <c:numRef>
              <c:f>'Comparacion CCs años'!$K$57:$K$59</c:f>
              <c:numCache>
                <c:formatCode>0</c:formatCode>
                <c:ptCount val="3"/>
                <c:pt idx="0">
                  <c:v>3</c:v>
                </c:pt>
                <c:pt idx="1">
                  <c:v>7.1428571428571423</c:v>
                </c:pt>
              </c:numCache>
            </c:numRef>
          </c:val>
        </c:ser>
        <c:ser>
          <c:idx val="3"/>
          <c:order val="3"/>
          <c:tx>
            <c:strRef>
              <c:f>'Comparacion CCs años'!$L$55:$L$56</c:f>
              <c:strCache>
                <c:ptCount val="1"/>
                <c:pt idx="0">
                  <c:v>19F</c:v>
                </c:pt>
              </c:strCache>
            </c:strRef>
          </c:tx>
          <c:spPr>
            <a:solidFill>
              <a:schemeClr val="bg1">
                <a:lumMod val="75000"/>
              </a:schemeClr>
            </a:solidFill>
          </c:spPr>
          <c:invertIfNegative val="0"/>
          <c:dLbls>
            <c:showLegendKey val="0"/>
            <c:showVal val="0"/>
            <c:showCatName val="0"/>
            <c:showSerName val="1"/>
            <c:showPercent val="0"/>
            <c:showBubbleSize val="0"/>
            <c:showLeaderLines val="0"/>
          </c:dLbls>
          <c:cat>
            <c:numRef>
              <c:f>'Comparacion CCs años'!$H$57:$H$59</c:f>
              <c:numCache>
                <c:formatCode>0</c:formatCode>
                <c:ptCount val="3"/>
                <c:pt idx="0" formatCode="General">
                  <c:v>2002</c:v>
                </c:pt>
                <c:pt idx="1">
                  <c:v>2006</c:v>
                </c:pt>
                <c:pt idx="2">
                  <c:v>2012</c:v>
                </c:pt>
              </c:numCache>
            </c:numRef>
          </c:cat>
          <c:val>
            <c:numRef>
              <c:f>'Comparacion CCs años'!$L$57:$L$59</c:f>
              <c:numCache>
                <c:formatCode>General</c:formatCode>
                <c:ptCount val="3"/>
                <c:pt idx="0" formatCode="0">
                  <c:v>1.3333333333333335</c:v>
                </c:pt>
              </c:numCache>
            </c:numRef>
          </c:val>
        </c:ser>
        <c:ser>
          <c:idx val="4"/>
          <c:order val="4"/>
          <c:tx>
            <c:strRef>
              <c:f>'Comparacion CCs años'!$M$55:$M$56</c:f>
              <c:strCache>
                <c:ptCount val="1"/>
                <c:pt idx="0">
                  <c:v>21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invertIfNegative val="0"/>
          <c:dLbls>
            <c:showLegendKey val="0"/>
            <c:showVal val="0"/>
            <c:showCatName val="0"/>
            <c:showSerName val="1"/>
            <c:showPercent val="0"/>
            <c:showBubbleSize val="0"/>
            <c:showLeaderLines val="0"/>
          </c:dLbls>
          <c:cat>
            <c:numRef>
              <c:f>'Comparacion CCs años'!$H$57:$H$59</c:f>
              <c:numCache>
                <c:formatCode>0</c:formatCode>
                <c:ptCount val="3"/>
                <c:pt idx="0" formatCode="General">
                  <c:v>2002</c:v>
                </c:pt>
                <c:pt idx="1">
                  <c:v>2006</c:v>
                </c:pt>
                <c:pt idx="2">
                  <c:v>2012</c:v>
                </c:pt>
              </c:numCache>
            </c:numRef>
          </c:cat>
          <c:val>
            <c:numRef>
              <c:f>'Comparacion CCs años'!$M$57:$M$59</c:f>
              <c:numCache>
                <c:formatCode>0</c:formatCode>
                <c:ptCount val="3"/>
                <c:pt idx="1">
                  <c:v>1.0204081632653061</c:v>
                </c:pt>
              </c:numCache>
            </c:numRef>
          </c:val>
        </c:ser>
        <c:ser>
          <c:idx val="5"/>
          <c:order val="5"/>
          <c:tx>
            <c:strRef>
              <c:f>'Comparacion CCs años'!$N$55:$N$56</c:f>
              <c:strCache>
                <c:ptCount val="1"/>
                <c:pt idx="0">
                  <c:v>NT</c:v>
                </c:pt>
              </c:strCache>
            </c:strRef>
          </c:tx>
          <c:invertIfNegative val="0"/>
          <c:dLbls>
            <c:showLegendKey val="0"/>
            <c:showVal val="0"/>
            <c:showCatName val="0"/>
            <c:showSerName val="1"/>
            <c:showPercent val="0"/>
            <c:showBubbleSize val="0"/>
            <c:showLeaderLines val="0"/>
          </c:dLbls>
          <c:cat>
            <c:numRef>
              <c:f>'Comparacion CCs años'!$H$57:$H$59</c:f>
              <c:numCache>
                <c:formatCode>0</c:formatCode>
                <c:ptCount val="3"/>
                <c:pt idx="0" formatCode="General">
                  <c:v>2002</c:v>
                </c:pt>
                <c:pt idx="1">
                  <c:v>2006</c:v>
                </c:pt>
                <c:pt idx="2">
                  <c:v>2012</c:v>
                </c:pt>
              </c:numCache>
            </c:numRef>
          </c:cat>
          <c:val>
            <c:numRef>
              <c:f>'Comparacion CCs años'!$N$57:$N$59</c:f>
              <c:numCache>
                <c:formatCode>0</c:formatCode>
                <c:ptCount val="3"/>
                <c:pt idx="1">
                  <c:v>1.0204081632653061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84219392"/>
        <c:axId val="84220928"/>
        <c:axId val="0"/>
      </c:bar3DChart>
      <c:catAx>
        <c:axId val="8421939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>
                <a:latin typeface="Arial" panose="020B0604020202020204" pitchFamily="34" charset="0"/>
                <a:cs typeface="Arial" panose="020B0604020202020204" pitchFamily="34" charset="0"/>
              </a:defRPr>
            </a:pPr>
            <a:endParaRPr lang="en-US"/>
          </a:p>
        </c:txPr>
        <c:crossAx val="84220928"/>
        <c:crosses val="autoZero"/>
        <c:auto val="1"/>
        <c:lblAlgn val="ctr"/>
        <c:lblOffset val="100"/>
        <c:noMultiLvlLbl val="0"/>
      </c:catAx>
      <c:valAx>
        <c:axId val="84220928"/>
        <c:scaling>
          <c:orientation val="minMax"/>
          <c:max val="25"/>
        </c:scaling>
        <c:delete val="0"/>
        <c:axPos val="l"/>
        <c:majorGridlines/>
        <c:numFmt formatCode="0" sourceLinked="1"/>
        <c:majorTickMark val="out"/>
        <c:minorTickMark val="none"/>
        <c:tickLblPos val="nextTo"/>
        <c:txPr>
          <a:bodyPr/>
          <a:lstStyle/>
          <a:p>
            <a:pPr>
              <a:defRPr>
                <a:latin typeface="Arial" panose="020B0604020202020204" pitchFamily="34" charset="0"/>
                <a:cs typeface="Arial" panose="020B0604020202020204" pitchFamily="34" charset="0"/>
              </a:defRPr>
            </a:pPr>
            <a:endParaRPr lang="en-US"/>
          </a:p>
        </c:txPr>
        <c:crossAx val="84219392"/>
        <c:crosses val="autoZero"/>
        <c:crossBetween val="between"/>
      </c:valAx>
    </c:plotArea>
    <c:plotVisOnly val="1"/>
    <c:dispBlanksAs val="gap"/>
    <c:showDLblsOverMax val="0"/>
  </c:chart>
  <c:spPr>
    <a:ln>
      <a:noFill/>
    </a:ln>
  </c:sp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ABA0B8-50A4-436B-830A-F084D357A93F}" type="datetimeFigureOut">
              <a:rPr lang="en-US" smtClean="0"/>
              <a:t>2/4/2014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6E89AA-2EA9-4D62-ACC4-CF3A291C9C90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10596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ABA0B8-50A4-436B-830A-F084D357A93F}" type="datetimeFigureOut">
              <a:rPr lang="en-US" smtClean="0"/>
              <a:t>2/4/2014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6E89AA-2EA9-4D62-ACC4-CF3A291C9C90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0677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ABA0B8-50A4-436B-830A-F084D357A93F}" type="datetimeFigureOut">
              <a:rPr lang="en-US" smtClean="0"/>
              <a:t>2/4/2014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6E89AA-2EA9-4D62-ACC4-CF3A291C9C90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3832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ABA0B8-50A4-436B-830A-F084D357A93F}" type="datetimeFigureOut">
              <a:rPr lang="en-US" smtClean="0"/>
              <a:t>2/4/2014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6E89AA-2EA9-4D62-ACC4-CF3A291C9C90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48503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ABA0B8-50A4-436B-830A-F084D357A93F}" type="datetimeFigureOut">
              <a:rPr lang="en-US" smtClean="0"/>
              <a:t>2/4/2014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6E89AA-2EA9-4D62-ACC4-CF3A291C9C90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34227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ABA0B8-50A4-436B-830A-F084D357A93F}" type="datetimeFigureOut">
              <a:rPr lang="en-US" smtClean="0"/>
              <a:t>2/4/2014</a:t>
            </a:fld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6E89AA-2EA9-4D62-ACC4-CF3A291C9C90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48928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ABA0B8-50A4-436B-830A-F084D357A93F}" type="datetimeFigureOut">
              <a:rPr lang="en-US" smtClean="0"/>
              <a:t>2/4/2014</a:t>
            </a:fld>
            <a:endParaRPr lang="en-U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6E89AA-2EA9-4D62-ACC4-CF3A291C9C90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8953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ABA0B8-50A4-436B-830A-F084D357A93F}" type="datetimeFigureOut">
              <a:rPr lang="en-US" smtClean="0"/>
              <a:t>2/4/2014</a:t>
            </a:fld>
            <a:endParaRPr lang="en-U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6E89AA-2EA9-4D62-ACC4-CF3A291C9C90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77714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ABA0B8-50A4-436B-830A-F084D357A93F}" type="datetimeFigureOut">
              <a:rPr lang="en-US" smtClean="0"/>
              <a:t>2/4/2014</a:t>
            </a:fld>
            <a:endParaRPr lang="en-U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6E89AA-2EA9-4D62-ACC4-CF3A291C9C90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786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ABA0B8-50A4-436B-830A-F084D357A93F}" type="datetimeFigureOut">
              <a:rPr lang="en-US" smtClean="0"/>
              <a:t>2/4/2014</a:t>
            </a:fld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6E89AA-2EA9-4D62-ACC4-CF3A291C9C90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5586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ABA0B8-50A4-436B-830A-F084D357A93F}" type="datetimeFigureOut">
              <a:rPr lang="en-US" smtClean="0"/>
              <a:t>2/4/2014</a:t>
            </a:fld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6E89AA-2EA9-4D62-ACC4-CF3A291C9C90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34832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ABA0B8-50A4-436B-830A-F084D357A93F}" type="datetimeFigureOut">
              <a:rPr lang="en-US" smtClean="0"/>
              <a:t>2/4/2014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6E89AA-2EA9-4D62-ACC4-CF3A291C9C90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60857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Relationship Id="rId4" Type="http://schemas.openxmlformats.org/officeDocument/2006/relationships/chart" Target="../charts/char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3 Grupo"/>
          <p:cNvGrpSpPr/>
          <p:nvPr/>
        </p:nvGrpSpPr>
        <p:grpSpPr>
          <a:xfrm>
            <a:off x="764705" y="755576"/>
            <a:ext cx="5689895" cy="6264376"/>
            <a:chOff x="764705" y="755576"/>
            <a:chExt cx="5689895" cy="6264376"/>
          </a:xfrm>
        </p:grpSpPr>
        <p:sp>
          <p:nvSpPr>
            <p:cNvPr id="14" name="Text Box 5"/>
            <p:cNvSpPr txBox="1">
              <a:spLocks noChangeArrowheads="1"/>
            </p:cNvSpPr>
            <p:nvPr/>
          </p:nvSpPr>
          <p:spPr bwMode="auto">
            <a:xfrm rot="16200000">
              <a:off x="39364" y="1912845"/>
              <a:ext cx="1696903" cy="24622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US" altLang="ca-ES" sz="1000" b="1"/>
                <a:t>Percentage (%)</a:t>
              </a:r>
            </a:p>
          </p:txBody>
        </p:sp>
        <p:graphicFrame>
          <p:nvGraphicFramePr>
            <p:cNvPr id="8" name="4 Gráfico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2888623455"/>
                </p:ext>
              </p:extLst>
            </p:nvPr>
          </p:nvGraphicFramePr>
          <p:xfrm>
            <a:off x="1018939" y="755576"/>
            <a:ext cx="5435661" cy="3031842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graphicFrame>
          <p:nvGraphicFramePr>
            <p:cNvPr id="9" name="6 Gráfico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72851535"/>
                </p:ext>
              </p:extLst>
            </p:nvPr>
          </p:nvGraphicFramePr>
          <p:xfrm>
            <a:off x="1196752" y="3851920"/>
            <a:ext cx="2385056" cy="3168032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sp>
          <p:nvSpPr>
            <p:cNvPr id="6" name="6 CuadroTexto"/>
            <p:cNvSpPr txBox="1">
              <a:spLocks noChangeArrowheads="1"/>
            </p:cNvSpPr>
            <p:nvPr/>
          </p:nvSpPr>
          <p:spPr bwMode="auto">
            <a:xfrm>
              <a:off x="1475259" y="6639932"/>
              <a:ext cx="1440135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s-ES" altLang="ca-ES" sz="1000" b="1">
                  <a:latin typeface="Arial" panose="020B0604020202020204" pitchFamily="34" charset="0"/>
                  <a:cs typeface="Arial" panose="020B0604020202020204" pitchFamily="34" charset="0"/>
                </a:rPr>
                <a:t>Sweden</a:t>
              </a:r>
              <a:r>
                <a:rPr lang="es-ES" altLang="ca-ES" sz="1000" b="1" baseline="30000">
                  <a:latin typeface="Arial" panose="020B0604020202020204" pitchFamily="34" charset="0"/>
                  <a:cs typeface="Arial" panose="020B0604020202020204" pitchFamily="34" charset="0"/>
                </a:rPr>
                <a:t>15A</a:t>
              </a:r>
              <a:r>
                <a:rPr lang="es-ES" altLang="ca-ES" sz="1000" b="1">
                  <a:latin typeface="Arial" panose="020B0604020202020204" pitchFamily="34" charset="0"/>
                  <a:cs typeface="Arial" panose="020B0604020202020204" pitchFamily="34" charset="0"/>
                </a:rPr>
                <a:t>-ST63</a:t>
              </a:r>
              <a:endParaRPr lang="en-US" altLang="ca-ES" sz="1000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2" name="1 Grupo"/>
            <p:cNvGrpSpPr/>
            <p:nvPr/>
          </p:nvGrpSpPr>
          <p:grpSpPr>
            <a:xfrm>
              <a:off x="3691632" y="3952875"/>
              <a:ext cx="2386800" cy="2923755"/>
              <a:chOff x="3691632" y="3940820"/>
              <a:chExt cx="2386800" cy="3012010"/>
            </a:xfrm>
          </p:grpSpPr>
          <p:graphicFrame>
            <p:nvGraphicFramePr>
              <p:cNvPr id="10" name="9 Gráfico"/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696772430"/>
                  </p:ext>
                </p:extLst>
              </p:nvPr>
            </p:nvGraphicFramePr>
            <p:xfrm>
              <a:off x="3691632" y="3940820"/>
              <a:ext cx="2386800" cy="2880000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4"/>
              </a:graphicData>
            </a:graphic>
          </p:graphicFrame>
          <p:sp>
            <p:nvSpPr>
              <p:cNvPr id="7" name="7 CuadroTexto"/>
              <p:cNvSpPr txBox="1">
                <a:spLocks noChangeArrowheads="1"/>
              </p:cNvSpPr>
              <p:nvPr/>
            </p:nvSpPr>
            <p:spPr bwMode="auto">
              <a:xfrm>
                <a:off x="4054832" y="6706609"/>
                <a:ext cx="1511374" cy="24622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es-ES" altLang="ca-ES" sz="1000" b="1">
                    <a:latin typeface="Arial" panose="020B0604020202020204" pitchFamily="34" charset="0"/>
                    <a:cs typeface="Arial" panose="020B0604020202020204" pitchFamily="34" charset="0"/>
                  </a:rPr>
                  <a:t>Spain</a:t>
                </a:r>
                <a:r>
                  <a:rPr lang="es-ES" altLang="ca-ES" sz="1000" b="1" baseline="30000">
                    <a:latin typeface="Arial" panose="020B0604020202020204" pitchFamily="34" charset="0"/>
                    <a:cs typeface="Arial" panose="020B0604020202020204" pitchFamily="34" charset="0"/>
                  </a:rPr>
                  <a:t>9V</a:t>
                </a:r>
                <a:r>
                  <a:rPr lang="es-ES" altLang="ca-ES" sz="1000" b="1">
                    <a:latin typeface="Arial" panose="020B0604020202020204" pitchFamily="34" charset="0"/>
                    <a:cs typeface="Arial" panose="020B0604020202020204" pitchFamily="34" charset="0"/>
                  </a:rPr>
                  <a:t>-ST156</a:t>
                </a:r>
                <a:endParaRPr lang="en-US" altLang="ca-ES" sz="1000" b="1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310165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311</TotalTime>
  <Words>4</Words>
  <Application>Microsoft Office PowerPoint</Application>
  <PresentationFormat>Carta (216 x 279 mm)</PresentationFormat>
  <Paragraphs>3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2" baseType="lpstr">
      <vt:lpstr>Tema de Office</vt:lpstr>
      <vt:lpstr>Presentación de PowerPoint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ADELA GONZALEZ DE LA CAMPA</dc:creator>
  <cp:lastModifiedBy>ADELA GONZALEZ DE LA CAMPA</cp:lastModifiedBy>
  <cp:revision>13</cp:revision>
  <cp:lastPrinted>2013-11-19T11:35:42Z</cp:lastPrinted>
  <dcterms:created xsi:type="dcterms:W3CDTF">2013-11-12T12:52:56Z</dcterms:created>
  <dcterms:modified xsi:type="dcterms:W3CDTF">2014-02-04T11:15:39Z</dcterms:modified>
</cp:coreProperties>
</file>