
<file path=[Content_Types].xml><?xml version="1.0" encoding="utf-8"?>
<Types xmlns="http://schemas.openxmlformats.org/package/2006/content-types">
  <Override PartName="/_rels/.rels" ContentType="application/vnd.openxmlformats-package.relationships+xml"/>
  <Override PartName="/ppt/notesSlides/_rels/notesSlide1.xml.rels" ContentType="application/vnd.openxmlformats-package.relationships+xml"/>
  <Override PartName="/ppt/notesSlides/notesSlide1.xml" ContentType="application/vnd.openxmlformats-officedocument.presentationml.notesSlide+xml"/>
  <Override PartName="/ppt/_rels/presentation.xml.rels" ContentType="application/vnd.openxmlformats-package.relationships+xml"/>
  <Override PartName="/ppt/media/image1.jpeg" ContentType="image/jpeg"/>
  <Override PartName="/ppt/slides/_rels/slide1.xml.rels" ContentType="application/vnd.openxmlformats-package.relationships+xml"/>
  <Override PartName="/ppt/slides/slide1.xml" ContentType="application/vnd.openxmlformats-officedocument.presentationml.slide+xml"/>
  <Override PartName="/ppt/slideLayouts/_rels/slideLayout12.xml.rels" ContentType="application/vnd.openxmlformats-package.relationships+xml"/>
  <Override PartName="/ppt/slideLayouts/_rels/slideLayout11.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1.xml.rels" ContentType="application/vnd.openxmlformats-package.relationships+xml"/>
  <Override PartName="/ppt/slideLayouts/_rels/slideLayout8.xml.rels" ContentType="application/vnd.openxmlformats-package.relationships+xml"/>
  <Override PartName="/ppt/slideLayouts/_rels/slideLayout2.xml.rels" ContentType="application/vnd.openxmlformats-package.relationships+xml"/>
  <Override PartName="/ppt/slideLayouts/_rels/slideLayout9.xml.rels" ContentType="application/vnd.openxmlformats-package.relationships+xml"/>
  <Override PartName="/ppt/slideLayouts/_rels/slideLayout10.xml.rels" ContentType="application/vnd.openxmlformats-package.relationships+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slideMasters/_rels/slideMaster1.xml.rels" ContentType="application/vnd.openxmlformats-package.relationships+xml"/>
  <Override PartName="/ppt/slideMasters/slideMaster1.xml" ContentType="application/vnd.openxmlformats-officedocument.presentationml.slideMaster+xml"/>
  <Override PartName="/ppt/notesMasters/_rels/notesMaster1.xml.rels" ContentType="application/vnd.openxmlformats-package.relationships+xml"/>
  <Override PartName="/ppt/notesMasters/notesMaster1.xml" ContentType="application/vnd.openxmlformats-officedocument.presentationml.notesMaster+xml"/>
  <Override PartName="/ppt/presentation.xml" ContentType="application/vnd.openxmlformats-officedocument.presentationml.presentation.main+xml"/>
  <Override PartName="/docProps/app.xml" ContentType="application/vnd.openxmlformats-officedocument.extended-properties+xml"/>
  <Override PartName="/docProps/core.xml" ContentType="application/vnd.openxmlformats-package.core-propertie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Lst>
  <p:notesMasterIdLst>
    <p:notesMasterId r:id="rId3"/>
  </p:notesMasterIdLst>
  <p:sldIdLst>
    <p:sldId id="256" r:id="rId4"/>
  </p:sldIdLst>
  <p:sldSz cx="9144000" cy="6858000"/>
  <p:notesSz cx="7772400" cy="10058400"/>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notesMaster" Target="notesMasters/notesMaster1.xml"/><Relationship Id="rId4" Type="http://schemas.openxmlformats.org/officeDocument/2006/relationships/slide" Target="slides/slide1.xml"/>
</Relationships>
</file>

<file path=ppt/notesMasters/_rels/notesMaster1.xml.rels><?xml version="1.0" encoding="UTF-8"?>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 name="PlaceHolder 1"/>
          <p:cNvSpPr>
            <a:spLocks noGrp="1"/>
          </p:cNvSpPr>
          <p:nvPr>
            <p:ph type="sldImg"/>
          </p:nvPr>
        </p:nvSpPr>
        <p:spPr>
          <a:xfrm>
            <a:off x="533520" y="764280"/>
            <a:ext cx="6704640" cy="3771360"/>
          </a:xfrm>
          <a:prstGeom prst="rect">
            <a:avLst/>
          </a:prstGeom>
        </p:spPr>
        <p:txBody>
          <a:bodyPr lIns="0" rIns="0" tIns="0" bIns="0" anchor="ctr"/>
          <a:p>
            <a:pPr algn="ctr"/>
            <a:r>
              <a:rPr b="0" lang="en-US" sz="4400" spc="-1" strike="noStrike">
                <a:latin typeface="Arial"/>
              </a:rPr>
              <a:t>Click to move the slide</a:t>
            </a:r>
            <a:endParaRPr b="0" lang="en-US" sz="4400" spc="-1" strike="noStrike">
              <a:latin typeface="Arial"/>
            </a:endParaRPr>
          </a:p>
        </p:txBody>
      </p:sp>
      <p:sp>
        <p:nvSpPr>
          <p:cNvPr id="39" name="PlaceHolder 2"/>
          <p:cNvSpPr>
            <a:spLocks noGrp="1"/>
          </p:cNvSpPr>
          <p:nvPr>
            <p:ph type="body"/>
          </p:nvPr>
        </p:nvSpPr>
        <p:spPr>
          <a:xfrm>
            <a:off x="777240" y="4777560"/>
            <a:ext cx="6217560" cy="4525920"/>
          </a:xfrm>
          <a:prstGeom prst="rect">
            <a:avLst/>
          </a:prstGeom>
        </p:spPr>
        <p:txBody>
          <a:bodyPr lIns="0" rIns="0" tIns="0" bIns="0"/>
          <a:p>
            <a:r>
              <a:rPr b="0" lang="en-US" sz="2000" spc="-1" strike="noStrike">
                <a:latin typeface="Arial"/>
              </a:rPr>
              <a:t>Click to edit the notes format</a:t>
            </a:r>
            <a:endParaRPr b="0" lang="en-US" sz="2000" spc="-1" strike="noStrike">
              <a:latin typeface="Arial"/>
            </a:endParaRPr>
          </a:p>
        </p:txBody>
      </p:sp>
      <p:sp>
        <p:nvSpPr>
          <p:cNvPr id="40" name="PlaceHolder 3"/>
          <p:cNvSpPr>
            <a:spLocks noGrp="1"/>
          </p:cNvSpPr>
          <p:nvPr>
            <p:ph type="hdr"/>
          </p:nvPr>
        </p:nvSpPr>
        <p:spPr>
          <a:xfrm>
            <a:off x="0" y="0"/>
            <a:ext cx="3372840" cy="502560"/>
          </a:xfrm>
          <a:prstGeom prst="rect">
            <a:avLst/>
          </a:prstGeom>
        </p:spPr>
        <p:txBody>
          <a:bodyPr lIns="0" rIns="0" tIns="0" bIns="0"/>
          <a:p>
            <a:r>
              <a:rPr b="0" lang="en-US" sz="1400" spc="-1" strike="noStrike">
                <a:solidFill>
                  <a:srgbClr val="303d22"/>
                </a:solidFill>
                <a:latin typeface="Arial"/>
              </a:rPr>
              <a:t>&lt;header&gt;</a:t>
            </a:r>
            <a:endParaRPr b="0" lang="en-US" sz="1400" spc="-1" strike="noStrike">
              <a:solidFill>
                <a:srgbClr val="303d22"/>
              </a:solidFill>
              <a:latin typeface="Arial"/>
            </a:endParaRPr>
          </a:p>
        </p:txBody>
      </p:sp>
      <p:sp>
        <p:nvSpPr>
          <p:cNvPr id="41" name="PlaceHolder 4"/>
          <p:cNvSpPr>
            <a:spLocks noGrp="1"/>
          </p:cNvSpPr>
          <p:nvPr>
            <p:ph type="dt"/>
          </p:nvPr>
        </p:nvSpPr>
        <p:spPr>
          <a:xfrm>
            <a:off x="4399200" y="0"/>
            <a:ext cx="3372840" cy="502560"/>
          </a:xfrm>
          <a:prstGeom prst="rect">
            <a:avLst/>
          </a:prstGeom>
        </p:spPr>
        <p:txBody>
          <a:bodyPr lIns="0" rIns="0" tIns="0" bIns="0"/>
          <a:p>
            <a:pPr algn="r"/>
            <a:r>
              <a:rPr b="0" lang="en-US" sz="1400" spc="-1" strike="noStrike">
                <a:solidFill>
                  <a:srgbClr val="303d22"/>
                </a:solidFill>
                <a:latin typeface="Arial"/>
              </a:rPr>
              <a:t>&lt;date/time&gt;</a:t>
            </a:r>
            <a:endParaRPr b="0" lang="en-US" sz="1400" spc="-1" strike="noStrike">
              <a:solidFill>
                <a:srgbClr val="303d22"/>
              </a:solidFill>
              <a:latin typeface="Arial"/>
            </a:endParaRPr>
          </a:p>
        </p:txBody>
      </p:sp>
      <p:sp>
        <p:nvSpPr>
          <p:cNvPr id="42" name="PlaceHolder 5"/>
          <p:cNvSpPr>
            <a:spLocks noGrp="1"/>
          </p:cNvSpPr>
          <p:nvPr>
            <p:ph type="ftr"/>
          </p:nvPr>
        </p:nvSpPr>
        <p:spPr>
          <a:xfrm>
            <a:off x="0" y="9555480"/>
            <a:ext cx="3372840" cy="502560"/>
          </a:xfrm>
          <a:prstGeom prst="rect">
            <a:avLst/>
          </a:prstGeom>
        </p:spPr>
        <p:txBody>
          <a:bodyPr lIns="0" rIns="0" tIns="0" bIns="0" anchor="b"/>
          <a:p>
            <a:r>
              <a:rPr b="0" lang="en-US" sz="1400" spc="-1" strike="noStrike">
                <a:solidFill>
                  <a:srgbClr val="303d22"/>
                </a:solidFill>
                <a:latin typeface="Arial"/>
              </a:rPr>
              <a:t>&lt;footer&gt;</a:t>
            </a:r>
            <a:endParaRPr b="0" lang="en-US" sz="1400" spc="-1" strike="noStrike">
              <a:solidFill>
                <a:srgbClr val="303d22"/>
              </a:solidFill>
              <a:latin typeface="Arial"/>
            </a:endParaRPr>
          </a:p>
        </p:txBody>
      </p:sp>
      <p:sp>
        <p:nvSpPr>
          <p:cNvPr id="43" name="PlaceHolder 6"/>
          <p:cNvSpPr>
            <a:spLocks noGrp="1"/>
          </p:cNvSpPr>
          <p:nvPr>
            <p:ph type="sldNum"/>
          </p:nvPr>
        </p:nvSpPr>
        <p:spPr>
          <a:xfrm>
            <a:off x="4399200" y="9555480"/>
            <a:ext cx="3372840" cy="502560"/>
          </a:xfrm>
          <a:prstGeom prst="rect">
            <a:avLst/>
          </a:prstGeom>
        </p:spPr>
        <p:txBody>
          <a:bodyPr lIns="0" rIns="0" tIns="0" bIns="0" anchor="b"/>
          <a:p>
            <a:pPr algn="r"/>
            <a:fld id="{F54CF5F1-6FDB-4A54-AB5A-377BFDDBE2C5}" type="slidenum">
              <a:rPr b="0" lang="en-US" sz="1400" spc="-1" strike="noStrike">
                <a:solidFill>
                  <a:srgbClr val="303d22"/>
                </a:solidFill>
                <a:latin typeface="Arial"/>
              </a:rPr>
              <a:t>&lt;number&gt;</a:t>
            </a:fld>
            <a:endParaRPr b="0" lang="en-US" sz="1400" spc="-1" strike="noStrike">
              <a:solidFill>
                <a:srgbClr val="303d22"/>
              </a:solidFill>
              <a:latin typeface="Arial"/>
            </a:endParaRPr>
          </a:p>
        </p:txBody>
      </p:sp>
    </p:spTree>
  </p:cSld>
  <p:clrMap bg1="lt1" bg2="lt2" tx1="dk1" tx2="dk2" accent1="accent1" accent2="accent2" accent3="accent3" accent4="accent4" accent5="accent5" accent6="accent6" hlink="hlink" folHlink="folHlink"/>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
</Relationships>
</file>

<file path=ppt/notesSlides/notesSlide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7" name="PlaceHolder 1"/>
          <p:cNvSpPr>
            <a:spLocks noGrp="1"/>
          </p:cNvSpPr>
          <p:nvPr>
            <p:ph type="sldImg"/>
          </p:nvPr>
        </p:nvSpPr>
        <p:spPr>
          <a:xfrm>
            <a:off x="1587960" y="1005840"/>
            <a:ext cx="4596480" cy="3447360"/>
          </a:xfrm>
          <a:prstGeom prst="rect">
            <a:avLst/>
          </a:prstGeom>
        </p:spPr>
      </p:sp>
      <p:sp>
        <p:nvSpPr>
          <p:cNvPr id="48" name="PlaceHolder 2"/>
          <p:cNvSpPr>
            <a:spLocks noGrp="1"/>
          </p:cNvSpPr>
          <p:nvPr>
            <p:ph type="body"/>
          </p:nvPr>
        </p:nvSpPr>
        <p:spPr>
          <a:xfrm>
            <a:off x="1185120" y="4787640"/>
            <a:ext cx="5407560" cy="11333160"/>
          </a:xfrm>
          <a:prstGeom prst="rect">
            <a:avLst/>
          </a:prstGeom>
        </p:spPr>
        <p:txBody>
          <a:bodyPr lIns="0" rIns="0" tIns="0" bIns="0"/>
          <a:p>
            <a:r>
              <a:rPr b="0" lang="en-US" sz="2000" spc="-1" strike="noStrike">
                <a:latin typeface="Arial"/>
              </a:rPr>
              <a:t>Levels of CD4 + TEM cells and production of specific cytokines in response to MHC II‐restricted MPXV‐related peptides. (A) Analysis by flow cytometry of CD4 + TEM cells in participants from the different cohorts (left graph) and surface expression of activation marker CD25 (right graph). (B) Analysis by flow cytometry of intracellular production of IL‐2, IL‐4, and IFN γ $\gamma $ in CD4 + TEM cells in response to MHC II‐restricted MPXV‐related peptides. Each symbol corresponds to one sample and vertical lines represent SEM. Open symbols correspond to MPXV‐nonexposed participants, light grey symbols correspond to 1‐dose Vaccinated participants, dark grey symbols correspond to 2‐doses Vaccinated participants, and closed symbols correspond to MPXV‐infection participants. Triangles correspond to samples from PWH, and circles correspond to samples from PrEP users. Statistical analysis was performed with ordinary one‐way ANOVA and Tukey's multiple comparison.</a:t>
            </a:r>
            <a:endParaRPr b="0" lang="en-US" sz="2000" spc="-1" strike="noStrike">
              <a:latin typeface="Arial"/>
            </a:endParaRPr>
          </a:p>
          <a:p>
            <a:r>
              <a:rPr b="0" lang="en-US" sz="2000" spc="-1" strike="noStrike">
                <a:latin typeface="Arial"/>
              </a:rPr>
              <a:t>IF THIS IMAGE HAS BEEN PROVIDED BY OR IS OWNED BY A THIRD PARTY, AS INDICATED IN THE CAPTION LINE, THEN FURTHER PERMISSION MAY BE NEEDED BEFORE ANY FURTHER USE. PLEASE CONTACT WILEY'S PERMISSIONS DEPARTMENT ON PERMISSIONS@WILEY.COM OR USE THE RIGHTSLINK SERVICE BY CLICKING ON THE 'REQUEST PERMISSIONS' LINK ACCOMPANYING THIS ARTICLE. WILEY OR AUTHOR OWNED IMAGES MAY BE USED FOR NON-COMMERCIAL PURPOSES, SUBJECT TO PROPER CITATION OF THE ARTICLE, AUTHOR, AND PUBLISHER. </a:t>
            </a:r>
            <a:endParaRPr b="0" lang="en-US" sz="2000" spc="-1" strike="noStrike">
              <a:latin typeface="Arial"/>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4" name="PlaceHolder 2"/>
          <p:cNvSpPr>
            <a:spLocks noGrp="1"/>
          </p:cNvSpPr>
          <p:nvPr>
            <p:ph type="body"/>
          </p:nvPr>
        </p:nvSpPr>
        <p:spPr>
          <a:xfrm>
            <a:off x="457200" y="1604520"/>
            <a:ext cx="8229240" cy="1896840"/>
          </a:xfrm>
          <a:prstGeom prst="rect">
            <a:avLst/>
          </a:prstGeom>
        </p:spPr>
        <p:txBody>
          <a:bodyPr lIns="0" rIns="0" tIns="0" bIns="0">
            <a:normAutofit/>
          </a:bodyPr>
          <a:p>
            <a:endParaRPr b="0" lang="en-US" sz="3200" spc="-1" strike="noStrike">
              <a:latin typeface="Arial"/>
            </a:endParaRPr>
          </a:p>
        </p:txBody>
      </p:sp>
      <p:sp>
        <p:nvSpPr>
          <p:cNvPr id="25" name="PlaceHolder 3"/>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7"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28"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29"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latin typeface="Arial"/>
            </a:endParaRPr>
          </a:p>
        </p:txBody>
      </p:sp>
      <p:sp>
        <p:nvSpPr>
          <p:cNvPr id="30" name="PlaceHolder 5"/>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32" name="PlaceHolder 2"/>
          <p:cNvSpPr>
            <a:spLocks noGrp="1"/>
          </p:cNvSpPr>
          <p:nvPr>
            <p:ph type="body"/>
          </p:nvPr>
        </p:nvSpPr>
        <p:spPr>
          <a:xfrm>
            <a:off x="457200" y="1604520"/>
            <a:ext cx="2649600" cy="1896840"/>
          </a:xfrm>
          <a:prstGeom prst="rect">
            <a:avLst/>
          </a:prstGeom>
        </p:spPr>
        <p:txBody>
          <a:bodyPr lIns="0" rIns="0" tIns="0" bIns="0">
            <a:normAutofit/>
          </a:bodyPr>
          <a:p>
            <a:endParaRPr b="0" lang="en-US" sz="3200" spc="-1" strike="noStrike">
              <a:latin typeface="Arial"/>
            </a:endParaRPr>
          </a:p>
        </p:txBody>
      </p:sp>
      <p:sp>
        <p:nvSpPr>
          <p:cNvPr id="33" name="PlaceHolder 3"/>
          <p:cNvSpPr>
            <a:spLocks noGrp="1"/>
          </p:cNvSpPr>
          <p:nvPr>
            <p:ph type="body"/>
          </p:nvPr>
        </p:nvSpPr>
        <p:spPr>
          <a:xfrm>
            <a:off x="3239640" y="1604520"/>
            <a:ext cx="2649600" cy="1896840"/>
          </a:xfrm>
          <a:prstGeom prst="rect">
            <a:avLst/>
          </a:prstGeom>
        </p:spPr>
        <p:txBody>
          <a:bodyPr lIns="0" rIns="0" tIns="0" bIns="0">
            <a:normAutofit/>
          </a:bodyPr>
          <a:p>
            <a:endParaRPr b="0" lang="en-US" sz="3200" spc="-1" strike="noStrike">
              <a:latin typeface="Arial"/>
            </a:endParaRPr>
          </a:p>
        </p:txBody>
      </p:sp>
      <p:sp>
        <p:nvSpPr>
          <p:cNvPr id="34" name="PlaceHolder 4"/>
          <p:cNvSpPr>
            <a:spLocks noGrp="1"/>
          </p:cNvSpPr>
          <p:nvPr>
            <p:ph type="body"/>
          </p:nvPr>
        </p:nvSpPr>
        <p:spPr>
          <a:xfrm>
            <a:off x="6022080" y="1604520"/>
            <a:ext cx="2649600" cy="1896840"/>
          </a:xfrm>
          <a:prstGeom prst="rect">
            <a:avLst/>
          </a:prstGeom>
        </p:spPr>
        <p:txBody>
          <a:bodyPr lIns="0" rIns="0" tIns="0" bIns="0">
            <a:normAutofit/>
          </a:bodyPr>
          <a:p>
            <a:endParaRPr b="0" lang="en-US" sz="3200" spc="-1" strike="noStrike">
              <a:latin typeface="Arial"/>
            </a:endParaRPr>
          </a:p>
        </p:txBody>
      </p:sp>
      <p:sp>
        <p:nvSpPr>
          <p:cNvPr id="35" name="PlaceHolder 5"/>
          <p:cNvSpPr>
            <a:spLocks noGrp="1"/>
          </p:cNvSpPr>
          <p:nvPr>
            <p:ph type="body"/>
          </p:nvPr>
        </p:nvSpPr>
        <p:spPr>
          <a:xfrm>
            <a:off x="457200" y="3682080"/>
            <a:ext cx="2649600" cy="1896840"/>
          </a:xfrm>
          <a:prstGeom prst="rect">
            <a:avLst/>
          </a:prstGeom>
        </p:spPr>
        <p:txBody>
          <a:bodyPr lIns="0" rIns="0" tIns="0" bIns="0">
            <a:normAutofit/>
          </a:bodyPr>
          <a:p>
            <a:endParaRPr b="0" lang="en-US" sz="3200" spc="-1" strike="noStrike">
              <a:latin typeface="Arial"/>
            </a:endParaRPr>
          </a:p>
        </p:txBody>
      </p:sp>
      <p:sp>
        <p:nvSpPr>
          <p:cNvPr id="36" name="PlaceHolder 6"/>
          <p:cNvSpPr>
            <a:spLocks noGrp="1"/>
          </p:cNvSpPr>
          <p:nvPr>
            <p:ph type="body"/>
          </p:nvPr>
        </p:nvSpPr>
        <p:spPr>
          <a:xfrm>
            <a:off x="3239640" y="3682080"/>
            <a:ext cx="2649600" cy="1896840"/>
          </a:xfrm>
          <a:prstGeom prst="rect">
            <a:avLst/>
          </a:prstGeom>
        </p:spPr>
        <p:txBody>
          <a:bodyPr lIns="0" rIns="0" tIns="0" bIns="0">
            <a:normAutofit/>
          </a:bodyPr>
          <a:p>
            <a:endParaRPr b="0" lang="en-US" sz="3200" spc="-1" strike="noStrike">
              <a:latin typeface="Arial"/>
            </a:endParaRPr>
          </a:p>
        </p:txBody>
      </p:sp>
      <p:sp>
        <p:nvSpPr>
          <p:cNvPr id="37" name="PlaceHolder 7"/>
          <p:cNvSpPr>
            <a:spLocks noGrp="1"/>
          </p:cNvSpPr>
          <p:nvPr>
            <p:ph type="body"/>
          </p:nvPr>
        </p:nvSpPr>
        <p:spPr>
          <a:xfrm>
            <a:off x="6022080" y="3682080"/>
            <a:ext cx="26496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3" name="PlaceHolder 2"/>
          <p:cNvSpPr>
            <a:spLocks noGrp="1"/>
          </p:cNvSpPr>
          <p:nvPr>
            <p:ph type="subTitle"/>
          </p:nvPr>
        </p:nvSpPr>
        <p:spPr>
          <a:xfrm>
            <a:off x="457200" y="1604520"/>
            <a:ext cx="8229240" cy="3977280"/>
          </a:xfrm>
          <a:prstGeom prst="rect">
            <a:avLst/>
          </a:prstGeom>
        </p:spPr>
        <p:txBody>
          <a:bodyPr lIns="0" rIns="0" tIns="0" bIns="0" anchor="ctr"/>
          <a:p>
            <a:pPr algn="ctr"/>
            <a:endParaRPr b="0" lang="en-US" sz="3200" spc="-1" strike="noStrike">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5" name="PlaceHolder 2"/>
          <p:cNvSpPr>
            <a:spLocks noGrp="1"/>
          </p:cNvSpPr>
          <p:nvPr>
            <p:ph type="body"/>
          </p:nvPr>
        </p:nvSpPr>
        <p:spPr>
          <a:xfrm>
            <a:off x="457200" y="1604520"/>
            <a:ext cx="8229240" cy="3977280"/>
          </a:xfrm>
          <a:prstGeom prst="rect">
            <a:avLst/>
          </a:prstGeom>
        </p:spPr>
        <p:txBody>
          <a:bodyPr lIns="0" rIns="0" tIns="0" bIns="0">
            <a:normAutofit/>
          </a:bodyPr>
          <a:p>
            <a:endParaRPr b="0" lang="en-US" sz="3200" spc="-1" strike="noStrike">
              <a:latin typeface="Arial"/>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7"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latin typeface="Arial"/>
            </a:endParaRPr>
          </a:p>
        </p:txBody>
      </p:sp>
      <p:sp>
        <p:nvSpPr>
          <p:cNvPr id="8"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latin typeface="Arial"/>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457200" y="273600"/>
            <a:ext cx="8229240" cy="5307840"/>
          </a:xfrm>
          <a:prstGeom prst="rect">
            <a:avLst/>
          </a:prstGeom>
        </p:spPr>
        <p:txBody>
          <a:bodyPr lIns="0" rIns="0" tIns="0" bIns="0" anchor="ctr"/>
          <a:p>
            <a:pPr algn="ctr"/>
            <a:endParaRPr b="0" lang="en-US"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12"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13"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latin typeface="Arial"/>
            </a:endParaRPr>
          </a:p>
        </p:txBody>
      </p:sp>
      <p:sp>
        <p:nvSpPr>
          <p:cNvPr id="14"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16"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latin typeface="Arial"/>
            </a:endParaRPr>
          </a:p>
        </p:txBody>
      </p:sp>
      <p:sp>
        <p:nvSpPr>
          <p:cNvPr id="17"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18" name="PlaceHolder 4"/>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0"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21"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22" name="PlaceHolder 4"/>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0" name="CustomShape 1"/>
          <p:cNvSpPr/>
          <p:nvPr/>
        </p:nvSpPr>
        <p:spPr>
          <a:xfrm>
            <a:off x="0" y="0"/>
            <a:ext cx="144000" cy="6858000"/>
          </a:xfrm>
          <a:prstGeom prst="rect">
            <a:avLst/>
          </a:prstGeom>
          <a:solidFill>
            <a:srgbClr val="0054a6"/>
          </a:solidFill>
          <a:ln>
            <a:noFill/>
          </a:ln>
        </p:spPr>
        <p:style>
          <a:lnRef idx="0"/>
          <a:fillRef idx="0"/>
          <a:effectRef idx="0"/>
          <a:fontRef idx="minor"/>
        </p:style>
      </p:sp>
      <p:sp>
        <p:nvSpPr>
          <p:cNvPr id="1" name="CustomShape 2"/>
          <p:cNvSpPr/>
          <p:nvPr/>
        </p:nvSpPr>
        <p:spPr>
          <a:xfrm>
            <a:off x="0" y="0"/>
            <a:ext cx="144000" cy="1198440"/>
          </a:xfrm>
          <a:prstGeom prst="rect">
            <a:avLst/>
          </a:prstGeom>
          <a:solidFill>
            <a:srgbClr val="ffce34"/>
          </a:solidFill>
          <a:ln>
            <a:noFill/>
          </a:ln>
        </p:spPr>
        <p:style>
          <a:lnRef idx="0"/>
          <a:fillRef idx="0"/>
          <a:effectRef idx="0"/>
          <a:fontRef idx="minor"/>
        </p:style>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1.jpeg"/><Relationship Id="rId2" Type="http://schemas.openxmlformats.org/officeDocument/2006/relationships/slideLayout" Target="../slideLayouts/slideLayout2.xml"/><Relationship Id="rId3" Type="http://schemas.openxmlformats.org/officeDocument/2006/relationships/notesSlide" Target="../notesSlides/notesSlide1.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4" name="TextShape 1"/>
          <p:cNvSpPr txBox="1"/>
          <p:nvPr/>
        </p:nvSpPr>
        <p:spPr>
          <a:xfrm>
            <a:off x="1260000" y="152280"/>
            <a:ext cx="7200000" cy="451800"/>
          </a:xfrm>
          <a:prstGeom prst="rect">
            <a:avLst/>
          </a:prstGeom>
          <a:noFill/>
          <a:ln>
            <a:noFill/>
          </a:ln>
        </p:spPr>
        <p:txBody>
          <a:bodyPr lIns="90000" rIns="90000" tIns="46800" bIns="46800"/>
          <a:p>
            <a:r>
              <a:rPr b="0" lang="en-US" sz="1100" spc="-1" strike="noStrike">
                <a:solidFill>
                  <a:srgbClr val="000000"/>
                </a:solidFill>
                <a:latin typeface="Arial"/>
              </a:rPr>
              <a:t>Low Specific T‐Cell Immunity Against Mpox Elicited in People With HIV‐1 and PrEP Users After Subcutaneous Vaccination Compared to Natural Infection</a:t>
            </a:r>
            <a:endParaRPr b="0" lang="en-US" sz="1100" spc="-1" strike="noStrike">
              <a:solidFill>
                <a:srgbClr val="000000"/>
              </a:solidFill>
              <a:latin typeface="Arial"/>
            </a:endParaRPr>
          </a:p>
        </p:txBody>
      </p:sp>
      <p:sp>
        <p:nvSpPr>
          <p:cNvPr id="45" name="TextShape 2"/>
          <p:cNvSpPr txBox="1"/>
          <p:nvPr/>
        </p:nvSpPr>
        <p:spPr>
          <a:xfrm>
            <a:off x="360000" y="5940000"/>
            <a:ext cx="8640000" cy="451800"/>
          </a:xfrm>
          <a:prstGeom prst="rect">
            <a:avLst/>
          </a:prstGeom>
          <a:noFill/>
          <a:ln>
            <a:noFill/>
          </a:ln>
        </p:spPr>
        <p:txBody>
          <a:bodyPr lIns="90000" rIns="90000" tIns="45000" bIns="45000"/>
          <a:p>
            <a:r>
              <a:rPr b="1" lang="en-US" sz="800" spc="-1" strike="noStrike">
                <a:solidFill>
                  <a:srgbClr val="0054a6"/>
                </a:solidFill>
                <a:latin typeface="Arial"/>
              </a:rPr>
              <a:t>Journal of Medical Virology, Volume: 97, Issue: 7, First published: 18 July 2025, DOI: (10.1002/jmv.70498) </a:t>
            </a:r>
            <a:endParaRPr b="0" lang="en-US" sz="800" spc="-1" strike="noStrike">
              <a:solidFill>
                <a:srgbClr val="000000"/>
              </a:solidFill>
              <a:latin typeface="Arial"/>
            </a:endParaRPr>
          </a:p>
        </p:txBody>
      </p:sp>
      <p:pic>
        <p:nvPicPr>
          <p:cNvPr id="46" name="Main graphic" descr=""/>
          <p:cNvPicPr/>
          <p:nvPr/>
        </p:nvPicPr>
        <p:blipFill>
          <a:blip r:embed="rId1"/>
          <a:stretch/>
        </p:blipFill>
        <p:spPr>
          <a:xfrm>
            <a:off x="1986120" y="762120"/>
            <a:ext cx="5222880" cy="3809880"/>
          </a:xfrm>
          <a:prstGeom prst="rect">
            <a:avLst/>
          </a:prstGeom>
          <a:ln>
            <a:noFill/>
          </a:ln>
        </p:spPr>
      </p:pic>
    </p:spTree>
  </p:cSld>
  <p:transition>
    <p:wipe dir="r"/>
  </p:transition>
  <p:timing>
    <p:tnLst>
      <p:par>
        <p:cTn id="1" dur="indefinite" restart="never" nodeType="tmRoot">
          <p:childTnLst>
            <p:seq>
              <p:cTn id="2" dur="indefinite" nodeType="mainSeq"/>
              <p:prevCondLst>
                <p:cond delay="0" evt="onPrev">
                  <p:tgtEl>
                    <p:sldTgt/>
                  </p:tgtEl>
                </p:cond>
              </p:prevCondLst>
              <p:nextCondLst>
                <p:cond delay="0" evt="onNext">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0</TotalTime>
  <Application>LibreOffice/6.0.7.3$Linux_X86_64 LibreOffice_project/dc89aa7a9eabfd848af146d5086077aeed2ae4a5</Applicat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description/>
  <dc:language>en-US</dc:language>
  <cp:lastModifiedBy/>
  <cp:revision>0</cp:revision>
  <dc:subject/>
  <dc:title/>
</cp:coreProperties>
</file>