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24"/>
  </p:notesMasterIdLst>
  <p:handoutMasterIdLst>
    <p:handoutMasterId r:id="rId25"/>
  </p:handoutMasterIdLst>
  <p:sldIdLst>
    <p:sldId id="265" r:id="rId2"/>
    <p:sldId id="298" r:id="rId3"/>
    <p:sldId id="306" r:id="rId4"/>
    <p:sldId id="325" r:id="rId5"/>
    <p:sldId id="332" r:id="rId6"/>
    <p:sldId id="318" r:id="rId7"/>
    <p:sldId id="343" r:id="rId8"/>
    <p:sldId id="341" r:id="rId9"/>
    <p:sldId id="340" r:id="rId10"/>
    <p:sldId id="344" r:id="rId11"/>
    <p:sldId id="345" r:id="rId12"/>
    <p:sldId id="346" r:id="rId13"/>
    <p:sldId id="347" r:id="rId14"/>
    <p:sldId id="289" r:id="rId15"/>
    <p:sldId id="342" r:id="rId16"/>
    <p:sldId id="334" r:id="rId17"/>
    <p:sldId id="335" r:id="rId18"/>
    <p:sldId id="336" r:id="rId19"/>
    <p:sldId id="337" r:id="rId20"/>
    <p:sldId id="338" r:id="rId21"/>
    <p:sldId id="339" r:id="rId22"/>
    <p:sldId id="322" r:id="rId2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Kadunc" initials="T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FF"/>
    <a:srgbClr val="000090"/>
    <a:srgbClr val="FF0000"/>
    <a:srgbClr val="EAB200"/>
    <a:srgbClr val="CCFFFF"/>
    <a:srgbClr val="0000FF"/>
    <a:srgbClr val="FF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5397" autoAdjust="0"/>
  </p:normalViewPr>
  <p:slideViewPr>
    <p:cSldViewPr>
      <p:cViewPr varScale="1">
        <p:scale>
          <a:sx n="110" d="100"/>
          <a:sy n="110" d="100"/>
        </p:scale>
        <p:origin x="172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2664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IJS\ICARUS2020\Kolokacija%20nizkocenovnih%20senzorjev%20-%20Jamova\Data_Jamova\Primerjave\CO2_compar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CO2 (uHoo)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1.2392825896762904E-3"/>
                  <c:y val="-7.7799650043744534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y = 0</a:t>
                    </a:r>
                    <a:r>
                      <a:rPr lang="sl-SI" dirty="0"/>
                      <a:t>,</a:t>
                    </a:r>
                    <a:r>
                      <a:rPr lang="en-US" dirty="0"/>
                      <a:t>9358x - 14</a:t>
                    </a:r>
                    <a:r>
                      <a:rPr lang="sl-SI" dirty="0"/>
                      <a:t>,</a:t>
                    </a:r>
                    <a:r>
                      <a:rPr lang="en-US" dirty="0"/>
                      <a:t>995</a:t>
                    </a:r>
                    <a:br>
                      <a:rPr lang="en-US" dirty="0"/>
                    </a:br>
                    <a:r>
                      <a:rPr lang="en-US" sz="1600" b="1" dirty="0"/>
                      <a:t>R² = 0</a:t>
                    </a:r>
                    <a:r>
                      <a:rPr lang="sl-SI" sz="1600" b="1" dirty="0"/>
                      <a:t>,</a:t>
                    </a:r>
                    <a:r>
                      <a:rPr lang="en-US" sz="1600" b="1" dirty="0"/>
                      <a:t>83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</c:trendlineLbl>
          </c:trendline>
          <c:xVal>
            <c:numRef>
              <c:f>Sheet1!$B$2:$B$169</c:f>
              <c:numCache>
                <c:formatCode>General</c:formatCode>
                <c:ptCount val="168"/>
                <c:pt idx="0">
                  <c:v>571.79499999999996</c:v>
                </c:pt>
                <c:pt idx="1">
                  <c:v>534.63670000000002</c:v>
                </c:pt>
                <c:pt idx="2">
                  <c:v>526.95839999999998</c:v>
                </c:pt>
                <c:pt idx="3">
                  <c:v>526.92830000000004</c:v>
                </c:pt>
                <c:pt idx="4">
                  <c:v>525.04</c:v>
                </c:pt>
                <c:pt idx="5">
                  <c:v>522.42169999999999</c:v>
                </c:pt>
                <c:pt idx="6">
                  <c:v>525.27840000000003</c:v>
                </c:pt>
                <c:pt idx="7">
                  <c:v>539.0566</c:v>
                </c:pt>
                <c:pt idx="8">
                  <c:v>559.18489999999997</c:v>
                </c:pt>
                <c:pt idx="9">
                  <c:v>542.47170000000006</c:v>
                </c:pt>
                <c:pt idx="10">
                  <c:v>539.05349999999999</c:v>
                </c:pt>
                <c:pt idx="11">
                  <c:v>545.32339999999999</c:v>
                </c:pt>
                <c:pt idx="12">
                  <c:v>549.59169999999995</c:v>
                </c:pt>
                <c:pt idx="13">
                  <c:v>562.58320000000003</c:v>
                </c:pt>
                <c:pt idx="14">
                  <c:v>571.16340000000002</c:v>
                </c:pt>
                <c:pt idx="15">
                  <c:v>575.32169999999996</c:v>
                </c:pt>
                <c:pt idx="16">
                  <c:v>578.48659999999995</c:v>
                </c:pt>
                <c:pt idx="17">
                  <c:v>576.28830000000005</c:v>
                </c:pt>
                <c:pt idx="18">
                  <c:v>575.50490000000002</c:v>
                </c:pt>
                <c:pt idx="19">
                  <c:v>591.7183</c:v>
                </c:pt>
                <c:pt idx="20">
                  <c:v>614.54</c:v>
                </c:pt>
                <c:pt idx="21">
                  <c:v>596.17989999999998</c:v>
                </c:pt>
                <c:pt idx="22">
                  <c:v>586.96169999999995</c:v>
                </c:pt>
                <c:pt idx="23">
                  <c:v>556.75160000000005</c:v>
                </c:pt>
                <c:pt idx="24">
                  <c:v>545.44839999999999</c:v>
                </c:pt>
                <c:pt idx="25">
                  <c:v>532.88840000000005</c:v>
                </c:pt>
                <c:pt idx="26">
                  <c:v>524.10329999999999</c:v>
                </c:pt>
                <c:pt idx="27">
                  <c:v>520.30830000000003</c:v>
                </c:pt>
                <c:pt idx="28">
                  <c:v>517.11009999999999</c:v>
                </c:pt>
                <c:pt idx="29">
                  <c:v>515.49329999999998</c:v>
                </c:pt>
                <c:pt idx="30">
                  <c:v>517.71169999999995</c:v>
                </c:pt>
                <c:pt idx="31">
                  <c:v>521.21839999999997</c:v>
                </c:pt>
                <c:pt idx="32">
                  <c:v>524.65830000000005</c:v>
                </c:pt>
                <c:pt idx="33">
                  <c:v>525.34</c:v>
                </c:pt>
                <c:pt idx="34">
                  <c:v>523.98670000000004</c:v>
                </c:pt>
                <c:pt idx="35">
                  <c:v>527.97170000000006</c:v>
                </c:pt>
                <c:pt idx="36">
                  <c:v>532.55669999999998</c:v>
                </c:pt>
                <c:pt idx="37">
                  <c:v>529.65170000000001</c:v>
                </c:pt>
                <c:pt idx="38">
                  <c:v>523.25840000000005</c:v>
                </c:pt>
                <c:pt idx="39">
                  <c:v>521.6</c:v>
                </c:pt>
                <c:pt idx="40">
                  <c:v>520.95669999999996</c:v>
                </c:pt>
                <c:pt idx="41">
                  <c:v>518.58669999999995</c:v>
                </c:pt>
                <c:pt idx="42">
                  <c:v>531.08330000000001</c:v>
                </c:pt>
                <c:pt idx="43">
                  <c:v>531.78330000000005</c:v>
                </c:pt>
                <c:pt idx="44">
                  <c:v>518.84339999999997</c:v>
                </c:pt>
                <c:pt idx="45">
                  <c:v>530.59829999999999</c:v>
                </c:pt>
                <c:pt idx="46">
                  <c:v>519.07500000000005</c:v>
                </c:pt>
                <c:pt idx="47">
                  <c:v>509.64670000000001</c:v>
                </c:pt>
                <c:pt idx="48">
                  <c:v>509.0333</c:v>
                </c:pt>
                <c:pt idx="49">
                  <c:v>509.41669999999999</c:v>
                </c:pt>
                <c:pt idx="50">
                  <c:v>507.39679999999998</c:v>
                </c:pt>
                <c:pt idx="51">
                  <c:v>507.92009999999999</c:v>
                </c:pt>
                <c:pt idx="52">
                  <c:v>511.0367</c:v>
                </c:pt>
                <c:pt idx="53">
                  <c:v>508.5917</c:v>
                </c:pt>
                <c:pt idx="54">
                  <c:v>509.35660000000001</c:v>
                </c:pt>
                <c:pt idx="55">
                  <c:v>514.98</c:v>
                </c:pt>
                <c:pt idx="56">
                  <c:v>509.54829999999998</c:v>
                </c:pt>
                <c:pt idx="57">
                  <c:v>510.25330000000002</c:v>
                </c:pt>
                <c:pt idx="58">
                  <c:v>511.14170000000001</c:v>
                </c:pt>
                <c:pt idx="59">
                  <c:v>510.59500000000003</c:v>
                </c:pt>
                <c:pt idx="60">
                  <c:v>510.90010000000001</c:v>
                </c:pt>
                <c:pt idx="61">
                  <c:v>510.21159999999998</c:v>
                </c:pt>
                <c:pt idx="62">
                  <c:v>510.82330000000002</c:v>
                </c:pt>
                <c:pt idx="63">
                  <c:v>511.82839999999999</c:v>
                </c:pt>
                <c:pt idx="64">
                  <c:v>512.88170000000002</c:v>
                </c:pt>
                <c:pt idx="65">
                  <c:v>513.57330000000002</c:v>
                </c:pt>
                <c:pt idx="66">
                  <c:v>517.51499999999999</c:v>
                </c:pt>
                <c:pt idx="67">
                  <c:v>527.50819999999999</c:v>
                </c:pt>
                <c:pt idx="68">
                  <c:v>534.16669999999999</c:v>
                </c:pt>
                <c:pt idx="69">
                  <c:v>520.35159999999996</c:v>
                </c:pt>
                <c:pt idx="70">
                  <c:v>514.64499999999998</c:v>
                </c:pt>
                <c:pt idx="71">
                  <c:v>514.19510000000002</c:v>
                </c:pt>
                <c:pt idx="72">
                  <c:v>514.76670000000001</c:v>
                </c:pt>
                <c:pt idx="73">
                  <c:v>513.25829999999996</c:v>
                </c:pt>
                <c:pt idx="74">
                  <c:v>512.56679999999994</c:v>
                </c:pt>
                <c:pt idx="75">
                  <c:v>511.7466</c:v>
                </c:pt>
                <c:pt idx="76">
                  <c:v>511.77499999999998</c:v>
                </c:pt>
                <c:pt idx="77">
                  <c:v>513.45339999999999</c:v>
                </c:pt>
                <c:pt idx="78">
                  <c:v>515.30330000000004</c:v>
                </c:pt>
                <c:pt idx="79">
                  <c:v>519.4117</c:v>
                </c:pt>
                <c:pt idx="80">
                  <c:v>528.20339999999999</c:v>
                </c:pt>
                <c:pt idx="81">
                  <c:v>544.1884</c:v>
                </c:pt>
                <c:pt idx="82">
                  <c:v>572.17330000000004</c:v>
                </c:pt>
                <c:pt idx="83">
                  <c:v>587.03830000000005</c:v>
                </c:pt>
                <c:pt idx="84">
                  <c:v>587.84500000000003</c:v>
                </c:pt>
                <c:pt idx="85">
                  <c:v>589.19669999999996</c:v>
                </c:pt>
                <c:pt idx="86">
                  <c:v>559.92840000000001</c:v>
                </c:pt>
                <c:pt idx="87">
                  <c:v>557.17169999999999</c:v>
                </c:pt>
                <c:pt idx="88">
                  <c:v>569.40160000000003</c:v>
                </c:pt>
                <c:pt idx="89">
                  <c:v>581.36659999999995</c:v>
                </c:pt>
                <c:pt idx="90">
                  <c:v>574.38499999999999</c:v>
                </c:pt>
                <c:pt idx="91">
                  <c:v>587.70809999999994</c:v>
                </c:pt>
                <c:pt idx="92">
                  <c:v>581.60659999999996</c:v>
                </c:pt>
                <c:pt idx="93">
                  <c:v>557.38829999999996</c:v>
                </c:pt>
                <c:pt idx="94">
                  <c:v>541.09339999999997</c:v>
                </c:pt>
                <c:pt idx="95">
                  <c:v>530.02499999999998</c:v>
                </c:pt>
                <c:pt idx="96">
                  <c:v>523.53499999999997</c:v>
                </c:pt>
                <c:pt idx="97">
                  <c:v>519.16499999999996</c:v>
                </c:pt>
                <c:pt idx="98">
                  <c:v>517.06659999999999</c:v>
                </c:pt>
                <c:pt idx="99">
                  <c:v>515.83169999999996</c:v>
                </c:pt>
                <c:pt idx="100">
                  <c:v>515.32169999999996</c:v>
                </c:pt>
                <c:pt idx="101">
                  <c:v>514.99839999999995</c:v>
                </c:pt>
                <c:pt idx="102">
                  <c:v>516.81330000000003</c:v>
                </c:pt>
                <c:pt idx="103">
                  <c:v>519.69500000000005</c:v>
                </c:pt>
                <c:pt idx="104">
                  <c:v>522.76670000000001</c:v>
                </c:pt>
                <c:pt idx="105">
                  <c:v>523.97829999999999</c:v>
                </c:pt>
                <c:pt idx="106">
                  <c:v>523.28489999999999</c:v>
                </c:pt>
                <c:pt idx="107">
                  <c:v>520.27160000000003</c:v>
                </c:pt>
                <c:pt idx="108">
                  <c:v>521.15340000000003</c:v>
                </c:pt>
                <c:pt idx="109">
                  <c:v>522.4135</c:v>
                </c:pt>
                <c:pt idx="110">
                  <c:v>524.41499999999996</c:v>
                </c:pt>
                <c:pt idx="111">
                  <c:v>522.97659999999996</c:v>
                </c:pt>
                <c:pt idx="112">
                  <c:v>522.11829999999998</c:v>
                </c:pt>
                <c:pt idx="113">
                  <c:v>523.70510000000002</c:v>
                </c:pt>
                <c:pt idx="114">
                  <c:v>524.73509999999999</c:v>
                </c:pt>
                <c:pt idx="115">
                  <c:v>525.75170000000003</c:v>
                </c:pt>
                <c:pt idx="116">
                  <c:v>522.31010000000003</c:v>
                </c:pt>
                <c:pt idx="117">
                  <c:v>521.21169999999995</c:v>
                </c:pt>
                <c:pt idx="118">
                  <c:v>520.75670000000002</c:v>
                </c:pt>
                <c:pt idx="119">
                  <c:v>517.32169999999996</c:v>
                </c:pt>
                <c:pt idx="120">
                  <c:v>515.08000000000004</c:v>
                </c:pt>
                <c:pt idx="121">
                  <c:v>515.39170000000001</c:v>
                </c:pt>
                <c:pt idx="122">
                  <c:v>513.22829999999999</c:v>
                </c:pt>
                <c:pt idx="123">
                  <c:v>512.13</c:v>
                </c:pt>
                <c:pt idx="124">
                  <c:v>511.7833</c:v>
                </c:pt>
                <c:pt idx="125">
                  <c:v>513.09670000000006</c:v>
                </c:pt>
                <c:pt idx="126">
                  <c:v>514.07839999999999</c:v>
                </c:pt>
                <c:pt idx="127">
                  <c:v>514.20339999999999</c:v>
                </c:pt>
                <c:pt idx="128">
                  <c:v>515.42999999999995</c:v>
                </c:pt>
                <c:pt idx="129">
                  <c:v>520.03840000000002</c:v>
                </c:pt>
                <c:pt idx="130">
                  <c:v>516.29169999999999</c:v>
                </c:pt>
                <c:pt idx="131">
                  <c:v>519.11500000000001</c:v>
                </c:pt>
                <c:pt idx="132">
                  <c:v>530.26009999999997</c:v>
                </c:pt>
                <c:pt idx="133">
                  <c:v>523.54510000000005</c:v>
                </c:pt>
                <c:pt idx="134">
                  <c:v>519.11659999999995</c:v>
                </c:pt>
                <c:pt idx="135">
                  <c:v>522.15170000000001</c:v>
                </c:pt>
                <c:pt idx="136">
                  <c:v>533.34</c:v>
                </c:pt>
                <c:pt idx="137">
                  <c:v>534.40830000000005</c:v>
                </c:pt>
                <c:pt idx="138">
                  <c:v>539.71500000000003</c:v>
                </c:pt>
                <c:pt idx="139">
                  <c:v>546.99680000000001</c:v>
                </c:pt>
                <c:pt idx="140">
                  <c:v>551.73659999999995</c:v>
                </c:pt>
                <c:pt idx="141">
                  <c:v>556.56669999999997</c:v>
                </c:pt>
                <c:pt idx="142">
                  <c:v>529.0367</c:v>
                </c:pt>
                <c:pt idx="143">
                  <c:v>523.39149999999995</c:v>
                </c:pt>
                <c:pt idx="144">
                  <c:v>524.38649999999996</c:v>
                </c:pt>
                <c:pt idx="145">
                  <c:v>523.52160000000003</c:v>
                </c:pt>
                <c:pt idx="146">
                  <c:v>524.89170000000001</c:v>
                </c:pt>
                <c:pt idx="147">
                  <c:v>525.12819999999999</c:v>
                </c:pt>
                <c:pt idx="148">
                  <c:v>531.90340000000003</c:v>
                </c:pt>
                <c:pt idx="149">
                  <c:v>529.61170000000004</c:v>
                </c:pt>
                <c:pt idx="150">
                  <c:v>531.40340000000003</c:v>
                </c:pt>
                <c:pt idx="151">
                  <c:v>534.36829999999998</c:v>
                </c:pt>
                <c:pt idx="152">
                  <c:v>541.67489999999998</c:v>
                </c:pt>
                <c:pt idx="153">
                  <c:v>547.22839999999997</c:v>
                </c:pt>
                <c:pt idx="154">
                  <c:v>545.34659999999997</c:v>
                </c:pt>
                <c:pt idx="155">
                  <c:v>542.92989999999998</c:v>
                </c:pt>
                <c:pt idx="156">
                  <c:v>536.97829999999999</c:v>
                </c:pt>
                <c:pt idx="157">
                  <c:v>539.98500000000001</c:v>
                </c:pt>
                <c:pt idx="158">
                  <c:v>536.59169999999995</c:v>
                </c:pt>
                <c:pt idx="159">
                  <c:v>536.16510000000005</c:v>
                </c:pt>
                <c:pt idx="160">
                  <c:v>536.47839999999997</c:v>
                </c:pt>
                <c:pt idx="161">
                  <c:v>536.89840000000004</c:v>
                </c:pt>
                <c:pt idx="162">
                  <c:v>538.61170000000004</c:v>
                </c:pt>
                <c:pt idx="163">
                  <c:v>541.75490000000002</c:v>
                </c:pt>
                <c:pt idx="164">
                  <c:v>544.59670000000006</c:v>
                </c:pt>
                <c:pt idx="165">
                  <c:v>543.84990000000005</c:v>
                </c:pt>
                <c:pt idx="166">
                  <c:v>542.27170000000001</c:v>
                </c:pt>
                <c:pt idx="167">
                  <c:v>541.08330000000001</c:v>
                </c:pt>
              </c:numCache>
            </c:numRef>
          </c:xVal>
          <c:yVal>
            <c:numRef>
              <c:f>Sheet1!$C$2:$C$169</c:f>
              <c:numCache>
                <c:formatCode>General</c:formatCode>
                <c:ptCount val="168"/>
                <c:pt idx="0">
                  <c:v>542.75</c:v>
                </c:pt>
                <c:pt idx="1">
                  <c:v>493.93</c:v>
                </c:pt>
                <c:pt idx="2">
                  <c:v>488.32</c:v>
                </c:pt>
                <c:pt idx="3">
                  <c:v>482.85</c:v>
                </c:pt>
                <c:pt idx="4">
                  <c:v>484.93</c:v>
                </c:pt>
                <c:pt idx="5">
                  <c:v>475.32</c:v>
                </c:pt>
                <c:pt idx="6">
                  <c:v>484.85</c:v>
                </c:pt>
                <c:pt idx="7">
                  <c:v>495.08</c:v>
                </c:pt>
                <c:pt idx="8">
                  <c:v>507.25</c:v>
                </c:pt>
                <c:pt idx="9">
                  <c:v>494.05</c:v>
                </c:pt>
                <c:pt idx="10">
                  <c:v>486.12</c:v>
                </c:pt>
                <c:pt idx="11">
                  <c:v>493</c:v>
                </c:pt>
                <c:pt idx="12">
                  <c:v>497.7</c:v>
                </c:pt>
                <c:pt idx="13">
                  <c:v>503.93</c:v>
                </c:pt>
                <c:pt idx="14">
                  <c:v>514.62</c:v>
                </c:pt>
                <c:pt idx="15">
                  <c:v>529.88</c:v>
                </c:pt>
                <c:pt idx="16">
                  <c:v>528.97</c:v>
                </c:pt>
                <c:pt idx="17">
                  <c:v>523.07000000000005</c:v>
                </c:pt>
                <c:pt idx="18">
                  <c:v>521.52</c:v>
                </c:pt>
                <c:pt idx="19">
                  <c:v>551.45000000000005</c:v>
                </c:pt>
                <c:pt idx="20">
                  <c:v>573.58000000000004</c:v>
                </c:pt>
                <c:pt idx="21">
                  <c:v>550.03</c:v>
                </c:pt>
                <c:pt idx="22">
                  <c:v>554.83000000000004</c:v>
                </c:pt>
                <c:pt idx="23">
                  <c:v>512.45000000000005</c:v>
                </c:pt>
                <c:pt idx="24">
                  <c:v>507.31</c:v>
                </c:pt>
                <c:pt idx="25">
                  <c:v>500.4</c:v>
                </c:pt>
                <c:pt idx="26">
                  <c:v>486.75</c:v>
                </c:pt>
                <c:pt idx="27">
                  <c:v>487.22</c:v>
                </c:pt>
                <c:pt idx="28">
                  <c:v>475.16</c:v>
                </c:pt>
                <c:pt idx="29">
                  <c:v>480.18</c:v>
                </c:pt>
                <c:pt idx="30">
                  <c:v>468.27</c:v>
                </c:pt>
                <c:pt idx="31">
                  <c:v>476.68</c:v>
                </c:pt>
                <c:pt idx="32">
                  <c:v>477.65</c:v>
                </c:pt>
                <c:pt idx="33">
                  <c:v>479.58</c:v>
                </c:pt>
                <c:pt idx="34">
                  <c:v>476.52</c:v>
                </c:pt>
                <c:pt idx="35">
                  <c:v>484.08</c:v>
                </c:pt>
                <c:pt idx="36">
                  <c:v>485.17</c:v>
                </c:pt>
                <c:pt idx="37">
                  <c:v>485.88</c:v>
                </c:pt>
                <c:pt idx="38">
                  <c:v>478.85</c:v>
                </c:pt>
                <c:pt idx="39">
                  <c:v>472.37</c:v>
                </c:pt>
                <c:pt idx="40">
                  <c:v>480.9</c:v>
                </c:pt>
                <c:pt idx="41">
                  <c:v>472.9</c:v>
                </c:pt>
                <c:pt idx="42">
                  <c:v>492.75</c:v>
                </c:pt>
                <c:pt idx="43">
                  <c:v>495.2</c:v>
                </c:pt>
                <c:pt idx="44">
                  <c:v>481.02</c:v>
                </c:pt>
                <c:pt idx="45">
                  <c:v>500.22</c:v>
                </c:pt>
                <c:pt idx="46">
                  <c:v>485.45</c:v>
                </c:pt>
                <c:pt idx="47">
                  <c:v>482.98</c:v>
                </c:pt>
                <c:pt idx="48">
                  <c:v>479.5</c:v>
                </c:pt>
                <c:pt idx="49">
                  <c:v>467.73</c:v>
                </c:pt>
                <c:pt idx="50">
                  <c:v>457.92</c:v>
                </c:pt>
                <c:pt idx="51">
                  <c:v>455.63</c:v>
                </c:pt>
                <c:pt idx="52">
                  <c:v>460.97</c:v>
                </c:pt>
                <c:pt idx="53">
                  <c:v>458.92</c:v>
                </c:pt>
                <c:pt idx="54">
                  <c:v>460.87</c:v>
                </c:pt>
                <c:pt idx="55">
                  <c:v>457.95</c:v>
                </c:pt>
                <c:pt idx="56">
                  <c:v>457.58</c:v>
                </c:pt>
                <c:pt idx="57">
                  <c:v>457.12</c:v>
                </c:pt>
                <c:pt idx="58">
                  <c:v>458.13</c:v>
                </c:pt>
                <c:pt idx="59">
                  <c:v>464.95</c:v>
                </c:pt>
                <c:pt idx="60">
                  <c:v>471.23</c:v>
                </c:pt>
                <c:pt idx="61">
                  <c:v>470.57</c:v>
                </c:pt>
                <c:pt idx="62">
                  <c:v>480.92</c:v>
                </c:pt>
                <c:pt idx="63">
                  <c:v>475.21</c:v>
                </c:pt>
                <c:pt idx="64">
                  <c:v>481.45</c:v>
                </c:pt>
                <c:pt idx="65">
                  <c:v>476.6</c:v>
                </c:pt>
                <c:pt idx="66">
                  <c:v>480.55</c:v>
                </c:pt>
                <c:pt idx="67">
                  <c:v>490.28</c:v>
                </c:pt>
                <c:pt idx="68">
                  <c:v>493.97</c:v>
                </c:pt>
                <c:pt idx="69">
                  <c:v>475.37</c:v>
                </c:pt>
                <c:pt idx="70">
                  <c:v>472.4</c:v>
                </c:pt>
                <c:pt idx="71">
                  <c:v>476.63</c:v>
                </c:pt>
                <c:pt idx="72">
                  <c:v>476.67</c:v>
                </c:pt>
                <c:pt idx="73">
                  <c:v>473.92</c:v>
                </c:pt>
                <c:pt idx="74">
                  <c:v>477.5</c:v>
                </c:pt>
                <c:pt idx="75">
                  <c:v>467.23</c:v>
                </c:pt>
                <c:pt idx="76">
                  <c:v>460.5</c:v>
                </c:pt>
                <c:pt idx="77">
                  <c:v>460.32</c:v>
                </c:pt>
                <c:pt idx="78">
                  <c:v>455.52</c:v>
                </c:pt>
                <c:pt idx="79">
                  <c:v>454.95</c:v>
                </c:pt>
                <c:pt idx="80">
                  <c:v>463.03</c:v>
                </c:pt>
                <c:pt idx="81">
                  <c:v>483.32</c:v>
                </c:pt>
                <c:pt idx="82">
                  <c:v>513.82000000000005</c:v>
                </c:pt>
                <c:pt idx="83">
                  <c:v>523.87</c:v>
                </c:pt>
                <c:pt idx="84">
                  <c:v>528.25</c:v>
                </c:pt>
                <c:pt idx="85">
                  <c:v>519.48</c:v>
                </c:pt>
                <c:pt idx="86">
                  <c:v>494.3</c:v>
                </c:pt>
                <c:pt idx="87">
                  <c:v>491.27</c:v>
                </c:pt>
                <c:pt idx="88">
                  <c:v>503.53</c:v>
                </c:pt>
                <c:pt idx="89">
                  <c:v>520.63</c:v>
                </c:pt>
                <c:pt idx="90">
                  <c:v>514.48</c:v>
                </c:pt>
                <c:pt idx="91">
                  <c:v>519.78</c:v>
                </c:pt>
                <c:pt idx="92">
                  <c:v>521</c:v>
                </c:pt>
                <c:pt idx="93">
                  <c:v>500.92</c:v>
                </c:pt>
                <c:pt idx="94">
                  <c:v>492.98</c:v>
                </c:pt>
                <c:pt idx="95">
                  <c:v>481.88</c:v>
                </c:pt>
                <c:pt idx="96">
                  <c:v>477.73</c:v>
                </c:pt>
                <c:pt idx="97">
                  <c:v>471.22</c:v>
                </c:pt>
                <c:pt idx="98">
                  <c:v>460.18</c:v>
                </c:pt>
                <c:pt idx="99">
                  <c:v>454.37</c:v>
                </c:pt>
                <c:pt idx="100">
                  <c:v>462.35</c:v>
                </c:pt>
                <c:pt idx="101">
                  <c:v>457.38</c:v>
                </c:pt>
                <c:pt idx="102">
                  <c:v>457.15</c:v>
                </c:pt>
                <c:pt idx="103">
                  <c:v>457.62</c:v>
                </c:pt>
                <c:pt idx="104">
                  <c:v>462.61</c:v>
                </c:pt>
                <c:pt idx="105">
                  <c:v>465.88</c:v>
                </c:pt>
                <c:pt idx="106">
                  <c:v>462.95</c:v>
                </c:pt>
                <c:pt idx="107">
                  <c:v>452.45</c:v>
                </c:pt>
                <c:pt idx="108">
                  <c:v>462.48</c:v>
                </c:pt>
                <c:pt idx="109">
                  <c:v>453.38</c:v>
                </c:pt>
                <c:pt idx="110">
                  <c:v>454.98</c:v>
                </c:pt>
                <c:pt idx="111">
                  <c:v>450.48</c:v>
                </c:pt>
                <c:pt idx="112">
                  <c:v>461.98</c:v>
                </c:pt>
                <c:pt idx="113">
                  <c:v>464.08</c:v>
                </c:pt>
                <c:pt idx="114">
                  <c:v>465.33</c:v>
                </c:pt>
                <c:pt idx="115">
                  <c:v>467.12</c:v>
                </c:pt>
                <c:pt idx="116">
                  <c:v>461.48</c:v>
                </c:pt>
                <c:pt idx="117">
                  <c:v>462.7</c:v>
                </c:pt>
                <c:pt idx="118">
                  <c:v>465.6</c:v>
                </c:pt>
                <c:pt idx="119">
                  <c:v>464.38</c:v>
                </c:pt>
                <c:pt idx="120">
                  <c:v>461.38</c:v>
                </c:pt>
                <c:pt idx="121">
                  <c:v>462.95</c:v>
                </c:pt>
                <c:pt idx="122">
                  <c:v>458.8</c:v>
                </c:pt>
                <c:pt idx="123">
                  <c:v>457.12</c:v>
                </c:pt>
                <c:pt idx="124">
                  <c:v>460.8</c:v>
                </c:pt>
                <c:pt idx="125">
                  <c:v>458.9</c:v>
                </c:pt>
                <c:pt idx="126">
                  <c:v>463.5</c:v>
                </c:pt>
                <c:pt idx="127">
                  <c:v>452.34</c:v>
                </c:pt>
                <c:pt idx="128">
                  <c:v>461.28</c:v>
                </c:pt>
                <c:pt idx="129">
                  <c:v>471.75</c:v>
                </c:pt>
                <c:pt idx="130">
                  <c:v>460.68</c:v>
                </c:pt>
                <c:pt idx="131">
                  <c:v>470.31</c:v>
                </c:pt>
                <c:pt idx="132">
                  <c:v>477.15</c:v>
                </c:pt>
                <c:pt idx="133">
                  <c:v>470.41</c:v>
                </c:pt>
                <c:pt idx="134">
                  <c:v>465.13</c:v>
                </c:pt>
                <c:pt idx="135">
                  <c:v>469.52</c:v>
                </c:pt>
                <c:pt idx="136">
                  <c:v>483.47</c:v>
                </c:pt>
                <c:pt idx="137">
                  <c:v>486.16</c:v>
                </c:pt>
                <c:pt idx="138">
                  <c:v>487.5</c:v>
                </c:pt>
                <c:pt idx="139">
                  <c:v>495.79</c:v>
                </c:pt>
                <c:pt idx="140">
                  <c:v>504.2</c:v>
                </c:pt>
                <c:pt idx="141">
                  <c:v>507.33</c:v>
                </c:pt>
                <c:pt idx="142">
                  <c:v>482.03</c:v>
                </c:pt>
                <c:pt idx="143">
                  <c:v>471.44</c:v>
                </c:pt>
                <c:pt idx="144">
                  <c:v>466.07</c:v>
                </c:pt>
                <c:pt idx="145">
                  <c:v>469.31</c:v>
                </c:pt>
                <c:pt idx="146">
                  <c:v>472.08</c:v>
                </c:pt>
                <c:pt idx="147">
                  <c:v>476.07</c:v>
                </c:pt>
                <c:pt idx="148">
                  <c:v>484.45</c:v>
                </c:pt>
                <c:pt idx="149">
                  <c:v>484.18</c:v>
                </c:pt>
                <c:pt idx="150">
                  <c:v>489.7</c:v>
                </c:pt>
                <c:pt idx="151">
                  <c:v>488.89</c:v>
                </c:pt>
                <c:pt idx="152">
                  <c:v>501.23</c:v>
                </c:pt>
                <c:pt idx="153">
                  <c:v>502.41</c:v>
                </c:pt>
                <c:pt idx="154">
                  <c:v>508.75</c:v>
                </c:pt>
                <c:pt idx="155">
                  <c:v>499.08</c:v>
                </c:pt>
                <c:pt idx="156">
                  <c:v>491.72</c:v>
                </c:pt>
                <c:pt idx="157">
                  <c:v>491.43</c:v>
                </c:pt>
                <c:pt idx="158">
                  <c:v>493.05</c:v>
                </c:pt>
                <c:pt idx="159">
                  <c:v>495.57</c:v>
                </c:pt>
                <c:pt idx="160">
                  <c:v>492.08</c:v>
                </c:pt>
                <c:pt idx="161">
                  <c:v>490.59</c:v>
                </c:pt>
                <c:pt idx="162">
                  <c:v>492.68</c:v>
                </c:pt>
                <c:pt idx="163">
                  <c:v>494.36</c:v>
                </c:pt>
                <c:pt idx="164">
                  <c:v>498.25</c:v>
                </c:pt>
                <c:pt idx="165">
                  <c:v>494.65</c:v>
                </c:pt>
                <c:pt idx="166">
                  <c:v>494.92</c:v>
                </c:pt>
                <c:pt idx="167">
                  <c:v>494.61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917-49EB-B64D-CED9E87C14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42496"/>
        <c:axId val="131231680"/>
      </c:scatterChart>
      <c:valAx>
        <c:axId val="53042496"/>
        <c:scaling>
          <c:orientation val="minMax"/>
          <c:min val="4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l-SI" dirty="0"/>
                  <a:t>Testo </a:t>
                </a:r>
                <a:r>
                  <a:rPr lang="sl-SI" dirty="0" smtClean="0"/>
                  <a:t>- CO2 </a:t>
                </a:r>
                <a:r>
                  <a:rPr lang="sl-SI" dirty="0"/>
                  <a:t>[ppm]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31231680"/>
        <c:crosses val="autoZero"/>
        <c:crossBetween val="midCat"/>
      </c:valAx>
      <c:valAx>
        <c:axId val="131231680"/>
        <c:scaling>
          <c:orientation val="minMax"/>
          <c:min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l-SI" dirty="0"/>
                  <a:t>uHoo - </a:t>
                </a:r>
                <a:r>
                  <a:rPr lang="sl-SI" dirty="0" smtClean="0"/>
                  <a:t>CO2 </a:t>
                </a:r>
                <a:r>
                  <a:rPr lang="sl-SI" dirty="0"/>
                  <a:t>[ppm]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30424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16T11:55:14.158" idx="1">
    <p:pos x="10" y="10"/>
    <p:text>Agent based modeling - ali za to obstaja slovenski prevod?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r">
              <a:defRPr sz="1200"/>
            </a:lvl1pPr>
          </a:lstStyle>
          <a:p>
            <a:fld id="{D5674C9E-1524-4D2B-B657-EDD6A1AF8330}" type="datetimeFigureOut">
              <a:rPr lang="en-GB" smtClean="0"/>
              <a:pPr/>
              <a:t>17/12/2021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r">
              <a:defRPr sz="1200"/>
            </a:lvl1pPr>
          </a:lstStyle>
          <a:p>
            <a:fld id="{4AA391C7-084C-488F-841D-3931113C483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007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r">
              <a:defRPr sz="1200"/>
            </a:lvl1pPr>
          </a:lstStyle>
          <a:p>
            <a:fld id="{583EF1E1-5D48-4600-8BAB-8058EFF7B8CD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9" tIns="46099" rIns="92199" bIns="4609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99" tIns="46099" rIns="92199" bIns="4609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r">
              <a:defRPr sz="1200"/>
            </a:lvl1pPr>
          </a:lstStyle>
          <a:p>
            <a:fld id="{2887900D-A6BD-4021-BEB6-A726ACA63D9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75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8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09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5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99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29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12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04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06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0995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5CE0-A19C-EE41-B2BE-0C89237AAA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6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wear it and forget about it</a:t>
            </a:r>
          </a:p>
          <a:p>
            <a:endParaRPr lang="en-US" dirty="0"/>
          </a:p>
          <a:p>
            <a:r>
              <a:rPr lang="en-US" dirty="0"/>
              <a:t>Silicone wristband: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 to deployment, wristbands  will be soaked with ethyl acetate, hexane and methanol at 30°C to remove analytical interferences.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Afterward, solvent-cleaned wristbands will be placed in stainless steel canisters and will be dried under PUF filtered vacuum (≤3 days). Dried wristbands throughout the study will be stored in either amber glass jars or in polytetrafluoroethylene (PTFE) air tight bags at 4 °C until use. </a:t>
            </a:r>
          </a:p>
          <a:p>
            <a:endParaRPr lang="en-US" dirty="0"/>
          </a:p>
          <a:p>
            <a:r>
              <a:rPr lang="en-US" dirty="0"/>
              <a:t>V</a:t>
            </a:r>
            <a:r>
              <a:rPr lang="en-GB" dirty="0" err="1"/>
              <a:t>acuum</a:t>
            </a:r>
            <a:r>
              <a:rPr lang="en-GB" dirty="0"/>
              <a:t>.</a:t>
            </a:r>
          </a:p>
          <a:p>
            <a:r>
              <a:rPr lang="en-US" dirty="0"/>
              <a:t>Y</a:t>
            </a:r>
            <a:r>
              <a:rPr lang="en-GB" dirty="0" err="1"/>
              <a:t>ou</a:t>
            </a:r>
            <a:r>
              <a:rPr lang="en-GB" dirty="0"/>
              <a:t> can also use it while showering.</a:t>
            </a:r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 of samples will be performed by gas chromatographer coupled with mass spectrometer (GC/MS/MS - Agilent HP-5MS).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04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54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55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21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41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06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7900D-A6BD-4021-BEB6-A726ACA63D9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790700" y="0"/>
            <a:ext cx="4762500" cy="838200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GB" dirty="0"/>
          </a:p>
        </p:txBody>
      </p:sp>
      <p:sp>
        <p:nvSpPr>
          <p:cNvPr id="5" name="Rettangolo 2"/>
          <p:cNvSpPr/>
          <p:nvPr userDrawn="1"/>
        </p:nvSpPr>
        <p:spPr>
          <a:xfrm>
            <a:off x="990600" y="6447710"/>
            <a:ext cx="7315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000099"/>
                </a:solidFill>
                <a:latin typeface="+mj-lt"/>
              </a:rPr>
              <a:t>This project has received funding from the European Union’s H2020 Framework Programme under grant agreement No - </a:t>
            </a:r>
            <a:r>
              <a:rPr lang="en-GB" sz="1100" dirty="0" smtClean="0">
                <a:solidFill>
                  <a:srgbClr val="000099"/>
                </a:solidFill>
                <a:latin typeface="+mj-lt"/>
              </a:rPr>
              <a:t>90105</a:t>
            </a:r>
            <a:endParaRPr lang="en-GB" sz="1100" dirty="0">
              <a:solidFill>
                <a:srgbClr val="0000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192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6552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1830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0021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9992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8534400" y="643232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F83965-2BC2-4187-BB89-77DE6E2E4AFB}" type="slidenum">
              <a:rPr lang="en-US" sz="1200" b="0" smtClean="0">
                <a:solidFill>
                  <a:srgbClr val="000099"/>
                </a:solidFill>
                <a:latin typeface="Arial" pitchFamily="34" charset="0"/>
                <a:ea typeface="ＭＳ Ｐゴシック" pitchFamily="23" charset="-128"/>
                <a:cs typeface="Arial" pitchFamily="34" charset="0"/>
              </a:rPr>
              <a:pPr/>
              <a:t>‹Nº›</a:t>
            </a:fld>
            <a:endParaRPr lang="en-US" sz="1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35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23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718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09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73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76200"/>
            <a:ext cx="1493908" cy="4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93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213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" y="0"/>
            <a:ext cx="904706" cy="847408"/>
          </a:xfrm>
          <a:prstGeom prst="rect">
            <a:avLst/>
          </a:prstGeom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850800"/>
            <a:ext cx="9144001" cy="216000"/>
          </a:xfrm>
          <a:prstGeom prst="rect">
            <a:avLst/>
          </a:prstGeom>
          <a:solidFill>
            <a:srgbClr val="000090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6838" tIns="0" rIns="96838" bIns="0" anchor="ctr" anchorCtr="0"/>
          <a:lstStyle/>
          <a:p>
            <a:pPr eaLnBrk="0" hangingPunct="0">
              <a:spcBef>
                <a:spcPct val="2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40932" y="869135"/>
            <a:ext cx="886213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algn="l" defTabSz="839788" eaLnBrk="0" hangingPunct="0">
              <a:defRPr/>
            </a:pPr>
            <a:r>
              <a:rPr lang="sl-SI" sz="1200" b="1" dirty="0" smtClean="0">
                <a:solidFill>
                  <a:schemeClr val="bg1"/>
                </a:solidFill>
                <a:latin typeface="Arial Narrow" pitchFamily="34" charset="0"/>
                <a:ea typeface="ＭＳ Ｐゴシック" pitchFamily="23" charset="-128"/>
                <a:cs typeface="+mn-cs"/>
              </a:rPr>
              <a:t>Ljubljana,</a:t>
            </a:r>
            <a:r>
              <a:rPr lang="sl-SI" sz="1200" b="1" baseline="0" dirty="0" smtClean="0">
                <a:solidFill>
                  <a:schemeClr val="bg1"/>
                </a:solidFill>
                <a:latin typeface="Arial Narrow" pitchFamily="34" charset="0"/>
                <a:ea typeface="ＭＳ Ｐゴシック" pitchFamily="23" charset="-128"/>
                <a:cs typeface="+mn-cs"/>
              </a:rPr>
              <a:t> 11.03.2020</a:t>
            </a:r>
            <a:r>
              <a:rPr lang="en-US" sz="1200" b="1" dirty="0" smtClean="0">
                <a:solidFill>
                  <a:schemeClr val="bg1"/>
                </a:solidFill>
                <a:latin typeface="Arial Narrow" pitchFamily="34" charset="0"/>
                <a:ea typeface="ＭＳ Ｐゴシック" pitchFamily="23" charset="-128"/>
                <a:cs typeface="+mn-cs"/>
              </a:rPr>
              <a:t>						</a:t>
            </a:r>
            <a:r>
              <a:rPr lang="en-US" sz="1200" b="1" noProof="0" dirty="0" smtClean="0">
                <a:solidFill>
                  <a:schemeClr val="bg1"/>
                </a:solidFill>
                <a:latin typeface="Arial Narrow" pitchFamily="34" charset="0"/>
                <a:ea typeface="ＭＳ Ｐゴシック" pitchFamily="23" charset="-128"/>
                <a:cs typeface="+mn-cs"/>
              </a:rPr>
              <a:t>                </a:t>
            </a:r>
            <a:endParaRPr lang="en-US" sz="1200" b="1" noProof="0" dirty="0">
              <a:solidFill>
                <a:schemeClr val="bg1"/>
              </a:solidFill>
              <a:latin typeface="Arial Narrow" pitchFamily="34" charset="0"/>
              <a:ea typeface="ＭＳ Ｐゴシック" pitchFamily="23" charset="-128"/>
              <a:cs typeface="+mn-cs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7321550" y="784225"/>
            <a:ext cx="1222375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839788" eaLnBrk="0" hangingPunct="0">
              <a:lnSpc>
                <a:spcPts val="738"/>
              </a:lnSpc>
              <a:defRPr/>
            </a:pPr>
            <a:fld id="{38C364A7-CCBB-4952-ADF6-D7E88B148CD3}" type="slidenum">
              <a:rPr lang="en-US" sz="700">
                <a:solidFill>
                  <a:schemeClr val="bg1"/>
                </a:solidFill>
                <a:latin typeface="Arial" charset="0"/>
                <a:ea typeface="ＭＳ Ｐゴシック" pitchFamily="23" charset="-128"/>
                <a:cs typeface="+mn-cs"/>
              </a:rPr>
              <a:pPr algn="r" defTabSz="839788" eaLnBrk="0" hangingPunct="0">
                <a:lnSpc>
                  <a:spcPts val="738"/>
                </a:lnSpc>
                <a:defRPr/>
              </a:pPr>
              <a:t>‹Nº›</a:t>
            </a:fld>
            <a:endParaRPr lang="en-US" sz="700">
              <a:solidFill>
                <a:schemeClr val="bg1"/>
              </a:solidFill>
              <a:latin typeface="Arial" charset="0"/>
              <a:ea typeface="ＭＳ Ｐゴシック" pitchFamily="23" charset="-128"/>
              <a:cs typeface="+mn-cs"/>
            </a:endParaRPr>
          </a:p>
        </p:txBody>
      </p:sp>
      <p:pic>
        <p:nvPicPr>
          <p:cNvPr id="8" name="Immagin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8171"/>
            <a:ext cx="937337" cy="6205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7696200" y="663300"/>
            <a:ext cx="15240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00" kern="120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H2020-SC5-2015</a:t>
            </a:r>
            <a:r>
              <a:rPr lang="en-GB" sz="700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- </a:t>
            </a:r>
            <a:r>
              <a:rPr lang="en-GB" sz="700" kern="120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GA:</a:t>
            </a:r>
            <a:r>
              <a:rPr lang="en-GB" sz="700" kern="1200" baseline="0" dirty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700" kern="1200" dirty="0" smtClean="0">
                <a:solidFill>
                  <a:srgbClr val="00009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90105</a:t>
            </a:r>
            <a:endParaRPr lang="en-GB" sz="700" kern="1200" dirty="0">
              <a:solidFill>
                <a:srgbClr val="000099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9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7338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jpe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png"/><Relationship Id="rId9" Type="http://schemas.openxmlformats.org/officeDocument/2006/relationships/image" Target="../media/image8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gif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gif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jpe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8.jpe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g"/><Relationship Id="rId4" Type="http://schemas.openxmlformats.org/officeDocument/2006/relationships/image" Target="../media/image5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76200" y="4953000"/>
            <a:ext cx="9067800" cy="131112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sl-SI" sz="18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Koordinator projekta: </a:t>
            </a:r>
            <a:r>
              <a:rPr lang="en-US" sz="18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Denis </a:t>
            </a:r>
            <a:r>
              <a:rPr lang="en-US" sz="1800" b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Sarigiannis</a:t>
            </a:r>
            <a:r>
              <a:rPr lang="sl-SI" sz="18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AUTH, Grčija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sl-SI" sz="18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IJS ekipa</a:t>
            </a:r>
            <a:r>
              <a:rPr lang="sl-SI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l-SI" sz="1800" b="1" u="sng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Kocman</a:t>
            </a:r>
            <a:r>
              <a:rPr lang="sl-SI" sz="18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Tjaša Kanduč, Davor Kontič, Janja Snoj Tratnik, Johanna Robinson, Rok Novak, Milena Horvat</a:t>
            </a:r>
            <a:endParaRPr lang="en-US" sz="1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3"/>
          <p:cNvSpPr txBox="1">
            <a:spLocks noChangeArrowheads="1"/>
          </p:cNvSpPr>
          <p:nvPr/>
        </p:nvSpPr>
        <p:spPr bwMode="auto">
          <a:xfrm>
            <a:off x="817808" y="1447800"/>
            <a:ext cx="7391400" cy="159428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36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ICARUS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Climate forcing and Air pollution Reduction in Urban Systems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502" y="3507989"/>
            <a:ext cx="7391400" cy="5847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Celovit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pristop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zmanjševanje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učinkov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klimatskih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sprememb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onesnaževanja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zraka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urbanih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okoljih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82659"/>
            <a:ext cx="67056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Supplementary material </a:t>
            </a:r>
            <a:r>
              <a:rPr lang="sl-SI" sz="1300" smtClean="0"/>
              <a:t>3</a:t>
            </a:r>
            <a:r>
              <a:rPr lang="en-US" sz="1300" smtClean="0"/>
              <a:t> </a:t>
            </a:r>
            <a:r>
              <a:rPr lang="en-GB" sz="1300" dirty="0"/>
              <a:t>for the article "User-Centred Design of a Final Results Report for Participants in Multi-Sensor Personal Air Pollution Exposure Monitoring Campaigns" submitted in </a:t>
            </a:r>
            <a:r>
              <a:rPr lang="en-GB" sz="1300" i="1" dirty="0"/>
              <a:t>International Journal of Environmental Research and Public Health</a:t>
            </a:r>
            <a:r>
              <a:rPr lang="en-US" sz="1300" dirty="0" smtClean="0"/>
              <a:t>. </a:t>
            </a:r>
            <a:r>
              <a:rPr lang="en-US" sz="1300" dirty="0"/>
              <a:t>PowerPoint slides used during a focus group discussion.</a:t>
            </a:r>
            <a:endParaRPr lang="en-GB" sz="13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078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98"/>
          <a:stretch/>
        </p:blipFill>
        <p:spPr>
          <a:xfrm rot="1437395">
            <a:off x="7064833" y="1880676"/>
            <a:ext cx="879735" cy="564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721" y="3263567"/>
            <a:ext cx="2087079" cy="1037189"/>
          </a:xfrm>
          <a:prstGeom prst="rect">
            <a:avLst/>
          </a:prstGeom>
        </p:spPr>
      </p:pic>
      <p:sp>
        <p:nvSpPr>
          <p:cNvPr id="9" name="32-Point Star 8"/>
          <p:cNvSpPr>
            <a:spLocks noChangeAspect="1"/>
          </p:cNvSpPr>
          <p:nvPr/>
        </p:nvSpPr>
        <p:spPr>
          <a:xfrm>
            <a:off x="306081" y="1298158"/>
            <a:ext cx="678414" cy="678386"/>
          </a:xfrm>
          <a:prstGeom prst="star32">
            <a:avLst>
              <a:gd name="adj" fmla="val 4623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200" b="1" dirty="0"/>
              <a:t>PM</a:t>
            </a:r>
          </a:p>
          <a:p>
            <a:pPr algn="ctr"/>
            <a:r>
              <a:rPr lang="sl-SI" sz="1200" b="1" dirty="0"/>
              <a:t>2,5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sl-SI" noProof="0" dirty="0" smtClean="0">
                <a:latin typeface="Noto Sans"/>
              </a:rPr>
              <a:t>Evaluacija senzorjev</a:t>
            </a:r>
            <a:endParaRPr lang="en-GB" noProof="0" dirty="0">
              <a:latin typeface="Noto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926" y="1182483"/>
            <a:ext cx="5040000" cy="25636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2915" y="4964423"/>
            <a:ext cx="1080120" cy="1275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7926" y="3807026"/>
            <a:ext cx="5040000" cy="294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/>
          </p:nvPr>
        </p:nvGraphicFramePr>
        <p:xfrm>
          <a:off x="934799" y="1855428"/>
          <a:ext cx="7614846" cy="3996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9800" y="2052216"/>
            <a:ext cx="1080120" cy="1275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3531120"/>
            <a:ext cx="1057154" cy="1565892"/>
          </a:xfrm>
          <a:prstGeom prst="rect">
            <a:avLst/>
          </a:pr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231467" y="3962400"/>
            <a:ext cx="703332" cy="7033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500" b="1" dirty="0"/>
              <a:t>CO</a:t>
            </a:r>
            <a:r>
              <a:rPr lang="sl-SI" sz="1500" b="1" baseline="-25000" dirty="0"/>
              <a:t>2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sl-SI" noProof="0" dirty="0" smtClean="0">
                <a:latin typeface="Noto Sans"/>
              </a:rPr>
              <a:t>Evaluacija senzorjev</a:t>
            </a:r>
            <a:endParaRPr lang="en-GB" noProof="0" dirty="0">
              <a:latin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299889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noProof="0" dirty="0" smtClean="0">
                <a:latin typeface="Noto Sans"/>
              </a:rPr>
              <a:t>Evaluacija senzorjev</a:t>
            </a:r>
            <a:endParaRPr lang="en-GB" noProof="0" dirty="0">
              <a:latin typeface="Noto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6312"/>
          <a:stretch/>
        </p:blipFill>
        <p:spPr>
          <a:xfrm>
            <a:off x="204806" y="1406752"/>
            <a:ext cx="4841668" cy="2316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33324"/>
          <a:stretch/>
        </p:blipFill>
        <p:spPr>
          <a:xfrm>
            <a:off x="2204286" y="4237536"/>
            <a:ext cx="6796034" cy="2163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131" y="1428619"/>
            <a:ext cx="3607669" cy="2019827"/>
          </a:xfrm>
          <a:prstGeom prst="rect">
            <a:avLst/>
          </a:prstGeom>
        </p:spPr>
      </p:pic>
      <p:sp>
        <p:nvSpPr>
          <p:cNvPr id="8" name="32-Point Star 7"/>
          <p:cNvSpPr>
            <a:spLocks noChangeAspect="1"/>
          </p:cNvSpPr>
          <p:nvPr/>
        </p:nvSpPr>
        <p:spPr>
          <a:xfrm>
            <a:off x="117993" y="1219200"/>
            <a:ext cx="678414" cy="678386"/>
          </a:xfrm>
          <a:prstGeom prst="star32">
            <a:avLst>
              <a:gd name="adj" fmla="val 4623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200" b="1" dirty="0"/>
              <a:t>PM</a:t>
            </a:r>
          </a:p>
          <a:p>
            <a:pPr algn="ctr"/>
            <a:r>
              <a:rPr lang="sl-SI" sz="1200" b="1" dirty="0"/>
              <a:t>2,5</a:t>
            </a: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916857" y="4967502"/>
            <a:ext cx="703332" cy="7033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500" b="1" dirty="0"/>
              <a:t>CO</a:t>
            </a:r>
            <a:r>
              <a:rPr lang="sl-SI" sz="1500" b="1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1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sl-SI" noProof="0" dirty="0" smtClean="0">
                <a:latin typeface="Noto Sans"/>
              </a:rPr>
              <a:t>Evaluacija senzorjev</a:t>
            </a:r>
            <a:endParaRPr lang="en-GB" noProof="0" dirty="0">
              <a:latin typeface="Noto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49789"/>
            <a:ext cx="4648200" cy="22518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1704"/>
          <a:stretch/>
        </p:blipFill>
        <p:spPr>
          <a:xfrm>
            <a:off x="533400" y="4191000"/>
            <a:ext cx="5225963" cy="2209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191000"/>
            <a:ext cx="2438400" cy="13658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1925638"/>
            <a:ext cx="1300162" cy="130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5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429000" y="2209800"/>
            <a:ext cx="1752600" cy="761999"/>
          </a:xfrm>
        </p:spPr>
        <p:txBody>
          <a:bodyPr/>
          <a:lstStyle/>
          <a:p>
            <a:pPr marL="0" indent="0" algn="ctr">
              <a:buNone/>
            </a:pPr>
            <a:r>
              <a:rPr lang="sl-SI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Hvala!</a:t>
            </a:r>
            <a:endParaRPr lang="sl-SI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icarus2020.eu/wp-content/uploads/2016/07/logo-ica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3962400"/>
            <a:ext cx="1866900" cy="172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8955" y="5683045"/>
            <a:ext cx="2332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https://icarus2020.eu/</a:t>
            </a:r>
          </a:p>
        </p:txBody>
      </p:sp>
    </p:spTree>
    <p:extLst>
      <p:ext uri="{BB962C8B-B14F-4D97-AF65-F5344CB8AC3E}">
        <p14:creationId xmlns:p14="http://schemas.microsoft.com/office/powerpoint/2010/main" val="15242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zaprti prostori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Povišane vrednosti onesnažil vezane na nekaj kratkotrajnih dnevnih dogodkov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npr</a:t>
            </a:r>
            <a:r>
              <a:rPr lang="sl-SI" sz="2200" i="1" dirty="0">
                <a:latin typeface="Noto Sans"/>
                <a:cs typeface="Arial" panose="020B0604020202020204" pitchFamily="34" charset="0"/>
              </a:rPr>
              <a:t>. kuhanje, 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ogrevanje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7" y="4945416"/>
            <a:ext cx="9144000" cy="169523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2728962"/>
            <a:ext cx="9144000" cy="1725497"/>
            <a:chOff x="0" y="2728962"/>
            <a:chExt cx="9144000" cy="172549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28962"/>
              <a:ext cx="9144000" cy="172549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772400" y="2819400"/>
              <a:ext cx="12618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PM2.5 (</a:t>
              </a:r>
              <a:r>
                <a:rPr lang="sl-SI" sz="1600" dirty="0" err="1" smtClean="0"/>
                <a:t>ug</a:t>
              </a:r>
              <a:r>
                <a:rPr lang="sl-SI" sz="1600" dirty="0" smtClean="0"/>
                <a:t>/m</a:t>
              </a:r>
              <a:r>
                <a:rPr lang="sl-SI" sz="1600" baseline="30000" dirty="0" smtClean="0"/>
                <a:t>3</a:t>
              </a:r>
              <a:r>
                <a:rPr lang="sl-SI" sz="1600" dirty="0" smtClean="0"/>
                <a:t>)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306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zaprti prostori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Povišane vrednosti vezane na nekaj kratkotrajnih dnevnih dogodkov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npr</a:t>
            </a:r>
            <a:r>
              <a:rPr lang="sl-SI" sz="2200" i="1" dirty="0">
                <a:latin typeface="Noto Sans"/>
                <a:cs typeface="Arial" panose="020B0604020202020204" pitchFamily="34" charset="0"/>
              </a:rPr>
              <a:t>. kuhanje, 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ogrevanje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Premalo zračenja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neodvisno od prezračevalnega sistema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3752335"/>
            <a:ext cx="9144000" cy="2038865"/>
            <a:chOff x="0" y="3752335"/>
            <a:chExt cx="9144000" cy="20388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752335"/>
              <a:ext cx="9144000" cy="203886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077200" y="3752335"/>
              <a:ext cx="10150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CO</a:t>
              </a:r>
              <a:r>
                <a:rPr lang="sl-SI" sz="1600" baseline="-25000" dirty="0" smtClean="0"/>
                <a:t>2</a:t>
              </a:r>
              <a:r>
                <a:rPr lang="sl-SI" sz="1600" dirty="0" smtClean="0"/>
                <a:t> (</a:t>
              </a:r>
              <a:r>
                <a:rPr lang="sl-SI" sz="1600" dirty="0" err="1" smtClean="0"/>
                <a:t>ppm</a:t>
              </a:r>
              <a:r>
                <a:rPr lang="sl-SI" sz="1600" dirty="0" smtClean="0"/>
                <a:t>)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371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zaprti prostori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Povišane vrednosti vezane na nekaj kratkotrajnih dnevnih dogodkov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npr</a:t>
            </a:r>
            <a:r>
              <a:rPr lang="sl-SI" sz="2200" i="1" dirty="0">
                <a:latin typeface="Noto Sans"/>
                <a:cs typeface="Arial" panose="020B0604020202020204" pitchFamily="34" charset="0"/>
              </a:rPr>
              <a:t>. kuhanje, 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ogrevanje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Premalo zračenja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neodvisno od prezračevalnega sistema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Čas in trajanje zračenja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odvisno od aktivnosti in lokacije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21" y="4353959"/>
            <a:ext cx="4401979" cy="21359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4374087"/>
            <a:ext cx="4432935" cy="213598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0" y="1676400"/>
            <a:ext cx="9186684" cy="2288119"/>
            <a:chOff x="0" y="2036249"/>
            <a:chExt cx="9186684" cy="192615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2036249"/>
              <a:ext cx="9144000" cy="192615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924800" y="2167107"/>
              <a:ext cx="12618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600" dirty="0" smtClean="0"/>
                <a:t>PM2.5 (</a:t>
              </a:r>
              <a:r>
                <a:rPr lang="sl-SI" sz="1600" dirty="0" err="1" smtClean="0"/>
                <a:t>ug</a:t>
              </a:r>
              <a:r>
                <a:rPr lang="sl-SI" sz="1600" dirty="0" smtClean="0"/>
                <a:t>/m</a:t>
              </a:r>
              <a:r>
                <a:rPr lang="sl-SI" sz="1600" baseline="30000" dirty="0" smtClean="0"/>
                <a:t>3</a:t>
              </a:r>
              <a:r>
                <a:rPr lang="sl-SI" sz="1600" dirty="0" smtClean="0"/>
                <a:t>)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3618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zaprti prostori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Povišane vrednosti vezane na nekaj kratkotrajnih dnevnih dogodkov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npr</a:t>
            </a:r>
            <a:r>
              <a:rPr lang="sl-SI" sz="2200" i="1" dirty="0">
                <a:latin typeface="Noto Sans"/>
                <a:cs typeface="Arial" panose="020B0604020202020204" pitchFamily="34" charset="0"/>
              </a:rPr>
              <a:t>. kuhanje, 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ogrevanje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Premalo zračenja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neodvisno od prezračevalnega sistema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Čas in trajanje zračenja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odvisno od aktivnosti in lokacije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Za ustrezno interpretacijo nujno poznavanje aktivnosti v prostoru 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(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Time-</a:t>
            </a:r>
            <a:r>
              <a:rPr lang="sl-SI" sz="2200" i="1" dirty="0" err="1" smtClean="0">
                <a:latin typeface="Noto Sans"/>
                <a:cs typeface="Arial" panose="020B0604020202020204" pitchFamily="34" charset="0"/>
              </a:rPr>
              <a:t>Activity</a:t>
            </a:r>
            <a:r>
              <a:rPr lang="sl-SI" sz="2200" i="1" dirty="0" smtClean="0">
                <a:latin typeface="Noto Sans"/>
                <a:cs typeface="Arial" panose="020B0604020202020204" pitchFamily="34" charset="0"/>
              </a:rPr>
              <a:t> </a:t>
            </a:r>
            <a:r>
              <a:rPr lang="sl-SI" sz="2200" i="1" dirty="0" err="1" smtClean="0">
                <a:latin typeface="Noto Sans"/>
                <a:cs typeface="Arial" panose="020B0604020202020204" pitchFamily="34" charset="0"/>
              </a:rPr>
              <a:t>Diaries</a:t>
            </a:r>
            <a:r>
              <a:rPr lang="sl-SI" sz="2200" dirty="0" smtClean="0">
                <a:latin typeface="Noto Sans"/>
                <a:cs typeface="Arial" panose="020B0604020202020204" pitchFamily="34" charset="0"/>
              </a:rPr>
              <a:t>) </a:t>
            </a: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531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8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zunanji zrak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Monotonost premikanja v prostoru </a:t>
            </a: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8632"/>
            <a:ext cx="5364000" cy="23770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4572000"/>
            <a:ext cx="5364000" cy="21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9205" y="1408136"/>
            <a:ext cx="4867989" cy="258735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Clr>
                <a:srgbClr val="386092"/>
              </a:buClr>
            </a:pPr>
            <a:r>
              <a:rPr lang="sl-SI" sz="2400" dirty="0" err="1" smtClean="0">
                <a:cs typeface="Arial" panose="020B0604020202020204" pitchFamily="34" charset="0"/>
              </a:rPr>
              <a:t>EU’s</a:t>
            </a:r>
            <a:r>
              <a:rPr lang="sl-SI" sz="2400" dirty="0" smtClean="0">
                <a:cs typeface="Arial" panose="020B0604020202020204" pitchFamily="34" charset="0"/>
              </a:rPr>
              <a:t> </a:t>
            </a:r>
            <a:r>
              <a:rPr lang="sl-SI" sz="2400" dirty="0" err="1" smtClean="0">
                <a:cs typeface="Arial" panose="020B0604020202020204" pitchFamily="34" charset="0"/>
              </a:rPr>
              <a:t>Horizon</a:t>
            </a:r>
            <a:r>
              <a:rPr lang="sl-SI" sz="2400" dirty="0" smtClean="0">
                <a:cs typeface="Arial" panose="020B0604020202020204" pitchFamily="34" charset="0"/>
              </a:rPr>
              <a:t> 2020 </a:t>
            </a:r>
            <a:r>
              <a:rPr lang="sl-SI" sz="2400" dirty="0" err="1" smtClean="0">
                <a:cs typeface="Arial" panose="020B0604020202020204" pitchFamily="34" charset="0"/>
              </a:rPr>
              <a:t>Programme</a:t>
            </a:r>
            <a:endParaRPr lang="sl-SI" sz="2400" dirty="0" smtClean="0"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buClr>
                <a:srgbClr val="386092"/>
              </a:buClr>
            </a:pPr>
            <a:r>
              <a:rPr lang="sl-SI" sz="2400" dirty="0" smtClean="0">
                <a:cs typeface="Arial" panose="020B0604020202020204" pitchFamily="34" charset="0"/>
              </a:rPr>
              <a:t>Trajanje: Maj 2016 – April 2020</a:t>
            </a:r>
          </a:p>
          <a:p>
            <a:pPr>
              <a:lnSpc>
                <a:spcPct val="200000"/>
              </a:lnSpc>
              <a:buClr>
                <a:srgbClr val="386092"/>
              </a:buClr>
            </a:pPr>
            <a:r>
              <a:rPr lang="sl-SI" sz="2400" dirty="0" smtClean="0">
                <a:cs typeface="Arial" panose="020B0604020202020204" pitchFamily="34" charset="0"/>
              </a:rPr>
              <a:t>18 part</a:t>
            </a:r>
            <a:r>
              <a:rPr lang="sl-SI" sz="2400" noProof="0" dirty="0" err="1" smtClean="0">
                <a:cs typeface="Arial" panose="020B0604020202020204" pitchFamily="34" charset="0"/>
              </a:rPr>
              <a:t>nerskih</a:t>
            </a:r>
            <a:r>
              <a:rPr lang="sl-SI" sz="2400" dirty="0" smtClean="0">
                <a:cs typeface="Arial" panose="020B0604020202020204" pitchFamily="34" charset="0"/>
              </a:rPr>
              <a:t> institucij</a:t>
            </a:r>
          </a:p>
          <a:p>
            <a:pPr>
              <a:lnSpc>
                <a:spcPct val="200000"/>
              </a:lnSpc>
              <a:buClr>
                <a:srgbClr val="386092"/>
              </a:buClr>
            </a:pPr>
            <a:r>
              <a:rPr lang="sl-SI" sz="2400" dirty="0" smtClean="0">
                <a:cs typeface="Arial" panose="020B0604020202020204" pitchFamily="34" charset="0"/>
              </a:rPr>
              <a:t>9 pilotnih mest</a:t>
            </a:r>
          </a:p>
          <a:p>
            <a:endParaRPr lang="sl-SI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566" y="0"/>
            <a:ext cx="8229600" cy="764704"/>
          </a:xfrm>
        </p:spPr>
        <p:txBody>
          <a:bodyPr/>
          <a:lstStyle/>
          <a:p>
            <a:pPr algn="ctr"/>
            <a:r>
              <a:rPr lang="sl-SI" sz="4000" dirty="0" smtClean="0">
                <a:solidFill>
                  <a:srgbClr val="386092"/>
                </a:solidFill>
              </a:rPr>
              <a:t>ICARUS v številkah</a:t>
            </a:r>
            <a:endParaRPr lang="sl-SI" sz="4000" dirty="0">
              <a:solidFill>
                <a:srgbClr val="386092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453" y="1370169"/>
            <a:ext cx="4093669" cy="320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80" y="6140175"/>
            <a:ext cx="1205171" cy="37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51591" y="5013272"/>
            <a:ext cx="572061" cy="56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463430"/>
            <a:ext cx="1128034" cy="32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824" y="6115745"/>
            <a:ext cx="965155" cy="40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16" y="4140080"/>
            <a:ext cx="2096069" cy="41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203" y="5270176"/>
            <a:ext cx="1300547" cy="6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03" y="4638919"/>
            <a:ext cx="1229630" cy="59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23" y="6130830"/>
            <a:ext cx="1219009" cy="38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94" y="6193047"/>
            <a:ext cx="1002343" cy="40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383" y="6249560"/>
            <a:ext cx="911485" cy="2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12" y="5594151"/>
            <a:ext cx="1971180" cy="24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01" y="4106725"/>
            <a:ext cx="1214746" cy="60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712" y="5408763"/>
            <a:ext cx="1344821" cy="4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34" y="4192290"/>
            <a:ext cx="1039528" cy="39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4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441" y="5972034"/>
            <a:ext cx="636169" cy="62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91" y="6120691"/>
            <a:ext cx="1257488" cy="39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8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274" y="4775635"/>
            <a:ext cx="1845566" cy="3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3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387" y="4884474"/>
            <a:ext cx="1059561" cy="59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52"/>
          <p:cNvSpPr txBox="1">
            <a:spLocks noChangeArrowheads="1"/>
          </p:cNvSpPr>
          <p:nvPr/>
        </p:nvSpPr>
        <p:spPr bwMode="auto">
          <a:xfrm>
            <a:off x="3631393" y="4793033"/>
            <a:ext cx="1519027" cy="28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>
                <a:ln>
                  <a:noFill/>
                </a:ln>
                <a:solidFill>
                  <a:srgbClr val="3C3C3C"/>
                </a:solidFill>
                <a:effectLst/>
                <a:latin typeface="Noto Sans"/>
                <a:ea typeface="Times New Roman" panose="02020603050405020304" pitchFamily="18" charset="0"/>
                <a:cs typeface="Helvetica Neue"/>
              </a:rPr>
              <a:t>LANDESHAUPTSTADT  STUTTGART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21568" y="2493867"/>
            <a:ext cx="149632" cy="29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Noto Sans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48204" y="2688090"/>
            <a:ext cx="98681" cy="63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77744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Noto Sans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ja-JP" sz="1700" b="1" i="0" u="none" strike="noStrike" cap="none" normalizeH="0" baseline="0">
              <a:ln>
                <a:noFill/>
              </a:ln>
              <a:solidFill>
                <a:srgbClr val="6CA800"/>
              </a:solidFill>
              <a:effectLst/>
              <a:latin typeface="Noto 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21568" y="3415800"/>
            <a:ext cx="53" cy="63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77744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700" b="1" i="0" u="none" strike="noStrike" cap="none" normalizeH="0" baseline="0">
              <a:ln>
                <a:noFill/>
              </a:ln>
              <a:solidFill>
                <a:srgbClr val="6CA800"/>
              </a:solidFill>
              <a:effectLst/>
              <a:latin typeface="Noto 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21568" y="4193037"/>
            <a:ext cx="53" cy="636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77744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700" b="1" i="0" u="none" strike="noStrike" cap="none" normalizeH="0" baseline="0">
              <a:ln>
                <a:noFill/>
              </a:ln>
              <a:solidFill>
                <a:srgbClr val="6CA800"/>
              </a:solidFill>
              <a:effectLst/>
              <a:latin typeface="Noto 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21566" y="4782201"/>
            <a:ext cx="184638" cy="44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Noto Sans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ja-JP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  <p:sp>
        <p:nvSpPr>
          <p:cNvPr id="31" name="Text Box 52"/>
          <p:cNvSpPr txBox="1">
            <a:spLocks noChangeArrowheads="1"/>
          </p:cNvSpPr>
          <p:nvPr/>
        </p:nvSpPr>
        <p:spPr bwMode="auto">
          <a:xfrm>
            <a:off x="5793770" y="5625399"/>
            <a:ext cx="2287701" cy="28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Noto Sans"/>
                <a:ea typeface="Times New Roman" panose="02020603050405020304" pitchFamily="18" charset="0"/>
                <a:cs typeface="Helvetica Neue"/>
              </a:rPr>
              <a:t>Aristotle University of Thessaloniki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7711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zunanji zrak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Monotonost premikanja v prostoru</a:t>
            </a: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Kakovost zraka &amp; aktivnosti na prostem </a:t>
            </a: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57200" y="2635196"/>
            <a:ext cx="4831899" cy="3189887"/>
            <a:chOff x="228600" y="1219200"/>
            <a:chExt cx="5334000" cy="35213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678"/>
            <a:stretch/>
          </p:blipFill>
          <p:spPr>
            <a:xfrm>
              <a:off x="228600" y="1219200"/>
              <a:ext cx="5334000" cy="352136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4114800" y="1368725"/>
              <a:ext cx="1371600" cy="966800"/>
              <a:chOff x="2895600" y="1584881"/>
              <a:chExt cx="1371600" cy="966800"/>
            </a:xfrm>
          </p:grpSpPr>
          <p:sp>
            <p:nvSpPr>
              <p:cNvPr id="7" name="Rounded Rectangle 6"/>
              <p:cNvSpPr/>
              <p:nvPr/>
            </p:nvSpPr>
            <p:spPr bwMode="auto">
              <a:xfrm>
                <a:off x="2895600" y="1584881"/>
                <a:ext cx="1371600" cy="966800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6838" tIns="47625" rIns="96838" bIns="47625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61950" marR="0" indent="-361950" algn="l" defTabSz="966788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8913" algn="l"/>
                  </a:tabLst>
                </a:pPr>
                <a:endParaRPr kumimoji="0" lang="en-GB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</p:txBody>
          </p:sp>
          <p:pic>
            <p:nvPicPr>
              <p:cNvPr id="8" name="Picture 2" descr="Free Clipart: Bicycle | annaleeblyss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7663" y="1637281"/>
                <a:ext cx="1267475" cy="80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9" name="Picture 4" descr="https://lh3.googleusercontent.com/28GeoCe_HBR3-6xX5papfVedA5SVS1H3DOuEp2XCNkaYgvCiyJoJ32iHAq8WByOLXTG8TDTmfBUm4d2sjV5qL4tGrB5_A6CdFLJaG-_uYTtwukCbDKSYB1V5uZcz5L7_3KEVng0e0ScY7lzGhVdxLwriFawFvTB8pwUWNqghfwkMqoIWMyIBRz0AhiVgXHUPCvBNyk7r_oh3nbI68u5VXSYsMpUV_RpYcfjCk-UmpAxx_6sPWLR91RZjMbPHwZvenGcUKR1LyKJTvSOQR-q77-Kcc1TQpXt_00LZybsXh7oiS8rzSphivyXU2FOhvgLZIaMzq11aehEJGzQWCNTkOr2y3qfXM2YmL0gz4sIGZn2iL2jnvezYhGKu_bCNZDSckHW3WnVxbM5yfv3peHuMEuSeDrpeT73cnNOXs9Lr0WxBPNxs3PP1H4l-gKUgCQgZ8azq3tT4CqUSIYN9ZqDYhThu1L1rL4qMjezcLUkCudrZNZsjoDpBWF9Zo1NfVZgySls-bsGxM0AMUsKjr5FntGut7wvpNzBwHPqDoJ111QqVltsAl0bghcJvxywF6VyzMOSR6FrGlCwmubbSS-m5rUvyfbFaTXSZdVq3Z8G8wUX0gIoE5v4NOkmJ2H76qw1dbXAUPqQYmYbQDsS9HaQLJp4FYSmKBC7X=w728-h970-n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762" y="1577999"/>
            <a:ext cx="1690855" cy="22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009925" y="4664381"/>
            <a:ext cx="3587692" cy="1994138"/>
            <a:chOff x="8889521" y="1671681"/>
            <a:chExt cx="3587692" cy="19941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" t="33497" r="20000"/>
            <a:stretch/>
          </p:blipFill>
          <p:spPr>
            <a:xfrm>
              <a:off x="8889521" y="1671681"/>
              <a:ext cx="3587692" cy="1994138"/>
            </a:xfrm>
            <a:prstGeom prst="rect">
              <a:avLst/>
            </a:prstGeom>
          </p:spPr>
        </p:pic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11582400" y="1828800"/>
              <a:ext cx="713232" cy="502736"/>
              <a:chOff x="2895600" y="1584881"/>
              <a:chExt cx="1371600" cy="966800"/>
            </a:xfrm>
          </p:grpSpPr>
          <p:sp>
            <p:nvSpPr>
              <p:cNvPr id="12" name="Rounded Rectangle 11"/>
              <p:cNvSpPr/>
              <p:nvPr/>
            </p:nvSpPr>
            <p:spPr bwMode="auto">
              <a:xfrm>
                <a:off x="2895600" y="1584881"/>
                <a:ext cx="1371600" cy="966800"/>
              </a:xfrm>
              <a:prstGeom prst="round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6838" tIns="47625" rIns="96838" bIns="47625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61950" marR="0" indent="-361950" algn="l" defTabSz="966788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8913" algn="l"/>
                  </a:tabLst>
                </a:pPr>
                <a:endParaRPr kumimoji="0" lang="en-GB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</a:endParaRPr>
              </a:p>
            </p:txBody>
          </p:sp>
          <p:pic>
            <p:nvPicPr>
              <p:cNvPr id="13" name="Picture 2" descr="Free Clipart: Bicycle | annaleeblyss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7663" y="1637281"/>
                <a:ext cx="1267475" cy="80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451070" y="3694367"/>
            <a:ext cx="3471254" cy="2993795"/>
            <a:chOff x="-4177388" y="3830925"/>
            <a:chExt cx="3471254" cy="299379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177388" y="3830925"/>
              <a:ext cx="3471254" cy="2993795"/>
            </a:xfrm>
            <a:prstGeom prst="rect">
              <a:avLst/>
            </a:prstGeom>
          </p:spPr>
        </p:pic>
        <p:pic>
          <p:nvPicPr>
            <p:cNvPr id="15" name="Picture 6" descr="hiking icon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00842" y="5938328"/>
              <a:ext cx="809625" cy="8048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1092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Prelim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. opažanja – zunanji zrak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Monotonost premikanja v prostoru</a:t>
            </a: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Kakovost </a:t>
            </a:r>
            <a:r>
              <a:rPr lang="sl-SI" sz="2200" b="1" dirty="0">
                <a:latin typeface="Noto Sans"/>
                <a:cs typeface="Arial" panose="020B0604020202020204" pitchFamily="34" charset="0"/>
              </a:rPr>
              <a:t>zraka &amp; aktivnosti na 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prostem</a:t>
            </a: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Agregacija podatkov: izzivi  </a:t>
            </a: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09" y="3219530"/>
            <a:ext cx="4458331" cy="315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2" y="3283597"/>
            <a:ext cx="4275743" cy="302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386092"/>
                </a:solidFill>
                <a:latin typeface="Noto Sans"/>
              </a:rPr>
              <a:t>Agent </a:t>
            </a:r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Based</a:t>
            </a:r>
            <a:r>
              <a:rPr lang="sl-SI" dirty="0" smtClean="0">
                <a:solidFill>
                  <a:srgbClr val="386092"/>
                </a:solidFill>
                <a:latin typeface="Noto Sans"/>
              </a:rPr>
              <a:t> </a:t>
            </a:r>
            <a:r>
              <a:rPr lang="sl-SI" dirty="0" err="1" smtClean="0">
                <a:solidFill>
                  <a:srgbClr val="386092"/>
                </a:solidFill>
                <a:latin typeface="Noto Sans"/>
              </a:rPr>
              <a:t>Modelling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58DAD-03C2-4EEC-9EBA-4AA890006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277" y="4797553"/>
            <a:ext cx="4451373" cy="18762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316BD7-6BE0-4331-8514-0A03BA8EC5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277" y="3625977"/>
            <a:ext cx="4451702" cy="18763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30B297-17CE-4152-A415-A9EF276241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880" y="2503829"/>
            <a:ext cx="4424718" cy="1865002"/>
          </a:xfrm>
          <a:prstGeom prst="rect">
            <a:avLst/>
          </a:prstGeom>
        </p:spPr>
      </p:pic>
      <p:sp>
        <p:nvSpPr>
          <p:cNvPr id="12" name="Rectangle: Rounded Corners 52">
            <a:extLst>
              <a:ext uri="{FF2B5EF4-FFF2-40B4-BE49-F238E27FC236}">
                <a16:creationId xmlns:a16="http://schemas.microsoft.com/office/drawing/2014/main" id="{6D94CDF9-5FD5-494B-9253-4822DD78D345}"/>
              </a:ext>
            </a:extLst>
          </p:cNvPr>
          <p:cNvSpPr/>
          <p:nvPr/>
        </p:nvSpPr>
        <p:spPr>
          <a:xfrm>
            <a:off x="4538531" y="5883310"/>
            <a:ext cx="1125615" cy="5154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b="1" dirty="0" smtClean="0">
                <a:latin typeface="Arial Narrow" panose="020B0606020202030204" pitchFamily="34" charset="0"/>
              </a:rPr>
              <a:t>Cestna mreža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sp>
        <p:nvSpPr>
          <p:cNvPr id="13" name="Rectangle: Rounded Corners 53">
            <a:extLst>
              <a:ext uri="{FF2B5EF4-FFF2-40B4-BE49-F238E27FC236}">
                <a16:creationId xmlns:a16="http://schemas.microsoft.com/office/drawing/2014/main" id="{894ABDFD-AC0D-48E6-818B-8E4C020358EB}"/>
              </a:ext>
            </a:extLst>
          </p:cNvPr>
          <p:cNvSpPr/>
          <p:nvPr/>
        </p:nvSpPr>
        <p:spPr>
          <a:xfrm>
            <a:off x="4538531" y="4835220"/>
            <a:ext cx="1125614" cy="5120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b="1" dirty="0" smtClean="0">
                <a:latin typeface="Arial Narrow" panose="020B0606020202030204" pitchFamily="34" charset="0"/>
              </a:rPr>
              <a:t>Zgradbe, raba prostora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C82CEE-53FA-4543-98BB-17C2F0B744A8}"/>
              </a:ext>
            </a:extLst>
          </p:cNvPr>
          <p:cNvSpPr/>
          <p:nvPr/>
        </p:nvSpPr>
        <p:spPr>
          <a:xfrm>
            <a:off x="8948731" y="4850106"/>
            <a:ext cx="152662" cy="202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6781F2-75BF-4D0C-92FB-180BE8E596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641" y="2498855"/>
            <a:ext cx="4537267" cy="1912441"/>
          </a:xfrm>
          <a:prstGeom prst="rect">
            <a:avLst/>
          </a:prstGeom>
        </p:spPr>
      </p:pic>
      <p:sp>
        <p:nvSpPr>
          <p:cNvPr id="17" name="Rectangle: Rounded Corners 54">
            <a:extLst>
              <a:ext uri="{FF2B5EF4-FFF2-40B4-BE49-F238E27FC236}">
                <a16:creationId xmlns:a16="http://schemas.microsoft.com/office/drawing/2014/main" id="{A09717BF-9864-4F26-A68E-258EA69E1B41}"/>
              </a:ext>
            </a:extLst>
          </p:cNvPr>
          <p:cNvSpPr/>
          <p:nvPr/>
        </p:nvSpPr>
        <p:spPr>
          <a:xfrm>
            <a:off x="4543527" y="3575082"/>
            <a:ext cx="1124712" cy="512064"/>
          </a:xfrm>
          <a:prstGeom prst="roundRect">
            <a:avLst/>
          </a:prstGeom>
          <a:solidFill>
            <a:srgbClr val="F7A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b="1" dirty="0" smtClean="0">
                <a:latin typeface="Arial Narrow" panose="020B0606020202030204" pitchFamily="34" charset="0"/>
              </a:rPr>
              <a:t>„</a:t>
            </a:r>
            <a:r>
              <a:rPr lang="en-GB" sz="1100" b="1" dirty="0" smtClean="0">
                <a:latin typeface="Arial Narrow" panose="020B0606020202030204" pitchFamily="34" charset="0"/>
              </a:rPr>
              <a:t>Human Agent</a:t>
            </a:r>
            <a:r>
              <a:rPr lang="sl-SI" sz="1100" b="1" dirty="0" smtClean="0">
                <a:latin typeface="Arial Narrow" panose="020B0606020202030204" pitchFamily="34" charset="0"/>
              </a:rPr>
              <a:t>“</a:t>
            </a:r>
            <a:r>
              <a:rPr lang="en-GB" sz="1100" b="1" dirty="0" smtClean="0">
                <a:latin typeface="Arial Narrow" panose="020B0606020202030204" pitchFamily="34" charset="0"/>
              </a:rPr>
              <a:t> </a:t>
            </a:r>
            <a:r>
              <a:rPr lang="sl-SI" sz="1100" b="1" dirty="0" smtClean="0">
                <a:latin typeface="Arial Narrow" panose="020B0606020202030204" pitchFamily="34" charset="0"/>
              </a:rPr>
              <a:t> </a:t>
            </a:r>
            <a:r>
              <a:rPr lang="sl-SI" sz="1100" b="1" dirty="0" err="1" smtClean="0">
                <a:latin typeface="Arial Narrow" panose="020B0606020202030204" pitchFamily="34" charset="0"/>
              </a:rPr>
              <a:t>Trajetorije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89D479E-370C-43A4-A785-16F04FFB3D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1078206"/>
            <a:ext cx="4460164" cy="18799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D84DC0B-61BC-4D90-A2E1-2ABFDA9453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350" y="1079396"/>
            <a:ext cx="4404044" cy="1856288"/>
          </a:xfrm>
          <a:prstGeom prst="rect">
            <a:avLst/>
          </a:prstGeom>
        </p:spPr>
      </p:pic>
      <p:sp>
        <p:nvSpPr>
          <p:cNvPr id="20" name="Rectangle: Rounded Corners 55">
            <a:extLst>
              <a:ext uri="{FF2B5EF4-FFF2-40B4-BE49-F238E27FC236}">
                <a16:creationId xmlns:a16="http://schemas.microsoft.com/office/drawing/2014/main" id="{8A475E3C-004A-4606-8D9D-E1F187DEC76F}"/>
              </a:ext>
            </a:extLst>
          </p:cNvPr>
          <p:cNvSpPr/>
          <p:nvPr/>
        </p:nvSpPr>
        <p:spPr>
          <a:xfrm>
            <a:off x="4547427" y="1641322"/>
            <a:ext cx="1124712" cy="5120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b="1" dirty="0" smtClean="0">
                <a:latin typeface="Arial Narrow" panose="020B0606020202030204" pitchFamily="34" charset="0"/>
              </a:rPr>
              <a:t>AQ podatki</a:t>
            </a:r>
            <a:endParaRPr lang="en-GB" sz="1100" b="1" dirty="0">
              <a:latin typeface="Arial Narrow" panose="020B0606020202030204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228600" y="1677665"/>
            <a:ext cx="3999541" cy="42319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just">
              <a:spcAft>
                <a:spcPts val="3000"/>
              </a:spcAft>
              <a:buFont typeface="Arial" panose="020B0604020202020204" pitchFamily="34" charset="0"/>
              <a:buChar char="•"/>
              <a:defRPr sz="2300">
                <a:latin typeface="Arial Narrow" panose="020B0606020202030204" pitchFamily="34" charset="0"/>
              </a:defRPr>
            </a:lvl1pPr>
          </a:lstStyle>
          <a:p>
            <a:pPr algn="l"/>
            <a:r>
              <a:rPr lang="pl-PL" altLang="en-US" sz="2200" dirty="0"/>
              <a:t>Ljudje agenti, ki komunicirajo drug z drugim in z </a:t>
            </a:r>
            <a:r>
              <a:rPr lang="pl-PL" altLang="en-US" sz="2200" dirty="0" smtClean="0"/>
              <a:t>okoljem</a:t>
            </a:r>
          </a:p>
          <a:p>
            <a:pPr algn="l">
              <a:spcAft>
                <a:spcPts val="600"/>
              </a:spcAft>
            </a:pPr>
            <a:r>
              <a:rPr lang="sl-SI" sz="2200" dirty="0" smtClean="0"/>
              <a:t>Vhodni podatki:</a:t>
            </a:r>
          </a:p>
          <a:p>
            <a:pPr marL="800100" lvl="1" indent="-342900">
              <a:buFontTx/>
              <a:buChar char="-"/>
            </a:pPr>
            <a:r>
              <a:rPr lang="sl-SI" sz="2200" dirty="0" smtClean="0"/>
              <a:t>Vzorci vedenja za populacijske skupine</a:t>
            </a:r>
          </a:p>
          <a:p>
            <a:pPr marL="800100" lvl="1" indent="-342900">
              <a:buFontTx/>
              <a:buChar char="-"/>
            </a:pPr>
            <a:r>
              <a:rPr lang="sl-SI" sz="2200" dirty="0" smtClean="0"/>
              <a:t>Cestna infrastruktura</a:t>
            </a:r>
          </a:p>
          <a:p>
            <a:pPr marL="800100" lvl="1" indent="-342900">
              <a:buFontTx/>
              <a:buChar char="-"/>
            </a:pPr>
            <a:r>
              <a:rPr lang="sl-SI" sz="2200" dirty="0" smtClean="0"/>
              <a:t>Raba prostora</a:t>
            </a:r>
          </a:p>
          <a:p>
            <a:pPr marL="800100" lvl="1" indent="-342900">
              <a:buFontTx/>
              <a:buChar char="-"/>
            </a:pPr>
            <a:r>
              <a:rPr lang="sl-SI" sz="2200" dirty="0" smtClean="0"/>
              <a:t>Prostorski AQ model</a:t>
            </a:r>
          </a:p>
          <a:p>
            <a:pPr marL="800100" lvl="1" indent="-342900">
              <a:buFontTx/>
              <a:buChar char="-"/>
            </a:pPr>
            <a:endParaRPr lang="sl-SI" sz="1900" dirty="0" smtClean="0"/>
          </a:p>
          <a:p>
            <a:pPr algn="l"/>
            <a:r>
              <a:rPr lang="sl-SI" sz="2200" dirty="0" smtClean="0"/>
              <a:t>Validacija s pomočjo merjenih podatkov</a:t>
            </a:r>
            <a:endParaRPr lang="sl-SI" sz="2200" dirty="0"/>
          </a:p>
        </p:txBody>
      </p:sp>
    </p:spTree>
    <p:extLst>
      <p:ext uri="{BB962C8B-B14F-4D97-AF65-F5344CB8AC3E}">
        <p14:creationId xmlns:p14="http://schemas.microsoft.com/office/powerpoint/2010/main" val="234216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l-SI" sz="4000" dirty="0" smtClean="0">
                <a:solidFill>
                  <a:srgbClr val="386092"/>
                </a:solidFill>
                <a:latin typeface="Noto Sans"/>
              </a:rPr>
              <a:t>Metodološki pristop</a:t>
            </a:r>
            <a:endParaRPr lang="sl-SI" sz="4000" dirty="0">
              <a:solidFill>
                <a:srgbClr val="386092"/>
              </a:solidFill>
              <a:latin typeface="Noto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8077199" cy="5014905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 bwMode="auto">
          <a:xfrm>
            <a:off x="228600" y="2659852"/>
            <a:ext cx="1743374" cy="1454948"/>
          </a:xfrm>
          <a:prstGeom prst="roundRect">
            <a:avLst/>
          </a:prstGeom>
          <a:solidFill>
            <a:schemeClr val="bg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838" tIns="47625" rIns="96838" bIns="47625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600" b="1" dirty="0">
                <a:solidFill>
                  <a:schemeClr val="accent3">
                    <a:lumMod val="75000"/>
                  </a:schemeClr>
                </a:solidFill>
              </a:rPr>
              <a:t>Emisije snovi v zrak</a:t>
            </a:r>
            <a:endParaRPr lang="en-GB" sz="2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133600" y="1802941"/>
            <a:ext cx="1981200" cy="635459"/>
          </a:xfrm>
          <a:prstGeom prst="roundRect">
            <a:avLst/>
          </a:prstGeom>
          <a:solidFill>
            <a:schemeClr val="bg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838" tIns="47625" rIns="96838" bIns="47625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600" b="1" dirty="0" smtClean="0">
                <a:solidFill>
                  <a:schemeClr val="accent3">
                    <a:lumMod val="75000"/>
                  </a:schemeClr>
                </a:solidFill>
              </a:rPr>
              <a:t>Meritve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2981026" y="3378698"/>
            <a:ext cx="1819573" cy="1879101"/>
          </a:xfrm>
          <a:prstGeom prst="roundRect">
            <a:avLst/>
          </a:prstGeom>
          <a:solidFill>
            <a:schemeClr val="bg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838" tIns="47625" rIns="96838" bIns="47625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600" b="1" dirty="0" smtClean="0">
                <a:solidFill>
                  <a:schemeClr val="accent3">
                    <a:lumMod val="75000"/>
                  </a:schemeClr>
                </a:solidFill>
              </a:rPr>
              <a:t>Modelni pristopi &amp; analiza scenarijev</a:t>
            </a:r>
            <a:endParaRPr lang="en-GB" sz="2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6260082" y="5257800"/>
            <a:ext cx="1743374" cy="1447800"/>
          </a:xfrm>
          <a:prstGeom prst="roundRect">
            <a:avLst/>
          </a:prstGeom>
          <a:solidFill>
            <a:schemeClr val="bg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838" tIns="47625" rIns="96838" bIns="47625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600" b="1" dirty="0" smtClean="0">
                <a:solidFill>
                  <a:schemeClr val="accent3">
                    <a:lumMod val="75000"/>
                  </a:schemeClr>
                </a:solidFill>
              </a:rPr>
              <a:t>Ocena vplivov na zdravje</a:t>
            </a:r>
            <a:endParaRPr lang="en-GB" sz="2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5414812" y="1802941"/>
            <a:ext cx="2352974" cy="1774115"/>
          </a:xfrm>
          <a:prstGeom prst="roundRect">
            <a:avLst/>
          </a:prstGeom>
          <a:solidFill>
            <a:schemeClr val="bg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838" tIns="47625" rIns="96838" bIns="47625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l-SI" sz="2600" b="1" dirty="0" smtClean="0">
                <a:solidFill>
                  <a:srgbClr val="C00000"/>
                </a:solidFill>
              </a:rPr>
              <a:t>Izpostavljenost</a:t>
            </a:r>
          </a:p>
          <a:p>
            <a:pPr algn="ctr"/>
            <a:r>
              <a:rPr lang="sl-SI" sz="2600" b="1" dirty="0" err="1" smtClean="0">
                <a:solidFill>
                  <a:srgbClr val="C00000"/>
                </a:solidFill>
              </a:rPr>
              <a:t>onesnažilom</a:t>
            </a:r>
            <a:r>
              <a:rPr lang="sl-SI" sz="2600" b="1" dirty="0" smtClean="0">
                <a:solidFill>
                  <a:srgbClr val="C00000"/>
                </a:solidFill>
              </a:rPr>
              <a:t> na nivoju posameznika</a:t>
            </a:r>
            <a:endParaRPr lang="en-GB" sz="2600" b="1" dirty="0">
              <a:solidFill>
                <a:srgbClr val="C0000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23836" y="1128705"/>
            <a:ext cx="4883869" cy="5181600"/>
            <a:chOff x="3352800" y="1447800"/>
            <a:chExt cx="4572000" cy="4953000"/>
          </a:xfrm>
        </p:grpSpPr>
        <p:sp>
          <p:nvSpPr>
            <p:cNvPr id="61" name="Rounded Rectangle 60"/>
            <p:cNvSpPr/>
            <p:nvPr/>
          </p:nvSpPr>
          <p:spPr bwMode="auto">
            <a:xfrm>
              <a:off x="3352800" y="1447800"/>
              <a:ext cx="4572000" cy="4953000"/>
            </a:xfrm>
            <a:prstGeom prst="round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838" tIns="47625" rIns="96838" bIns="47625" numCol="1" rtlCol="0" anchor="t" anchorCtr="0" compatLnSpc="1">
              <a:prstTxWarp prst="textNoShape">
                <a:avLst/>
              </a:prstTxWarp>
            </a:bodyPr>
            <a:lstStyle/>
            <a:p>
              <a:pPr marL="361950" marR="0" indent="-361950" algn="l" defTabSz="966788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88913" algn="l"/>
                </a:tabLst>
              </a:pPr>
              <a:endParaRPr kumimoji="0" lang="en-GB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endParaRPr>
            </a:p>
          </p:txBody>
        </p:sp>
        <p:grpSp>
          <p:nvGrpSpPr>
            <p:cNvPr id="62" name="Group 61"/>
            <p:cNvGrpSpPr>
              <a:grpSpLocks noChangeAspect="1"/>
            </p:cNvGrpSpPr>
            <p:nvPr/>
          </p:nvGrpSpPr>
          <p:grpSpPr>
            <a:xfrm>
              <a:off x="4444510" y="1447800"/>
              <a:ext cx="2388580" cy="4824000"/>
              <a:chOff x="-15337" y="859717"/>
              <a:chExt cx="2026774" cy="4093283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7BB259F3-D3F1-4ED8-897B-61A7391871BB}"/>
                  </a:ext>
                </a:extLst>
              </p:cNvPr>
              <p:cNvGrpSpPr/>
              <p:nvPr/>
            </p:nvGrpSpPr>
            <p:grpSpPr>
              <a:xfrm>
                <a:off x="-15337" y="859717"/>
                <a:ext cx="2026774" cy="4093283"/>
                <a:chOff x="2880431" y="2977375"/>
                <a:chExt cx="1887316" cy="3811632"/>
              </a:xfrm>
            </p:grpSpPr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657979D3-90AE-4DDD-AEAD-57C382F89E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92" t="6186" r="55654" b="8501"/>
                <a:stretch/>
              </p:blipFill>
              <p:spPr>
                <a:xfrm flipH="1">
                  <a:off x="2880431" y="2977375"/>
                  <a:ext cx="1887316" cy="3811632"/>
                </a:xfrm>
                <a:prstGeom prst="rect">
                  <a:avLst/>
                </a:prstGeom>
              </p:spPr>
            </p:pic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10F1452-2B16-4585-8DDF-A9044D3F27EC}"/>
                    </a:ext>
                  </a:extLst>
                </p:cNvPr>
                <p:cNvSpPr/>
                <p:nvPr/>
              </p:nvSpPr>
              <p:spPr>
                <a:xfrm>
                  <a:off x="3522846" y="4828097"/>
                  <a:ext cx="626217" cy="857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3CBED3AC-95C3-4E43-86B2-7D6F9EDAD7ED}"/>
                    </a:ext>
                  </a:extLst>
                </p:cNvPr>
                <p:cNvSpPr/>
                <p:nvPr/>
              </p:nvSpPr>
              <p:spPr>
                <a:xfrm>
                  <a:off x="3451411" y="4814801"/>
                  <a:ext cx="81449" cy="108567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4" name="Rounded Rectangle 52">
                <a:extLst>
                  <a:ext uri="{FF2B5EF4-FFF2-40B4-BE49-F238E27FC236}">
                    <a16:creationId xmlns:a16="http://schemas.microsoft.com/office/drawing/2014/main" id="{2EBCCC61-B97E-4692-BA87-F5CAD9BA8873}"/>
                  </a:ext>
                </a:extLst>
              </p:cNvPr>
              <p:cNvSpPr/>
              <p:nvPr/>
            </p:nvSpPr>
            <p:spPr>
              <a:xfrm rot="20164805">
                <a:off x="1473295" y="2456894"/>
                <a:ext cx="148333" cy="15241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69D0400A-6BBE-48E7-B4FF-9B1E8FE0F9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98106" y="2733119"/>
                <a:ext cx="141794" cy="76200"/>
              </a:xfrm>
              <a:prstGeom prst="line">
                <a:avLst/>
              </a:prstGeom>
              <a:ln w="76200">
                <a:solidFill>
                  <a:srgbClr val="EC6D2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51F07C4-F0B3-4A4E-A1DC-3E03F4765979}"/>
                  </a:ext>
                </a:extLst>
              </p:cNvPr>
              <p:cNvGrpSpPr/>
              <p:nvPr/>
            </p:nvGrpSpPr>
            <p:grpSpPr>
              <a:xfrm>
                <a:off x="738188" y="1727309"/>
                <a:ext cx="553973" cy="717772"/>
                <a:chOff x="738188" y="1327815"/>
                <a:chExt cx="553973" cy="717772"/>
              </a:xfrm>
            </p:grpSpPr>
            <p:sp>
              <p:nvSpPr>
                <p:cNvPr id="70" name="Freeform: Shape 1">
                  <a:extLst>
                    <a:ext uri="{FF2B5EF4-FFF2-40B4-BE49-F238E27FC236}">
                      <a16:creationId xmlns:a16="http://schemas.microsoft.com/office/drawing/2014/main" id="{D221AC41-EDA8-4EE3-970C-A28625005640}"/>
                    </a:ext>
                  </a:extLst>
                </p:cNvPr>
                <p:cNvSpPr/>
                <p:nvPr/>
              </p:nvSpPr>
              <p:spPr>
                <a:xfrm>
                  <a:off x="764380" y="1340687"/>
                  <a:ext cx="97051" cy="672264"/>
                </a:xfrm>
                <a:custGeom>
                  <a:avLst/>
                  <a:gdLst>
                    <a:gd name="connsiteX0" fmla="*/ 50800 w 165100"/>
                    <a:gd name="connsiteY0" fmla="*/ 0 h 673100"/>
                    <a:gd name="connsiteX1" fmla="*/ 82550 w 165100"/>
                    <a:gd name="connsiteY1" fmla="*/ 19050 h 673100"/>
                    <a:gd name="connsiteX2" fmla="*/ 95250 w 165100"/>
                    <a:gd name="connsiteY2" fmla="*/ 44450 h 673100"/>
                    <a:gd name="connsiteX3" fmla="*/ 107950 w 165100"/>
                    <a:gd name="connsiteY3" fmla="*/ 63500 h 673100"/>
                    <a:gd name="connsiteX4" fmla="*/ 120650 w 165100"/>
                    <a:gd name="connsiteY4" fmla="*/ 101600 h 673100"/>
                    <a:gd name="connsiteX5" fmla="*/ 127000 w 165100"/>
                    <a:gd name="connsiteY5" fmla="*/ 120650 h 673100"/>
                    <a:gd name="connsiteX6" fmla="*/ 146050 w 165100"/>
                    <a:gd name="connsiteY6" fmla="*/ 177800 h 673100"/>
                    <a:gd name="connsiteX7" fmla="*/ 152400 w 165100"/>
                    <a:gd name="connsiteY7" fmla="*/ 196850 h 673100"/>
                    <a:gd name="connsiteX8" fmla="*/ 158750 w 165100"/>
                    <a:gd name="connsiteY8" fmla="*/ 241300 h 673100"/>
                    <a:gd name="connsiteX9" fmla="*/ 165100 w 165100"/>
                    <a:gd name="connsiteY9" fmla="*/ 279400 h 673100"/>
                    <a:gd name="connsiteX10" fmla="*/ 158750 w 165100"/>
                    <a:gd name="connsiteY10" fmla="*/ 438150 h 673100"/>
                    <a:gd name="connsiteX11" fmla="*/ 120650 w 165100"/>
                    <a:gd name="connsiteY11" fmla="*/ 514350 h 673100"/>
                    <a:gd name="connsiteX12" fmla="*/ 101600 w 165100"/>
                    <a:gd name="connsiteY12" fmla="*/ 558800 h 673100"/>
                    <a:gd name="connsiteX13" fmla="*/ 82550 w 165100"/>
                    <a:gd name="connsiteY13" fmla="*/ 577850 h 673100"/>
                    <a:gd name="connsiteX14" fmla="*/ 69850 w 165100"/>
                    <a:gd name="connsiteY14" fmla="*/ 596900 h 673100"/>
                    <a:gd name="connsiteX15" fmla="*/ 50800 w 165100"/>
                    <a:gd name="connsiteY15" fmla="*/ 615950 h 673100"/>
                    <a:gd name="connsiteX16" fmla="*/ 19050 w 165100"/>
                    <a:gd name="connsiteY16" fmla="*/ 647700 h 673100"/>
                    <a:gd name="connsiteX17" fmla="*/ 0 w 165100"/>
                    <a:gd name="connsiteY17" fmla="*/ 673100 h 673100"/>
                    <a:gd name="connsiteX0" fmla="*/ 25239 w 165100"/>
                    <a:gd name="connsiteY0" fmla="*/ 0 h 692874"/>
                    <a:gd name="connsiteX1" fmla="*/ 82550 w 165100"/>
                    <a:gd name="connsiteY1" fmla="*/ 38824 h 692874"/>
                    <a:gd name="connsiteX2" fmla="*/ 95250 w 165100"/>
                    <a:gd name="connsiteY2" fmla="*/ 64224 h 692874"/>
                    <a:gd name="connsiteX3" fmla="*/ 107950 w 165100"/>
                    <a:gd name="connsiteY3" fmla="*/ 83274 h 692874"/>
                    <a:gd name="connsiteX4" fmla="*/ 120650 w 165100"/>
                    <a:gd name="connsiteY4" fmla="*/ 121374 h 692874"/>
                    <a:gd name="connsiteX5" fmla="*/ 127000 w 165100"/>
                    <a:gd name="connsiteY5" fmla="*/ 140424 h 692874"/>
                    <a:gd name="connsiteX6" fmla="*/ 146050 w 165100"/>
                    <a:gd name="connsiteY6" fmla="*/ 197574 h 692874"/>
                    <a:gd name="connsiteX7" fmla="*/ 152400 w 165100"/>
                    <a:gd name="connsiteY7" fmla="*/ 216624 h 692874"/>
                    <a:gd name="connsiteX8" fmla="*/ 158750 w 165100"/>
                    <a:gd name="connsiteY8" fmla="*/ 261074 h 692874"/>
                    <a:gd name="connsiteX9" fmla="*/ 165100 w 165100"/>
                    <a:gd name="connsiteY9" fmla="*/ 299174 h 692874"/>
                    <a:gd name="connsiteX10" fmla="*/ 158750 w 165100"/>
                    <a:gd name="connsiteY10" fmla="*/ 457924 h 692874"/>
                    <a:gd name="connsiteX11" fmla="*/ 120650 w 165100"/>
                    <a:gd name="connsiteY11" fmla="*/ 534124 h 692874"/>
                    <a:gd name="connsiteX12" fmla="*/ 101600 w 165100"/>
                    <a:gd name="connsiteY12" fmla="*/ 578574 h 692874"/>
                    <a:gd name="connsiteX13" fmla="*/ 82550 w 165100"/>
                    <a:gd name="connsiteY13" fmla="*/ 597624 h 692874"/>
                    <a:gd name="connsiteX14" fmla="*/ 69850 w 165100"/>
                    <a:gd name="connsiteY14" fmla="*/ 616674 h 692874"/>
                    <a:gd name="connsiteX15" fmla="*/ 50800 w 165100"/>
                    <a:gd name="connsiteY15" fmla="*/ 635724 h 692874"/>
                    <a:gd name="connsiteX16" fmla="*/ 19050 w 165100"/>
                    <a:gd name="connsiteY16" fmla="*/ 667474 h 692874"/>
                    <a:gd name="connsiteX17" fmla="*/ 0 w 165100"/>
                    <a:gd name="connsiteY17" fmla="*/ 692874 h 692874"/>
                    <a:gd name="connsiteX0" fmla="*/ 50800 w 190661"/>
                    <a:gd name="connsiteY0" fmla="*/ 0 h 682987"/>
                    <a:gd name="connsiteX1" fmla="*/ 108111 w 190661"/>
                    <a:gd name="connsiteY1" fmla="*/ 38824 h 682987"/>
                    <a:gd name="connsiteX2" fmla="*/ 120811 w 190661"/>
                    <a:gd name="connsiteY2" fmla="*/ 64224 h 682987"/>
                    <a:gd name="connsiteX3" fmla="*/ 133511 w 190661"/>
                    <a:gd name="connsiteY3" fmla="*/ 83274 h 682987"/>
                    <a:gd name="connsiteX4" fmla="*/ 146211 w 190661"/>
                    <a:gd name="connsiteY4" fmla="*/ 121374 h 682987"/>
                    <a:gd name="connsiteX5" fmla="*/ 152561 w 190661"/>
                    <a:gd name="connsiteY5" fmla="*/ 140424 h 682987"/>
                    <a:gd name="connsiteX6" fmla="*/ 171611 w 190661"/>
                    <a:gd name="connsiteY6" fmla="*/ 197574 h 682987"/>
                    <a:gd name="connsiteX7" fmla="*/ 177961 w 190661"/>
                    <a:gd name="connsiteY7" fmla="*/ 216624 h 682987"/>
                    <a:gd name="connsiteX8" fmla="*/ 184311 w 190661"/>
                    <a:gd name="connsiteY8" fmla="*/ 261074 h 682987"/>
                    <a:gd name="connsiteX9" fmla="*/ 190661 w 190661"/>
                    <a:gd name="connsiteY9" fmla="*/ 299174 h 682987"/>
                    <a:gd name="connsiteX10" fmla="*/ 184311 w 190661"/>
                    <a:gd name="connsiteY10" fmla="*/ 457924 h 682987"/>
                    <a:gd name="connsiteX11" fmla="*/ 146211 w 190661"/>
                    <a:gd name="connsiteY11" fmla="*/ 534124 h 682987"/>
                    <a:gd name="connsiteX12" fmla="*/ 127161 w 190661"/>
                    <a:gd name="connsiteY12" fmla="*/ 578574 h 682987"/>
                    <a:gd name="connsiteX13" fmla="*/ 108111 w 190661"/>
                    <a:gd name="connsiteY13" fmla="*/ 597624 h 682987"/>
                    <a:gd name="connsiteX14" fmla="*/ 95411 w 190661"/>
                    <a:gd name="connsiteY14" fmla="*/ 616674 h 682987"/>
                    <a:gd name="connsiteX15" fmla="*/ 76361 w 190661"/>
                    <a:gd name="connsiteY15" fmla="*/ 635724 h 682987"/>
                    <a:gd name="connsiteX16" fmla="*/ 44611 w 190661"/>
                    <a:gd name="connsiteY16" fmla="*/ 667474 h 682987"/>
                    <a:gd name="connsiteX17" fmla="*/ 0 w 190661"/>
                    <a:gd name="connsiteY17" fmla="*/ 682987 h 682987"/>
                    <a:gd name="connsiteX0" fmla="*/ 33760 w 173621"/>
                    <a:gd name="connsiteY0" fmla="*/ 0 h 692874"/>
                    <a:gd name="connsiteX1" fmla="*/ 91071 w 173621"/>
                    <a:gd name="connsiteY1" fmla="*/ 38824 h 692874"/>
                    <a:gd name="connsiteX2" fmla="*/ 103771 w 173621"/>
                    <a:gd name="connsiteY2" fmla="*/ 64224 h 692874"/>
                    <a:gd name="connsiteX3" fmla="*/ 116471 w 173621"/>
                    <a:gd name="connsiteY3" fmla="*/ 83274 h 692874"/>
                    <a:gd name="connsiteX4" fmla="*/ 129171 w 173621"/>
                    <a:gd name="connsiteY4" fmla="*/ 121374 h 692874"/>
                    <a:gd name="connsiteX5" fmla="*/ 135521 w 173621"/>
                    <a:gd name="connsiteY5" fmla="*/ 140424 h 692874"/>
                    <a:gd name="connsiteX6" fmla="*/ 154571 w 173621"/>
                    <a:gd name="connsiteY6" fmla="*/ 197574 h 692874"/>
                    <a:gd name="connsiteX7" fmla="*/ 160921 w 173621"/>
                    <a:gd name="connsiteY7" fmla="*/ 216624 h 692874"/>
                    <a:gd name="connsiteX8" fmla="*/ 167271 w 173621"/>
                    <a:gd name="connsiteY8" fmla="*/ 261074 h 692874"/>
                    <a:gd name="connsiteX9" fmla="*/ 173621 w 173621"/>
                    <a:gd name="connsiteY9" fmla="*/ 299174 h 692874"/>
                    <a:gd name="connsiteX10" fmla="*/ 167271 w 173621"/>
                    <a:gd name="connsiteY10" fmla="*/ 457924 h 692874"/>
                    <a:gd name="connsiteX11" fmla="*/ 129171 w 173621"/>
                    <a:gd name="connsiteY11" fmla="*/ 534124 h 692874"/>
                    <a:gd name="connsiteX12" fmla="*/ 110121 w 173621"/>
                    <a:gd name="connsiteY12" fmla="*/ 578574 h 692874"/>
                    <a:gd name="connsiteX13" fmla="*/ 91071 w 173621"/>
                    <a:gd name="connsiteY13" fmla="*/ 597624 h 692874"/>
                    <a:gd name="connsiteX14" fmla="*/ 78371 w 173621"/>
                    <a:gd name="connsiteY14" fmla="*/ 616674 h 692874"/>
                    <a:gd name="connsiteX15" fmla="*/ 59321 w 173621"/>
                    <a:gd name="connsiteY15" fmla="*/ 635724 h 692874"/>
                    <a:gd name="connsiteX16" fmla="*/ 27571 w 173621"/>
                    <a:gd name="connsiteY16" fmla="*/ 667474 h 692874"/>
                    <a:gd name="connsiteX17" fmla="*/ 0 w 173621"/>
                    <a:gd name="connsiteY17" fmla="*/ 692874 h 692874"/>
                    <a:gd name="connsiteX0" fmla="*/ 72099 w 173621"/>
                    <a:gd name="connsiteY0" fmla="*/ 0 h 690402"/>
                    <a:gd name="connsiteX1" fmla="*/ 91071 w 173621"/>
                    <a:gd name="connsiteY1" fmla="*/ 36352 h 690402"/>
                    <a:gd name="connsiteX2" fmla="*/ 103771 w 173621"/>
                    <a:gd name="connsiteY2" fmla="*/ 61752 h 690402"/>
                    <a:gd name="connsiteX3" fmla="*/ 116471 w 173621"/>
                    <a:gd name="connsiteY3" fmla="*/ 80802 h 690402"/>
                    <a:gd name="connsiteX4" fmla="*/ 129171 w 173621"/>
                    <a:gd name="connsiteY4" fmla="*/ 118902 h 690402"/>
                    <a:gd name="connsiteX5" fmla="*/ 135521 w 173621"/>
                    <a:gd name="connsiteY5" fmla="*/ 137952 h 690402"/>
                    <a:gd name="connsiteX6" fmla="*/ 154571 w 173621"/>
                    <a:gd name="connsiteY6" fmla="*/ 195102 h 690402"/>
                    <a:gd name="connsiteX7" fmla="*/ 160921 w 173621"/>
                    <a:gd name="connsiteY7" fmla="*/ 214152 h 690402"/>
                    <a:gd name="connsiteX8" fmla="*/ 167271 w 173621"/>
                    <a:gd name="connsiteY8" fmla="*/ 258602 h 690402"/>
                    <a:gd name="connsiteX9" fmla="*/ 173621 w 173621"/>
                    <a:gd name="connsiteY9" fmla="*/ 296702 h 690402"/>
                    <a:gd name="connsiteX10" fmla="*/ 167271 w 173621"/>
                    <a:gd name="connsiteY10" fmla="*/ 455452 h 690402"/>
                    <a:gd name="connsiteX11" fmla="*/ 129171 w 173621"/>
                    <a:gd name="connsiteY11" fmla="*/ 531652 h 690402"/>
                    <a:gd name="connsiteX12" fmla="*/ 110121 w 173621"/>
                    <a:gd name="connsiteY12" fmla="*/ 576102 h 690402"/>
                    <a:gd name="connsiteX13" fmla="*/ 91071 w 173621"/>
                    <a:gd name="connsiteY13" fmla="*/ 595152 h 690402"/>
                    <a:gd name="connsiteX14" fmla="*/ 78371 w 173621"/>
                    <a:gd name="connsiteY14" fmla="*/ 614202 h 690402"/>
                    <a:gd name="connsiteX15" fmla="*/ 59321 w 173621"/>
                    <a:gd name="connsiteY15" fmla="*/ 633252 h 690402"/>
                    <a:gd name="connsiteX16" fmla="*/ 27571 w 173621"/>
                    <a:gd name="connsiteY16" fmla="*/ 665002 h 690402"/>
                    <a:gd name="connsiteX17" fmla="*/ 0 w 173621"/>
                    <a:gd name="connsiteY17" fmla="*/ 690402 h 690402"/>
                    <a:gd name="connsiteX0" fmla="*/ 106179 w 173621"/>
                    <a:gd name="connsiteY0" fmla="*/ 0 h 690402"/>
                    <a:gd name="connsiteX1" fmla="*/ 91071 w 173621"/>
                    <a:gd name="connsiteY1" fmla="*/ 36352 h 690402"/>
                    <a:gd name="connsiteX2" fmla="*/ 103771 w 173621"/>
                    <a:gd name="connsiteY2" fmla="*/ 61752 h 690402"/>
                    <a:gd name="connsiteX3" fmla="*/ 116471 w 173621"/>
                    <a:gd name="connsiteY3" fmla="*/ 80802 h 690402"/>
                    <a:gd name="connsiteX4" fmla="*/ 129171 w 173621"/>
                    <a:gd name="connsiteY4" fmla="*/ 118902 h 690402"/>
                    <a:gd name="connsiteX5" fmla="*/ 135521 w 173621"/>
                    <a:gd name="connsiteY5" fmla="*/ 137952 h 690402"/>
                    <a:gd name="connsiteX6" fmla="*/ 154571 w 173621"/>
                    <a:gd name="connsiteY6" fmla="*/ 195102 h 690402"/>
                    <a:gd name="connsiteX7" fmla="*/ 160921 w 173621"/>
                    <a:gd name="connsiteY7" fmla="*/ 214152 h 690402"/>
                    <a:gd name="connsiteX8" fmla="*/ 167271 w 173621"/>
                    <a:gd name="connsiteY8" fmla="*/ 258602 h 690402"/>
                    <a:gd name="connsiteX9" fmla="*/ 173621 w 173621"/>
                    <a:gd name="connsiteY9" fmla="*/ 296702 h 690402"/>
                    <a:gd name="connsiteX10" fmla="*/ 167271 w 173621"/>
                    <a:gd name="connsiteY10" fmla="*/ 455452 h 690402"/>
                    <a:gd name="connsiteX11" fmla="*/ 129171 w 173621"/>
                    <a:gd name="connsiteY11" fmla="*/ 531652 h 690402"/>
                    <a:gd name="connsiteX12" fmla="*/ 110121 w 173621"/>
                    <a:gd name="connsiteY12" fmla="*/ 576102 h 690402"/>
                    <a:gd name="connsiteX13" fmla="*/ 91071 w 173621"/>
                    <a:gd name="connsiteY13" fmla="*/ 595152 h 690402"/>
                    <a:gd name="connsiteX14" fmla="*/ 78371 w 173621"/>
                    <a:gd name="connsiteY14" fmla="*/ 614202 h 690402"/>
                    <a:gd name="connsiteX15" fmla="*/ 59321 w 173621"/>
                    <a:gd name="connsiteY15" fmla="*/ 633252 h 690402"/>
                    <a:gd name="connsiteX16" fmla="*/ 27571 w 173621"/>
                    <a:gd name="connsiteY16" fmla="*/ 665002 h 690402"/>
                    <a:gd name="connsiteX17" fmla="*/ 0 w 173621"/>
                    <a:gd name="connsiteY17" fmla="*/ 690402 h 690402"/>
                    <a:gd name="connsiteX0" fmla="*/ 80620 w 173621"/>
                    <a:gd name="connsiteY0" fmla="*/ 0 h 690402"/>
                    <a:gd name="connsiteX1" fmla="*/ 91071 w 173621"/>
                    <a:gd name="connsiteY1" fmla="*/ 36352 h 690402"/>
                    <a:gd name="connsiteX2" fmla="*/ 103771 w 173621"/>
                    <a:gd name="connsiteY2" fmla="*/ 61752 h 690402"/>
                    <a:gd name="connsiteX3" fmla="*/ 116471 w 173621"/>
                    <a:gd name="connsiteY3" fmla="*/ 80802 h 690402"/>
                    <a:gd name="connsiteX4" fmla="*/ 129171 w 173621"/>
                    <a:gd name="connsiteY4" fmla="*/ 118902 h 690402"/>
                    <a:gd name="connsiteX5" fmla="*/ 135521 w 173621"/>
                    <a:gd name="connsiteY5" fmla="*/ 137952 h 690402"/>
                    <a:gd name="connsiteX6" fmla="*/ 154571 w 173621"/>
                    <a:gd name="connsiteY6" fmla="*/ 195102 h 690402"/>
                    <a:gd name="connsiteX7" fmla="*/ 160921 w 173621"/>
                    <a:gd name="connsiteY7" fmla="*/ 214152 h 690402"/>
                    <a:gd name="connsiteX8" fmla="*/ 167271 w 173621"/>
                    <a:gd name="connsiteY8" fmla="*/ 258602 h 690402"/>
                    <a:gd name="connsiteX9" fmla="*/ 173621 w 173621"/>
                    <a:gd name="connsiteY9" fmla="*/ 296702 h 690402"/>
                    <a:gd name="connsiteX10" fmla="*/ 167271 w 173621"/>
                    <a:gd name="connsiteY10" fmla="*/ 455452 h 690402"/>
                    <a:gd name="connsiteX11" fmla="*/ 129171 w 173621"/>
                    <a:gd name="connsiteY11" fmla="*/ 531652 h 690402"/>
                    <a:gd name="connsiteX12" fmla="*/ 110121 w 173621"/>
                    <a:gd name="connsiteY12" fmla="*/ 576102 h 690402"/>
                    <a:gd name="connsiteX13" fmla="*/ 91071 w 173621"/>
                    <a:gd name="connsiteY13" fmla="*/ 595152 h 690402"/>
                    <a:gd name="connsiteX14" fmla="*/ 78371 w 173621"/>
                    <a:gd name="connsiteY14" fmla="*/ 614202 h 690402"/>
                    <a:gd name="connsiteX15" fmla="*/ 59321 w 173621"/>
                    <a:gd name="connsiteY15" fmla="*/ 633252 h 690402"/>
                    <a:gd name="connsiteX16" fmla="*/ 27571 w 173621"/>
                    <a:gd name="connsiteY16" fmla="*/ 665002 h 690402"/>
                    <a:gd name="connsiteX17" fmla="*/ 0 w 173621"/>
                    <a:gd name="connsiteY17" fmla="*/ 690402 h 690402"/>
                    <a:gd name="connsiteX0" fmla="*/ 63580 w 173621"/>
                    <a:gd name="connsiteY0" fmla="*/ 0 h 702762"/>
                    <a:gd name="connsiteX1" fmla="*/ 91071 w 173621"/>
                    <a:gd name="connsiteY1" fmla="*/ 48712 h 702762"/>
                    <a:gd name="connsiteX2" fmla="*/ 103771 w 173621"/>
                    <a:gd name="connsiteY2" fmla="*/ 74112 h 702762"/>
                    <a:gd name="connsiteX3" fmla="*/ 116471 w 173621"/>
                    <a:gd name="connsiteY3" fmla="*/ 93162 h 702762"/>
                    <a:gd name="connsiteX4" fmla="*/ 129171 w 173621"/>
                    <a:gd name="connsiteY4" fmla="*/ 131262 h 702762"/>
                    <a:gd name="connsiteX5" fmla="*/ 135521 w 173621"/>
                    <a:gd name="connsiteY5" fmla="*/ 150312 h 702762"/>
                    <a:gd name="connsiteX6" fmla="*/ 154571 w 173621"/>
                    <a:gd name="connsiteY6" fmla="*/ 207462 h 702762"/>
                    <a:gd name="connsiteX7" fmla="*/ 160921 w 173621"/>
                    <a:gd name="connsiteY7" fmla="*/ 226512 h 702762"/>
                    <a:gd name="connsiteX8" fmla="*/ 167271 w 173621"/>
                    <a:gd name="connsiteY8" fmla="*/ 270962 h 702762"/>
                    <a:gd name="connsiteX9" fmla="*/ 173621 w 173621"/>
                    <a:gd name="connsiteY9" fmla="*/ 309062 h 702762"/>
                    <a:gd name="connsiteX10" fmla="*/ 167271 w 173621"/>
                    <a:gd name="connsiteY10" fmla="*/ 467812 h 702762"/>
                    <a:gd name="connsiteX11" fmla="*/ 129171 w 173621"/>
                    <a:gd name="connsiteY11" fmla="*/ 544012 h 702762"/>
                    <a:gd name="connsiteX12" fmla="*/ 110121 w 173621"/>
                    <a:gd name="connsiteY12" fmla="*/ 588462 h 702762"/>
                    <a:gd name="connsiteX13" fmla="*/ 91071 w 173621"/>
                    <a:gd name="connsiteY13" fmla="*/ 607512 h 702762"/>
                    <a:gd name="connsiteX14" fmla="*/ 78371 w 173621"/>
                    <a:gd name="connsiteY14" fmla="*/ 626562 h 702762"/>
                    <a:gd name="connsiteX15" fmla="*/ 59321 w 173621"/>
                    <a:gd name="connsiteY15" fmla="*/ 645612 h 702762"/>
                    <a:gd name="connsiteX16" fmla="*/ 27571 w 173621"/>
                    <a:gd name="connsiteY16" fmla="*/ 677362 h 702762"/>
                    <a:gd name="connsiteX17" fmla="*/ 0 w 173621"/>
                    <a:gd name="connsiteY17" fmla="*/ 702762 h 702762"/>
                    <a:gd name="connsiteX0" fmla="*/ 59320 w 173621"/>
                    <a:gd name="connsiteY0" fmla="*/ 0 h 697818"/>
                    <a:gd name="connsiteX1" fmla="*/ 91071 w 173621"/>
                    <a:gd name="connsiteY1" fmla="*/ 43768 h 697818"/>
                    <a:gd name="connsiteX2" fmla="*/ 103771 w 173621"/>
                    <a:gd name="connsiteY2" fmla="*/ 69168 h 697818"/>
                    <a:gd name="connsiteX3" fmla="*/ 116471 w 173621"/>
                    <a:gd name="connsiteY3" fmla="*/ 88218 h 697818"/>
                    <a:gd name="connsiteX4" fmla="*/ 129171 w 173621"/>
                    <a:gd name="connsiteY4" fmla="*/ 126318 h 697818"/>
                    <a:gd name="connsiteX5" fmla="*/ 135521 w 173621"/>
                    <a:gd name="connsiteY5" fmla="*/ 145368 h 697818"/>
                    <a:gd name="connsiteX6" fmla="*/ 154571 w 173621"/>
                    <a:gd name="connsiteY6" fmla="*/ 202518 h 697818"/>
                    <a:gd name="connsiteX7" fmla="*/ 160921 w 173621"/>
                    <a:gd name="connsiteY7" fmla="*/ 221568 h 697818"/>
                    <a:gd name="connsiteX8" fmla="*/ 167271 w 173621"/>
                    <a:gd name="connsiteY8" fmla="*/ 266018 h 697818"/>
                    <a:gd name="connsiteX9" fmla="*/ 173621 w 173621"/>
                    <a:gd name="connsiteY9" fmla="*/ 304118 h 697818"/>
                    <a:gd name="connsiteX10" fmla="*/ 167271 w 173621"/>
                    <a:gd name="connsiteY10" fmla="*/ 462868 h 697818"/>
                    <a:gd name="connsiteX11" fmla="*/ 129171 w 173621"/>
                    <a:gd name="connsiteY11" fmla="*/ 539068 h 697818"/>
                    <a:gd name="connsiteX12" fmla="*/ 110121 w 173621"/>
                    <a:gd name="connsiteY12" fmla="*/ 583518 h 697818"/>
                    <a:gd name="connsiteX13" fmla="*/ 91071 w 173621"/>
                    <a:gd name="connsiteY13" fmla="*/ 602568 h 697818"/>
                    <a:gd name="connsiteX14" fmla="*/ 78371 w 173621"/>
                    <a:gd name="connsiteY14" fmla="*/ 621618 h 697818"/>
                    <a:gd name="connsiteX15" fmla="*/ 59321 w 173621"/>
                    <a:gd name="connsiteY15" fmla="*/ 640668 h 697818"/>
                    <a:gd name="connsiteX16" fmla="*/ 27571 w 173621"/>
                    <a:gd name="connsiteY16" fmla="*/ 672418 h 697818"/>
                    <a:gd name="connsiteX17" fmla="*/ 0 w 173621"/>
                    <a:gd name="connsiteY17" fmla="*/ 697818 h 697818"/>
                    <a:gd name="connsiteX0" fmla="*/ 67841 w 173621"/>
                    <a:gd name="connsiteY0" fmla="*/ 0 h 682988"/>
                    <a:gd name="connsiteX1" fmla="*/ 91071 w 173621"/>
                    <a:gd name="connsiteY1" fmla="*/ 28938 h 682988"/>
                    <a:gd name="connsiteX2" fmla="*/ 103771 w 173621"/>
                    <a:gd name="connsiteY2" fmla="*/ 54338 h 682988"/>
                    <a:gd name="connsiteX3" fmla="*/ 116471 w 173621"/>
                    <a:gd name="connsiteY3" fmla="*/ 73388 h 682988"/>
                    <a:gd name="connsiteX4" fmla="*/ 129171 w 173621"/>
                    <a:gd name="connsiteY4" fmla="*/ 111488 h 682988"/>
                    <a:gd name="connsiteX5" fmla="*/ 135521 w 173621"/>
                    <a:gd name="connsiteY5" fmla="*/ 130538 h 682988"/>
                    <a:gd name="connsiteX6" fmla="*/ 154571 w 173621"/>
                    <a:gd name="connsiteY6" fmla="*/ 187688 h 682988"/>
                    <a:gd name="connsiteX7" fmla="*/ 160921 w 173621"/>
                    <a:gd name="connsiteY7" fmla="*/ 206738 h 682988"/>
                    <a:gd name="connsiteX8" fmla="*/ 167271 w 173621"/>
                    <a:gd name="connsiteY8" fmla="*/ 251188 h 682988"/>
                    <a:gd name="connsiteX9" fmla="*/ 173621 w 173621"/>
                    <a:gd name="connsiteY9" fmla="*/ 289288 h 682988"/>
                    <a:gd name="connsiteX10" fmla="*/ 167271 w 173621"/>
                    <a:gd name="connsiteY10" fmla="*/ 448038 h 682988"/>
                    <a:gd name="connsiteX11" fmla="*/ 129171 w 173621"/>
                    <a:gd name="connsiteY11" fmla="*/ 524238 h 682988"/>
                    <a:gd name="connsiteX12" fmla="*/ 110121 w 173621"/>
                    <a:gd name="connsiteY12" fmla="*/ 568688 h 682988"/>
                    <a:gd name="connsiteX13" fmla="*/ 91071 w 173621"/>
                    <a:gd name="connsiteY13" fmla="*/ 587738 h 682988"/>
                    <a:gd name="connsiteX14" fmla="*/ 78371 w 173621"/>
                    <a:gd name="connsiteY14" fmla="*/ 606788 h 682988"/>
                    <a:gd name="connsiteX15" fmla="*/ 59321 w 173621"/>
                    <a:gd name="connsiteY15" fmla="*/ 625838 h 682988"/>
                    <a:gd name="connsiteX16" fmla="*/ 27571 w 173621"/>
                    <a:gd name="connsiteY16" fmla="*/ 657588 h 682988"/>
                    <a:gd name="connsiteX17" fmla="*/ 0 w 173621"/>
                    <a:gd name="connsiteY17" fmla="*/ 682988 h 682988"/>
                    <a:gd name="connsiteX0" fmla="*/ 38023 w 173621"/>
                    <a:gd name="connsiteY0" fmla="*/ 0 h 695347"/>
                    <a:gd name="connsiteX1" fmla="*/ 91071 w 173621"/>
                    <a:gd name="connsiteY1" fmla="*/ 41297 h 695347"/>
                    <a:gd name="connsiteX2" fmla="*/ 103771 w 173621"/>
                    <a:gd name="connsiteY2" fmla="*/ 66697 h 695347"/>
                    <a:gd name="connsiteX3" fmla="*/ 116471 w 173621"/>
                    <a:gd name="connsiteY3" fmla="*/ 85747 h 695347"/>
                    <a:gd name="connsiteX4" fmla="*/ 129171 w 173621"/>
                    <a:gd name="connsiteY4" fmla="*/ 123847 h 695347"/>
                    <a:gd name="connsiteX5" fmla="*/ 135521 w 173621"/>
                    <a:gd name="connsiteY5" fmla="*/ 142897 h 695347"/>
                    <a:gd name="connsiteX6" fmla="*/ 154571 w 173621"/>
                    <a:gd name="connsiteY6" fmla="*/ 200047 h 695347"/>
                    <a:gd name="connsiteX7" fmla="*/ 160921 w 173621"/>
                    <a:gd name="connsiteY7" fmla="*/ 219097 h 695347"/>
                    <a:gd name="connsiteX8" fmla="*/ 167271 w 173621"/>
                    <a:gd name="connsiteY8" fmla="*/ 263547 h 695347"/>
                    <a:gd name="connsiteX9" fmla="*/ 173621 w 173621"/>
                    <a:gd name="connsiteY9" fmla="*/ 301647 h 695347"/>
                    <a:gd name="connsiteX10" fmla="*/ 167271 w 173621"/>
                    <a:gd name="connsiteY10" fmla="*/ 460397 h 695347"/>
                    <a:gd name="connsiteX11" fmla="*/ 129171 w 173621"/>
                    <a:gd name="connsiteY11" fmla="*/ 536597 h 695347"/>
                    <a:gd name="connsiteX12" fmla="*/ 110121 w 173621"/>
                    <a:gd name="connsiteY12" fmla="*/ 581047 h 695347"/>
                    <a:gd name="connsiteX13" fmla="*/ 91071 w 173621"/>
                    <a:gd name="connsiteY13" fmla="*/ 600097 h 695347"/>
                    <a:gd name="connsiteX14" fmla="*/ 78371 w 173621"/>
                    <a:gd name="connsiteY14" fmla="*/ 619147 h 695347"/>
                    <a:gd name="connsiteX15" fmla="*/ 59321 w 173621"/>
                    <a:gd name="connsiteY15" fmla="*/ 638197 h 695347"/>
                    <a:gd name="connsiteX16" fmla="*/ 27571 w 173621"/>
                    <a:gd name="connsiteY16" fmla="*/ 669947 h 695347"/>
                    <a:gd name="connsiteX17" fmla="*/ 0 w 173621"/>
                    <a:gd name="connsiteY17" fmla="*/ 695347 h 695347"/>
                    <a:gd name="connsiteX0" fmla="*/ 80623 w 173621"/>
                    <a:gd name="connsiteY0" fmla="*/ 0 h 690403"/>
                    <a:gd name="connsiteX1" fmla="*/ 91071 w 173621"/>
                    <a:gd name="connsiteY1" fmla="*/ 36353 h 690403"/>
                    <a:gd name="connsiteX2" fmla="*/ 103771 w 173621"/>
                    <a:gd name="connsiteY2" fmla="*/ 61753 h 690403"/>
                    <a:gd name="connsiteX3" fmla="*/ 116471 w 173621"/>
                    <a:gd name="connsiteY3" fmla="*/ 80803 h 690403"/>
                    <a:gd name="connsiteX4" fmla="*/ 129171 w 173621"/>
                    <a:gd name="connsiteY4" fmla="*/ 118903 h 690403"/>
                    <a:gd name="connsiteX5" fmla="*/ 135521 w 173621"/>
                    <a:gd name="connsiteY5" fmla="*/ 137953 h 690403"/>
                    <a:gd name="connsiteX6" fmla="*/ 154571 w 173621"/>
                    <a:gd name="connsiteY6" fmla="*/ 195103 h 690403"/>
                    <a:gd name="connsiteX7" fmla="*/ 160921 w 173621"/>
                    <a:gd name="connsiteY7" fmla="*/ 214153 h 690403"/>
                    <a:gd name="connsiteX8" fmla="*/ 167271 w 173621"/>
                    <a:gd name="connsiteY8" fmla="*/ 258603 h 690403"/>
                    <a:gd name="connsiteX9" fmla="*/ 173621 w 173621"/>
                    <a:gd name="connsiteY9" fmla="*/ 296703 h 690403"/>
                    <a:gd name="connsiteX10" fmla="*/ 167271 w 173621"/>
                    <a:gd name="connsiteY10" fmla="*/ 455453 h 690403"/>
                    <a:gd name="connsiteX11" fmla="*/ 129171 w 173621"/>
                    <a:gd name="connsiteY11" fmla="*/ 531653 h 690403"/>
                    <a:gd name="connsiteX12" fmla="*/ 110121 w 173621"/>
                    <a:gd name="connsiteY12" fmla="*/ 576103 h 690403"/>
                    <a:gd name="connsiteX13" fmla="*/ 91071 w 173621"/>
                    <a:gd name="connsiteY13" fmla="*/ 595153 h 690403"/>
                    <a:gd name="connsiteX14" fmla="*/ 78371 w 173621"/>
                    <a:gd name="connsiteY14" fmla="*/ 614203 h 690403"/>
                    <a:gd name="connsiteX15" fmla="*/ 59321 w 173621"/>
                    <a:gd name="connsiteY15" fmla="*/ 633253 h 690403"/>
                    <a:gd name="connsiteX16" fmla="*/ 27571 w 173621"/>
                    <a:gd name="connsiteY16" fmla="*/ 665003 h 690403"/>
                    <a:gd name="connsiteX17" fmla="*/ 0 w 173621"/>
                    <a:gd name="connsiteY17" fmla="*/ 690403 h 690403"/>
                    <a:gd name="connsiteX0" fmla="*/ 55064 w 173621"/>
                    <a:gd name="connsiteY0" fmla="*/ 0 h 697818"/>
                    <a:gd name="connsiteX1" fmla="*/ 91071 w 173621"/>
                    <a:gd name="connsiteY1" fmla="*/ 43768 h 697818"/>
                    <a:gd name="connsiteX2" fmla="*/ 103771 w 173621"/>
                    <a:gd name="connsiteY2" fmla="*/ 69168 h 697818"/>
                    <a:gd name="connsiteX3" fmla="*/ 116471 w 173621"/>
                    <a:gd name="connsiteY3" fmla="*/ 88218 h 697818"/>
                    <a:gd name="connsiteX4" fmla="*/ 129171 w 173621"/>
                    <a:gd name="connsiteY4" fmla="*/ 126318 h 697818"/>
                    <a:gd name="connsiteX5" fmla="*/ 135521 w 173621"/>
                    <a:gd name="connsiteY5" fmla="*/ 145368 h 697818"/>
                    <a:gd name="connsiteX6" fmla="*/ 154571 w 173621"/>
                    <a:gd name="connsiteY6" fmla="*/ 202518 h 697818"/>
                    <a:gd name="connsiteX7" fmla="*/ 160921 w 173621"/>
                    <a:gd name="connsiteY7" fmla="*/ 221568 h 697818"/>
                    <a:gd name="connsiteX8" fmla="*/ 167271 w 173621"/>
                    <a:gd name="connsiteY8" fmla="*/ 266018 h 697818"/>
                    <a:gd name="connsiteX9" fmla="*/ 173621 w 173621"/>
                    <a:gd name="connsiteY9" fmla="*/ 304118 h 697818"/>
                    <a:gd name="connsiteX10" fmla="*/ 167271 w 173621"/>
                    <a:gd name="connsiteY10" fmla="*/ 462868 h 697818"/>
                    <a:gd name="connsiteX11" fmla="*/ 129171 w 173621"/>
                    <a:gd name="connsiteY11" fmla="*/ 539068 h 697818"/>
                    <a:gd name="connsiteX12" fmla="*/ 110121 w 173621"/>
                    <a:gd name="connsiteY12" fmla="*/ 583518 h 697818"/>
                    <a:gd name="connsiteX13" fmla="*/ 91071 w 173621"/>
                    <a:gd name="connsiteY13" fmla="*/ 602568 h 697818"/>
                    <a:gd name="connsiteX14" fmla="*/ 78371 w 173621"/>
                    <a:gd name="connsiteY14" fmla="*/ 621618 h 697818"/>
                    <a:gd name="connsiteX15" fmla="*/ 59321 w 173621"/>
                    <a:gd name="connsiteY15" fmla="*/ 640668 h 697818"/>
                    <a:gd name="connsiteX16" fmla="*/ 27571 w 173621"/>
                    <a:gd name="connsiteY16" fmla="*/ 672418 h 697818"/>
                    <a:gd name="connsiteX17" fmla="*/ 0 w 173621"/>
                    <a:gd name="connsiteY17" fmla="*/ 697818 h 697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73621" h="697818">
                      <a:moveTo>
                        <a:pt x="55064" y="0"/>
                      </a:moveTo>
                      <a:cubicBezTo>
                        <a:pt x="65647" y="6350"/>
                        <a:pt x="82953" y="32240"/>
                        <a:pt x="91071" y="43768"/>
                      </a:cubicBezTo>
                      <a:cubicBezTo>
                        <a:pt x="99189" y="55296"/>
                        <a:pt x="99075" y="60949"/>
                        <a:pt x="103771" y="69168"/>
                      </a:cubicBezTo>
                      <a:cubicBezTo>
                        <a:pt x="107557" y="75794"/>
                        <a:pt x="113371" y="81244"/>
                        <a:pt x="116471" y="88218"/>
                      </a:cubicBezTo>
                      <a:cubicBezTo>
                        <a:pt x="121908" y="100451"/>
                        <a:pt x="124938" y="113618"/>
                        <a:pt x="129171" y="126318"/>
                      </a:cubicBezTo>
                      <a:lnTo>
                        <a:pt x="135521" y="145368"/>
                      </a:lnTo>
                      <a:lnTo>
                        <a:pt x="154571" y="202518"/>
                      </a:lnTo>
                      <a:lnTo>
                        <a:pt x="160921" y="221568"/>
                      </a:lnTo>
                      <a:cubicBezTo>
                        <a:pt x="163038" y="236385"/>
                        <a:pt x="164995" y="251225"/>
                        <a:pt x="167271" y="266018"/>
                      </a:cubicBezTo>
                      <a:cubicBezTo>
                        <a:pt x="169229" y="278743"/>
                        <a:pt x="173621" y="291243"/>
                        <a:pt x="173621" y="304118"/>
                      </a:cubicBezTo>
                      <a:cubicBezTo>
                        <a:pt x="173621" y="357077"/>
                        <a:pt x="172372" y="410155"/>
                        <a:pt x="167271" y="462868"/>
                      </a:cubicBezTo>
                      <a:cubicBezTo>
                        <a:pt x="161382" y="523720"/>
                        <a:pt x="148728" y="480398"/>
                        <a:pt x="129171" y="539068"/>
                      </a:cubicBezTo>
                      <a:cubicBezTo>
                        <a:pt x="123989" y="554614"/>
                        <a:pt x="119929" y="569786"/>
                        <a:pt x="110121" y="583518"/>
                      </a:cubicBezTo>
                      <a:cubicBezTo>
                        <a:pt x="104901" y="590826"/>
                        <a:pt x="96820" y="595669"/>
                        <a:pt x="91071" y="602568"/>
                      </a:cubicBezTo>
                      <a:cubicBezTo>
                        <a:pt x="86185" y="608431"/>
                        <a:pt x="83257" y="615755"/>
                        <a:pt x="78371" y="621618"/>
                      </a:cubicBezTo>
                      <a:cubicBezTo>
                        <a:pt x="72622" y="628517"/>
                        <a:pt x="65070" y="633769"/>
                        <a:pt x="59321" y="640668"/>
                      </a:cubicBezTo>
                      <a:cubicBezTo>
                        <a:pt x="32863" y="672418"/>
                        <a:pt x="62496" y="649135"/>
                        <a:pt x="27571" y="672418"/>
                      </a:cubicBezTo>
                      <a:cubicBezTo>
                        <a:pt x="13211" y="693959"/>
                        <a:pt x="11746" y="686072"/>
                        <a:pt x="0" y="697818"/>
                      </a:cubicBezTo>
                    </a:path>
                  </a:pathLst>
                </a:custGeom>
                <a:noFill/>
                <a:ln w="762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Freeform: Shape 35">
                  <a:extLst>
                    <a:ext uri="{FF2B5EF4-FFF2-40B4-BE49-F238E27FC236}">
                      <a16:creationId xmlns:a16="http://schemas.microsoft.com/office/drawing/2014/main" id="{9581A54C-0EB4-4FB7-88D5-0B0934F60DD9}"/>
                    </a:ext>
                  </a:extLst>
                </p:cNvPr>
                <p:cNvSpPr/>
                <p:nvPr/>
              </p:nvSpPr>
              <p:spPr>
                <a:xfrm rot="21378125" flipH="1">
                  <a:off x="1149171" y="1327815"/>
                  <a:ext cx="92288" cy="684674"/>
                </a:xfrm>
                <a:custGeom>
                  <a:avLst/>
                  <a:gdLst>
                    <a:gd name="connsiteX0" fmla="*/ 50800 w 165100"/>
                    <a:gd name="connsiteY0" fmla="*/ 0 h 673100"/>
                    <a:gd name="connsiteX1" fmla="*/ 82550 w 165100"/>
                    <a:gd name="connsiteY1" fmla="*/ 19050 h 673100"/>
                    <a:gd name="connsiteX2" fmla="*/ 95250 w 165100"/>
                    <a:gd name="connsiteY2" fmla="*/ 44450 h 673100"/>
                    <a:gd name="connsiteX3" fmla="*/ 107950 w 165100"/>
                    <a:gd name="connsiteY3" fmla="*/ 63500 h 673100"/>
                    <a:gd name="connsiteX4" fmla="*/ 120650 w 165100"/>
                    <a:gd name="connsiteY4" fmla="*/ 101600 h 673100"/>
                    <a:gd name="connsiteX5" fmla="*/ 127000 w 165100"/>
                    <a:gd name="connsiteY5" fmla="*/ 120650 h 673100"/>
                    <a:gd name="connsiteX6" fmla="*/ 146050 w 165100"/>
                    <a:gd name="connsiteY6" fmla="*/ 177800 h 673100"/>
                    <a:gd name="connsiteX7" fmla="*/ 152400 w 165100"/>
                    <a:gd name="connsiteY7" fmla="*/ 196850 h 673100"/>
                    <a:gd name="connsiteX8" fmla="*/ 158750 w 165100"/>
                    <a:gd name="connsiteY8" fmla="*/ 241300 h 673100"/>
                    <a:gd name="connsiteX9" fmla="*/ 165100 w 165100"/>
                    <a:gd name="connsiteY9" fmla="*/ 279400 h 673100"/>
                    <a:gd name="connsiteX10" fmla="*/ 158750 w 165100"/>
                    <a:gd name="connsiteY10" fmla="*/ 438150 h 673100"/>
                    <a:gd name="connsiteX11" fmla="*/ 120650 w 165100"/>
                    <a:gd name="connsiteY11" fmla="*/ 514350 h 673100"/>
                    <a:gd name="connsiteX12" fmla="*/ 101600 w 165100"/>
                    <a:gd name="connsiteY12" fmla="*/ 558800 h 673100"/>
                    <a:gd name="connsiteX13" fmla="*/ 82550 w 165100"/>
                    <a:gd name="connsiteY13" fmla="*/ 577850 h 673100"/>
                    <a:gd name="connsiteX14" fmla="*/ 69850 w 165100"/>
                    <a:gd name="connsiteY14" fmla="*/ 596900 h 673100"/>
                    <a:gd name="connsiteX15" fmla="*/ 50800 w 165100"/>
                    <a:gd name="connsiteY15" fmla="*/ 615950 h 673100"/>
                    <a:gd name="connsiteX16" fmla="*/ 19050 w 165100"/>
                    <a:gd name="connsiteY16" fmla="*/ 647700 h 673100"/>
                    <a:gd name="connsiteX17" fmla="*/ 0 w 165100"/>
                    <a:gd name="connsiteY17" fmla="*/ 673100 h 673100"/>
                    <a:gd name="connsiteX0" fmla="*/ 40922 w 165100"/>
                    <a:gd name="connsiteY0" fmla="*/ 0 h 684674"/>
                    <a:gd name="connsiteX1" fmla="*/ 82550 w 165100"/>
                    <a:gd name="connsiteY1" fmla="*/ 30624 h 684674"/>
                    <a:gd name="connsiteX2" fmla="*/ 95250 w 165100"/>
                    <a:gd name="connsiteY2" fmla="*/ 56024 h 684674"/>
                    <a:gd name="connsiteX3" fmla="*/ 107950 w 165100"/>
                    <a:gd name="connsiteY3" fmla="*/ 75074 h 684674"/>
                    <a:gd name="connsiteX4" fmla="*/ 120650 w 165100"/>
                    <a:gd name="connsiteY4" fmla="*/ 113174 h 684674"/>
                    <a:gd name="connsiteX5" fmla="*/ 127000 w 165100"/>
                    <a:gd name="connsiteY5" fmla="*/ 132224 h 684674"/>
                    <a:gd name="connsiteX6" fmla="*/ 146050 w 165100"/>
                    <a:gd name="connsiteY6" fmla="*/ 189374 h 684674"/>
                    <a:gd name="connsiteX7" fmla="*/ 152400 w 165100"/>
                    <a:gd name="connsiteY7" fmla="*/ 208424 h 684674"/>
                    <a:gd name="connsiteX8" fmla="*/ 158750 w 165100"/>
                    <a:gd name="connsiteY8" fmla="*/ 252874 h 684674"/>
                    <a:gd name="connsiteX9" fmla="*/ 165100 w 165100"/>
                    <a:gd name="connsiteY9" fmla="*/ 290974 h 684674"/>
                    <a:gd name="connsiteX10" fmla="*/ 158750 w 165100"/>
                    <a:gd name="connsiteY10" fmla="*/ 449724 h 684674"/>
                    <a:gd name="connsiteX11" fmla="*/ 120650 w 165100"/>
                    <a:gd name="connsiteY11" fmla="*/ 525924 h 684674"/>
                    <a:gd name="connsiteX12" fmla="*/ 101600 w 165100"/>
                    <a:gd name="connsiteY12" fmla="*/ 570374 h 684674"/>
                    <a:gd name="connsiteX13" fmla="*/ 82550 w 165100"/>
                    <a:gd name="connsiteY13" fmla="*/ 589424 h 684674"/>
                    <a:gd name="connsiteX14" fmla="*/ 69850 w 165100"/>
                    <a:gd name="connsiteY14" fmla="*/ 608474 h 684674"/>
                    <a:gd name="connsiteX15" fmla="*/ 50800 w 165100"/>
                    <a:gd name="connsiteY15" fmla="*/ 627524 h 684674"/>
                    <a:gd name="connsiteX16" fmla="*/ 19050 w 165100"/>
                    <a:gd name="connsiteY16" fmla="*/ 659274 h 684674"/>
                    <a:gd name="connsiteX17" fmla="*/ 0 w 165100"/>
                    <a:gd name="connsiteY17" fmla="*/ 684674 h 684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65100" h="684674">
                      <a:moveTo>
                        <a:pt x="40922" y="0"/>
                      </a:moveTo>
                      <a:cubicBezTo>
                        <a:pt x="51505" y="6350"/>
                        <a:pt x="73495" y="21287"/>
                        <a:pt x="82550" y="30624"/>
                      </a:cubicBezTo>
                      <a:cubicBezTo>
                        <a:pt x="91605" y="39961"/>
                        <a:pt x="90554" y="47805"/>
                        <a:pt x="95250" y="56024"/>
                      </a:cubicBezTo>
                      <a:cubicBezTo>
                        <a:pt x="99036" y="62650"/>
                        <a:pt x="104850" y="68100"/>
                        <a:pt x="107950" y="75074"/>
                      </a:cubicBezTo>
                      <a:cubicBezTo>
                        <a:pt x="113387" y="87307"/>
                        <a:pt x="116417" y="100474"/>
                        <a:pt x="120650" y="113174"/>
                      </a:cubicBezTo>
                      <a:lnTo>
                        <a:pt x="127000" y="132224"/>
                      </a:lnTo>
                      <a:lnTo>
                        <a:pt x="146050" y="189374"/>
                      </a:lnTo>
                      <a:lnTo>
                        <a:pt x="152400" y="208424"/>
                      </a:lnTo>
                      <a:cubicBezTo>
                        <a:pt x="154517" y="223241"/>
                        <a:pt x="156474" y="238081"/>
                        <a:pt x="158750" y="252874"/>
                      </a:cubicBezTo>
                      <a:cubicBezTo>
                        <a:pt x="160708" y="265599"/>
                        <a:pt x="165100" y="278099"/>
                        <a:pt x="165100" y="290974"/>
                      </a:cubicBezTo>
                      <a:cubicBezTo>
                        <a:pt x="165100" y="343933"/>
                        <a:pt x="163851" y="397011"/>
                        <a:pt x="158750" y="449724"/>
                      </a:cubicBezTo>
                      <a:cubicBezTo>
                        <a:pt x="152861" y="510576"/>
                        <a:pt x="140207" y="467254"/>
                        <a:pt x="120650" y="525924"/>
                      </a:cubicBezTo>
                      <a:cubicBezTo>
                        <a:pt x="115468" y="541470"/>
                        <a:pt x="111408" y="556642"/>
                        <a:pt x="101600" y="570374"/>
                      </a:cubicBezTo>
                      <a:cubicBezTo>
                        <a:pt x="96380" y="577682"/>
                        <a:pt x="88299" y="582525"/>
                        <a:pt x="82550" y="589424"/>
                      </a:cubicBezTo>
                      <a:cubicBezTo>
                        <a:pt x="77664" y="595287"/>
                        <a:pt x="74736" y="602611"/>
                        <a:pt x="69850" y="608474"/>
                      </a:cubicBezTo>
                      <a:cubicBezTo>
                        <a:pt x="64101" y="615373"/>
                        <a:pt x="56549" y="620625"/>
                        <a:pt x="50800" y="627524"/>
                      </a:cubicBezTo>
                      <a:cubicBezTo>
                        <a:pt x="24342" y="659274"/>
                        <a:pt x="53975" y="635991"/>
                        <a:pt x="19050" y="659274"/>
                      </a:cubicBezTo>
                      <a:cubicBezTo>
                        <a:pt x="4690" y="680815"/>
                        <a:pt x="11746" y="672928"/>
                        <a:pt x="0" y="684674"/>
                      </a:cubicBezTo>
                    </a:path>
                  </a:pathLst>
                </a:custGeom>
                <a:noFill/>
                <a:ln w="762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2" name="Freeform: Shape 2">
                  <a:extLst>
                    <a:ext uri="{FF2B5EF4-FFF2-40B4-BE49-F238E27FC236}">
                      <a16:creationId xmlns:a16="http://schemas.microsoft.com/office/drawing/2014/main" id="{F503B375-A88C-4097-A15D-29158C5A97E5}"/>
                    </a:ext>
                  </a:extLst>
                </p:cNvPr>
                <p:cNvSpPr/>
                <p:nvPr/>
              </p:nvSpPr>
              <p:spPr>
                <a:xfrm>
                  <a:off x="738188" y="1988346"/>
                  <a:ext cx="58055" cy="57241"/>
                </a:xfrm>
                <a:custGeom>
                  <a:avLst/>
                  <a:gdLst>
                    <a:gd name="connsiteX0" fmla="*/ 7144 w 58055"/>
                    <a:gd name="connsiteY0" fmla="*/ 54769 h 57241"/>
                    <a:gd name="connsiteX1" fmla="*/ 45244 w 58055"/>
                    <a:gd name="connsiteY1" fmla="*/ 57150 h 57241"/>
                    <a:gd name="connsiteX2" fmla="*/ 54769 w 58055"/>
                    <a:gd name="connsiteY2" fmla="*/ 54769 h 57241"/>
                    <a:gd name="connsiteX3" fmla="*/ 45244 w 58055"/>
                    <a:gd name="connsiteY3" fmla="*/ 23813 h 57241"/>
                    <a:gd name="connsiteX4" fmla="*/ 35719 w 58055"/>
                    <a:gd name="connsiteY4" fmla="*/ 21431 h 57241"/>
                    <a:gd name="connsiteX5" fmla="*/ 14287 w 58055"/>
                    <a:gd name="connsiteY5" fmla="*/ 7144 h 57241"/>
                    <a:gd name="connsiteX6" fmla="*/ 7144 w 58055"/>
                    <a:gd name="connsiteY6" fmla="*/ 2381 h 57241"/>
                    <a:gd name="connsiteX7" fmla="*/ 0 w 58055"/>
                    <a:gd name="connsiteY7" fmla="*/ 0 h 57241"/>
                    <a:gd name="connsiteX8" fmla="*/ 2381 w 58055"/>
                    <a:gd name="connsiteY8" fmla="*/ 47625 h 57241"/>
                    <a:gd name="connsiteX9" fmla="*/ 7144 w 58055"/>
                    <a:gd name="connsiteY9" fmla="*/ 54769 h 57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055" h="57241">
                      <a:moveTo>
                        <a:pt x="7144" y="54769"/>
                      </a:moveTo>
                      <a:cubicBezTo>
                        <a:pt x="14288" y="56357"/>
                        <a:pt x="32519" y="57150"/>
                        <a:pt x="45244" y="57150"/>
                      </a:cubicBezTo>
                      <a:cubicBezTo>
                        <a:pt x="48517" y="57150"/>
                        <a:pt x="54033" y="57958"/>
                        <a:pt x="54769" y="54769"/>
                      </a:cubicBezTo>
                      <a:cubicBezTo>
                        <a:pt x="60700" y="29065"/>
                        <a:pt x="59217" y="27806"/>
                        <a:pt x="45244" y="23813"/>
                      </a:cubicBezTo>
                      <a:cubicBezTo>
                        <a:pt x="42097" y="22914"/>
                        <a:pt x="38894" y="22225"/>
                        <a:pt x="35719" y="21431"/>
                      </a:cubicBezTo>
                      <a:lnTo>
                        <a:pt x="14287" y="7144"/>
                      </a:lnTo>
                      <a:cubicBezTo>
                        <a:pt x="11906" y="5557"/>
                        <a:pt x="9859" y="3286"/>
                        <a:pt x="7144" y="2381"/>
                      </a:cubicBezTo>
                      <a:lnTo>
                        <a:pt x="0" y="0"/>
                      </a:lnTo>
                      <a:cubicBezTo>
                        <a:pt x="794" y="15875"/>
                        <a:pt x="325" y="31864"/>
                        <a:pt x="2381" y="47625"/>
                      </a:cubicBezTo>
                      <a:cubicBezTo>
                        <a:pt x="2751" y="50463"/>
                        <a:pt x="0" y="53181"/>
                        <a:pt x="7144" y="54769"/>
                      </a:cubicBez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Freeform: Shape 39">
                  <a:extLst>
                    <a:ext uri="{FF2B5EF4-FFF2-40B4-BE49-F238E27FC236}">
                      <a16:creationId xmlns:a16="http://schemas.microsoft.com/office/drawing/2014/main" id="{FE69DFC1-0E1D-41C4-8BDB-332E6029A91D}"/>
                    </a:ext>
                  </a:extLst>
                </p:cNvPr>
                <p:cNvSpPr/>
                <p:nvPr/>
              </p:nvSpPr>
              <p:spPr>
                <a:xfrm flipH="1">
                  <a:off x="1234106" y="1978871"/>
                  <a:ext cx="58055" cy="57241"/>
                </a:xfrm>
                <a:custGeom>
                  <a:avLst/>
                  <a:gdLst>
                    <a:gd name="connsiteX0" fmla="*/ 7144 w 58055"/>
                    <a:gd name="connsiteY0" fmla="*/ 54769 h 57241"/>
                    <a:gd name="connsiteX1" fmla="*/ 45244 w 58055"/>
                    <a:gd name="connsiteY1" fmla="*/ 57150 h 57241"/>
                    <a:gd name="connsiteX2" fmla="*/ 54769 w 58055"/>
                    <a:gd name="connsiteY2" fmla="*/ 54769 h 57241"/>
                    <a:gd name="connsiteX3" fmla="*/ 45244 w 58055"/>
                    <a:gd name="connsiteY3" fmla="*/ 23813 h 57241"/>
                    <a:gd name="connsiteX4" fmla="*/ 35719 w 58055"/>
                    <a:gd name="connsiteY4" fmla="*/ 21431 h 57241"/>
                    <a:gd name="connsiteX5" fmla="*/ 14287 w 58055"/>
                    <a:gd name="connsiteY5" fmla="*/ 7144 h 57241"/>
                    <a:gd name="connsiteX6" fmla="*/ 7144 w 58055"/>
                    <a:gd name="connsiteY6" fmla="*/ 2381 h 57241"/>
                    <a:gd name="connsiteX7" fmla="*/ 0 w 58055"/>
                    <a:gd name="connsiteY7" fmla="*/ 0 h 57241"/>
                    <a:gd name="connsiteX8" fmla="*/ 2381 w 58055"/>
                    <a:gd name="connsiteY8" fmla="*/ 47625 h 57241"/>
                    <a:gd name="connsiteX9" fmla="*/ 7144 w 58055"/>
                    <a:gd name="connsiteY9" fmla="*/ 54769 h 57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8055" h="57241">
                      <a:moveTo>
                        <a:pt x="7144" y="54769"/>
                      </a:moveTo>
                      <a:cubicBezTo>
                        <a:pt x="14288" y="56357"/>
                        <a:pt x="32519" y="57150"/>
                        <a:pt x="45244" y="57150"/>
                      </a:cubicBezTo>
                      <a:cubicBezTo>
                        <a:pt x="48517" y="57150"/>
                        <a:pt x="54033" y="57958"/>
                        <a:pt x="54769" y="54769"/>
                      </a:cubicBezTo>
                      <a:cubicBezTo>
                        <a:pt x="60700" y="29065"/>
                        <a:pt x="59217" y="27806"/>
                        <a:pt x="45244" y="23813"/>
                      </a:cubicBezTo>
                      <a:cubicBezTo>
                        <a:pt x="42097" y="22914"/>
                        <a:pt x="38894" y="22225"/>
                        <a:pt x="35719" y="21431"/>
                      </a:cubicBezTo>
                      <a:lnTo>
                        <a:pt x="14287" y="7144"/>
                      </a:lnTo>
                      <a:cubicBezTo>
                        <a:pt x="11906" y="5557"/>
                        <a:pt x="9859" y="3286"/>
                        <a:pt x="7144" y="2381"/>
                      </a:cubicBezTo>
                      <a:lnTo>
                        <a:pt x="0" y="0"/>
                      </a:lnTo>
                      <a:cubicBezTo>
                        <a:pt x="794" y="15875"/>
                        <a:pt x="325" y="31864"/>
                        <a:pt x="2381" y="47625"/>
                      </a:cubicBezTo>
                      <a:cubicBezTo>
                        <a:pt x="2751" y="50463"/>
                        <a:pt x="0" y="53181"/>
                        <a:pt x="7144" y="54769"/>
                      </a:cubicBez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7" name="Isosceles Triangle 66">
                <a:extLst>
                  <a:ext uri="{FF2B5EF4-FFF2-40B4-BE49-F238E27FC236}">
                    <a16:creationId xmlns:a16="http://schemas.microsoft.com/office/drawing/2014/main" id="{33F24200-1336-47D3-90BC-0175C49D67FA}"/>
                  </a:ext>
                </a:extLst>
              </p:cNvPr>
              <p:cNvSpPr/>
              <p:nvPr/>
            </p:nvSpPr>
            <p:spPr>
              <a:xfrm>
                <a:off x="774603" y="1898972"/>
                <a:ext cx="152400" cy="131379"/>
              </a:xfrm>
              <a:prstGeom prst="triangle">
                <a:avLst/>
              </a:prstGeom>
              <a:solidFill>
                <a:srgbClr val="029FAC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C8B8B4F-8C0F-4437-9576-B0D569BEB850}"/>
                  </a:ext>
                </a:extLst>
              </p:cNvPr>
              <p:cNvSpPr/>
              <p:nvPr/>
            </p:nvSpPr>
            <p:spPr>
              <a:xfrm>
                <a:off x="814708" y="1962467"/>
                <a:ext cx="51514" cy="51514"/>
              </a:xfrm>
              <a:prstGeom prst="ellipse">
                <a:avLst/>
              </a:prstGeom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lowchart: Direct Access Storage 68">
                <a:extLst>
                  <a:ext uri="{FF2B5EF4-FFF2-40B4-BE49-F238E27FC236}">
                    <a16:creationId xmlns:a16="http://schemas.microsoft.com/office/drawing/2014/main" id="{1B36ED09-268B-4664-82A3-97C4421D088C}"/>
                  </a:ext>
                </a:extLst>
              </p:cNvPr>
              <p:cNvSpPr/>
              <p:nvPr/>
            </p:nvSpPr>
            <p:spPr>
              <a:xfrm rot="10800000">
                <a:off x="761463" y="1962962"/>
                <a:ext cx="100584" cy="51018"/>
              </a:xfrm>
              <a:prstGeom prst="flowChartMagneticDrum">
                <a:avLst/>
              </a:prstGeom>
              <a:solidFill>
                <a:schemeClr val="bg1">
                  <a:lumMod val="95000"/>
                </a:schemeClr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7" name="TextBox 76"/>
          <p:cNvSpPr txBox="1"/>
          <p:nvPr/>
        </p:nvSpPr>
        <p:spPr>
          <a:xfrm>
            <a:off x="1748298" y="6411894"/>
            <a:ext cx="2332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https://icarus2020.eu/</a:t>
            </a:r>
          </a:p>
        </p:txBody>
      </p:sp>
    </p:spTree>
    <p:extLst>
      <p:ext uri="{BB962C8B-B14F-4D97-AF65-F5344CB8AC3E}">
        <p14:creationId xmlns:p14="http://schemas.microsoft.com/office/powerpoint/2010/main" val="336117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3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0"/>
          <p:cNvSpPr txBox="1"/>
          <p:nvPr/>
        </p:nvSpPr>
        <p:spPr>
          <a:xfrm>
            <a:off x="6463221" y="1740389"/>
            <a:ext cx="1097280" cy="274087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l-SI" sz="1400" dirty="0" smtClean="0">
                <a:latin typeface="Arial Narrow" panose="020B0606020202030204" pitchFamily="34" charset="0"/>
              </a:rPr>
              <a:t>Čas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24600" y="1618220"/>
            <a:ext cx="2590800" cy="2042034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200">
              <a:latin typeface="Arial Narrow" panose="020B0606020202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24097" y="1276350"/>
            <a:ext cx="2590800" cy="3296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b="1" dirty="0" smtClean="0">
                <a:latin typeface="Arial Narrow" panose="020B0606020202030204" pitchFamily="34" charset="0"/>
              </a:rPr>
              <a:t>Analize &amp; interpretacija</a:t>
            </a:r>
            <a:endParaRPr lang="en-GB" sz="1600" b="1" dirty="0">
              <a:latin typeface="Arial Narrow" panose="020B0606020202030204" pitchFamily="34" charset="0"/>
            </a:endParaRPr>
          </a:p>
        </p:txBody>
      </p: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3633401" y="2104363"/>
            <a:ext cx="405199" cy="0"/>
          </a:xfrm>
          <a:prstGeom prst="line">
            <a:avLst/>
          </a:prstGeom>
          <a:ln w="57150">
            <a:gradFill>
              <a:gsLst>
                <a:gs pos="0">
                  <a:srgbClr val="7F7F7F"/>
                </a:gs>
                <a:gs pos="100000">
                  <a:srgbClr val="8EB4E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V="1">
            <a:off x="7086600" y="3660254"/>
            <a:ext cx="0" cy="250755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22"/>
          <p:cNvSpPr/>
          <p:nvPr/>
        </p:nvSpPr>
        <p:spPr>
          <a:xfrm>
            <a:off x="153850" y="1641707"/>
            <a:ext cx="3481370" cy="3607735"/>
          </a:xfrm>
          <a:custGeom>
            <a:avLst/>
            <a:gdLst>
              <a:gd name="connsiteX0" fmla="*/ 0 w 5553075"/>
              <a:gd name="connsiteY0" fmla="*/ 6296025 h 6296025"/>
              <a:gd name="connsiteX1" fmla="*/ 5553075 w 5553075"/>
              <a:gd name="connsiteY1" fmla="*/ 0 h 6296025"/>
              <a:gd name="connsiteX2" fmla="*/ 5553075 w 5553075"/>
              <a:gd name="connsiteY2" fmla="*/ 6296025 h 6296025"/>
              <a:gd name="connsiteX3" fmla="*/ 0 w 5553075"/>
              <a:gd name="connsiteY3" fmla="*/ 6296025 h 629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3075" h="6296025">
                <a:moveTo>
                  <a:pt x="0" y="6296025"/>
                </a:moveTo>
                <a:lnTo>
                  <a:pt x="5553075" y="0"/>
                </a:lnTo>
                <a:lnTo>
                  <a:pt x="5553075" y="6296025"/>
                </a:lnTo>
                <a:lnTo>
                  <a:pt x="0" y="6296025"/>
                </a:lnTo>
                <a:close/>
              </a:path>
            </a:pathLst>
          </a:custGeom>
          <a:solidFill>
            <a:srgbClr val="D1EAF7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>
              <a:latin typeface="Arial Narrow" panose="020B060602020203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52400" y="1276350"/>
            <a:ext cx="3484407" cy="3971637"/>
            <a:chOff x="718148" y="15229853"/>
            <a:chExt cx="5362680" cy="6242318"/>
          </a:xfrm>
        </p:grpSpPr>
        <p:sp>
          <p:nvSpPr>
            <p:cNvPr id="39" name="Rectangle 38"/>
            <p:cNvSpPr/>
            <p:nvPr/>
          </p:nvSpPr>
          <p:spPr>
            <a:xfrm>
              <a:off x="718148" y="15757602"/>
              <a:ext cx="5362680" cy="5714569"/>
            </a:xfrm>
            <a:prstGeom prst="rect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900">
                <a:latin typeface="Arial Narrow" panose="020B060602020203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18148" y="15229853"/>
              <a:ext cx="5362680" cy="586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l-SI" sz="1600" b="1" dirty="0" smtClean="0">
                  <a:latin typeface="Arial Narrow" panose="020B0606020202030204" pitchFamily="34" charset="0"/>
                </a:rPr>
                <a:t>Senzorski sistemi</a:t>
              </a:r>
              <a:endParaRPr lang="en-GB" sz="1600" b="1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21460" y="4540268"/>
            <a:ext cx="1655458" cy="644287"/>
            <a:chOff x="824194" y="29379720"/>
            <a:chExt cx="2757335" cy="1124376"/>
          </a:xfrm>
        </p:grpSpPr>
        <p:sp>
          <p:nvSpPr>
            <p:cNvPr id="61" name="Rectangle 60"/>
            <p:cNvSpPr/>
            <p:nvPr/>
          </p:nvSpPr>
          <p:spPr>
            <a:xfrm>
              <a:off x="824194" y="29379720"/>
              <a:ext cx="2680044" cy="1124376"/>
            </a:xfrm>
            <a:prstGeom prst="rect">
              <a:avLst/>
            </a:prstGeom>
            <a:solidFill>
              <a:srgbClr val="F5F2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>
                <a:latin typeface="Arial Narrow" panose="020B0606020202030204" pitchFamily="34" charset="0"/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90" t="87228" r="35641" b="3232"/>
            <a:stretch/>
          </p:blipFill>
          <p:spPr>
            <a:xfrm>
              <a:off x="857240" y="29601073"/>
              <a:ext cx="665996" cy="689646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1392306" y="29692042"/>
              <a:ext cx="2189223" cy="57116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indent="0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defRPr>
              </a:lvl1pPr>
            </a:lstStyle>
            <a:p>
              <a:pPr algn="ctr">
                <a:lnSpc>
                  <a:spcPct val="114000"/>
                </a:lnSpc>
              </a:pPr>
              <a:r>
                <a:rPr lang="sl-SI" sz="12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Dnevnik aktivnosti</a:t>
              </a:r>
              <a:endParaRPr lang="el-GR" sz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  <a:p>
              <a:pPr algn="ctr">
                <a:lnSpc>
                  <a:spcPct val="114000"/>
                </a:lnSpc>
              </a:pPr>
              <a:r>
                <a:rPr lang="en-US" sz="12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&amp; </a:t>
              </a:r>
              <a:r>
                <a:rPr lang="sl-SI" sz="12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Vprašalniki</a:t>
              </a:r>
              <a:endParaRPr lang="en-US" sz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510398" y="2982273"/>
            <a:ext cx="1133113" cy="2184133"/>
            <a:chOff x="4170395" y="26637759"/>
            <a:chExt cx="1887316" cy="3811632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2" t="6186" r="55654" b="8501"/>
            <a:stretch/>
          </p:blipFill>
          <p:spPr>
            <a:xfrm flipH="1">
              <a:off x="4170395" y="26637759"/>
              <a:ext cx="1887316" cy="3811632"/>
            </a:xfrm>
            <a:prstGeom prst="rect">
              <a:avLst/>
            </a:prstGeom>
          </p:spPr>
        </p:pic>
        <p:sp>
          <p:nvSpPr>
            <p:cNvPr id="81" name="Rounded Rectangle 52"/>
            <p:cNvSpPr/>
            <p:nvPr/>
          </p:nvSpPr>
          <p:spPr>
            <a:xfrm>
              <a:off x="4624410" y="27924633"/>
              <a:ext cx="160511" cy="172799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>
                <a:latin typeface="Arial Narrow" panose="020B0606020202030204" pitchFamily="34" charset="0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2016733" y="3228744"/>
            <a:ext cx="7199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PM, </a:t>
            </a:r>
            <a:r>
              <a:rPr lang="en-US" sz="1100" dirty="0" smtClean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  <a:r>
              <a:rPr lang="sl-SI" sz="1100" dirty="0" err="1" smtClean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okacija</a:t>
            </a:r>
            <a:r>
              <a:rPr lang="en-US" sz="1100" dirty="0" smtClean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,</a:t>
            </a:r>
            <a:endParaRPr lang="en-US" sz="1100" dirty="0">
              <a:solidFill>
                <a:srgbClr val="4D4D4D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Temp, </a:t>
            </a:r>
          </a:p>
          <a:p>
            <a:r>
              <a:rPr lang="sl-SI" sz="1100" dirty="0" smtClean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Vlaga</a:t>
            </a:r>
            <a:endParaRPr lang="en-US" sz="1100" dirty="0">
              <a:solidFill>
                <a:srgbClr val="4D4D4D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151759" y="4381125"/>
            <a:ext cx="9255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7150" algn="l"/>
              </a:tabLst>
            </a:pPr>
            <a:r>
              <a:rPr lang="sl-SI" sz="1100" dirty="0" smtClean="0">
                <a:solidFill>
                  <a:srgbClr val="3A3A3A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Koraki,</a:t>
            </a:r>
          </a:p>
          <a:p>
            <a:pPr>
              <a:tabLst>
                <a:tab pos="57150" algn="l"/>
              </a:tabLst>
            </a:pPr>
            <a:r>
              <a:rPr lang="sl-SI" sz="1100" dirty="0" smtClean="0">
                <a:solidFill>
                  <a:srgbClr val="3A3A3A"/>
                </a:solidFill>
                <a:cs typeface="Arial" panose="020B0604020202020204" pitchFamily="34" charset="0"/>
              </a:rPr>
              <a:t>Aktivnost,</a:t>
            </a:r>
          </a:p>
          <a:p>
            <a:pPr>
              <a:tabLst>
                <a:tab pos="57150" algn="l"/>
              </a:tabLst>
            </a:pPr>
            <a:r>
              <a:rPr lang="sl-SI" sz="1100" dirty="0" smtClean="0">
                <a:solidFill>
                  <a:srgbClr val="3A3A3A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Srčni utrip</a:t>
            </a:r>
            <a:endParaRPr lang="en-US" sz="1100" dirty="0">
              <a:solidFill>
                <a:srgbClr val="3A3A3A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Straight Connector 92"/>
          <p:cNvCxnSpPr>
            <a:cxnSpLocks/>
          </p:cNvCxnSpPr>
          <p:nvPr/>
        </p:nvCxnSpPr>
        <p:spPr>
          <a:xfrm flipH="1">
            <a:off x="2234029" y="3999640"/>
            <a:ext cx="398516" cy="268727"/>
          </a:xfrm>
          <a:prstGeom prst="line">
            <a:avLst/>
          </a:prstGeom>
          <a:ln w="12700">
            <a:solidFill>
              <a:srgbClr val="7D60A0"/>
            </a:solidFill>
            <a:headEnd type="diamon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/>
          </p:cNvCxnSpPr>
          <p:nvPr/>
        </p:nvCxnSpPr>
        <p:spPr>
          <a:xfrm flipH="1" flipV="1">
            <a:off x="2590800" y="3485747"/>
            <a:ext cx="186030" cy="203163"/>
          </a:xfrm>
          <a:prstGeom prst="line">
            <a:avLst/>
          </a:prstGeom>
          <a:ln w="12700">
            <a:solidFill>
              <a:srgbClr val="7D60A0"/>
            </a:solidFill>
            <a:headEnd type="diamon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2496"/>
          <a:stretch/>
        </p:blipFill>
        <p:spPr>
          <a:xfrm>
            <a:off x="533400" y="5093862"/>
            <a:ext cx="8610600" cy="17582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4334" y="5228491"/>
            <a:ext cx="1699666" cy="1781909"/>
          </a:xfrm>
          <a:prstGeom prst="rect">
            <a:avLst/>
          </a:prstGeom>
        </p:spPr>
      </p:pic>
      <p:sp>
        <p:nvSpPr>
          <p:cNvPr id="96" name="Title 10">
            <a:extLst>
              <a:ext uri="{FF2B5EF4-FFF2-40B4-BE49-F238E27FC236}">
                <a16:creationId xmlns:a16="http://schemas.microsoft.com/office/drawing/2014/main" id="{5CC2AD6F-9DB7-4807-B5E8-132C881A187A}"/>
              </a:ext>
            </a:extLst>
          </p:cNvPr>
          <p:cNvSpPr txBox="1">
            <a:spLocks/>
          </p:cNvSpPr>
          <p:nvPr/>
        </p:nvSpPr>
        <p:spPr>
          <a:xfrm>
            <a:off x="500059" y="67373"/>
            <a:ext cx="822960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400" b="1" dirty="0" smtClean="0">
                <a:solidFill>
                  <a:schemeClr val="tx2"/>
                </a:solidFill>
              </a:rPr>
              <a:t>ICARUS</a:t>
            </a:r>
            <a:r>
              <a:rPr lang="sl-SI" sz="2400" b="1" dirty="0" smtClean="0">
                <a:solidFill>
                  <a:schemeClr val="tx2"/>
                </a:solidFill>
              </a:rPr>
              <a:t>: meritve s pomočjo prostovoljcev</a:t>
            </a:r>
            <a:endParaRPr lang="en-GB" sz="2400" i="1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E1CC4A4-101E-4EB7-814D-DE83F928D57F}"/>
              </a:ext>
            </a:extLst>
          </p:cNvPr>
          <p:cNvCxnSpPr>
            <a:cxnSpLocks/>
          </p:cNvCxnSpPr>
          <p:nvPr/>
        </p:nvCxnSpPr>
        <p:spPr>
          <a:xfrm flipV="1">
            <a:off x="3356227" y="3906636"/>
            <a:ext cx="110250" cy="575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id="{EA00BD23-9E03-4C31-908F-463C4FBDAD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430" y="4193438"/>
            <a:ext cx="489553" cy="562052"/>
          </a:xfrm>
          <a:prstGeom prst="rect">
            <a:avLst/>
          </a:prstGeom>
        </p:spPr>
      </p:pic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3143835-B582-4158-A5AF-CEBF132DFFE5}"/>
              </a:ext>
            </a:extLst>
          </p:cNvPr>
          <p:cNvCxnSpPr>
            <a:cxnSpLocks/>
          </p:cNvCxnSpPr>
          <p:nvPr/>
        </p:nvCxnSpPr>
        <p:spPr>
          <a:xfrm flipV="1">
            <a:off x="3455587" y="3025543"/>
            <a:ext cx="0" cy="802202"/>
          </a:xfrm>
          <a:prstGeom prst="line">
            <a:avLst/>
          </a:prstGeom>
          <a:ln w="12700">
            <a:solidFill>
              <a:srgbClr val="7D60A0"/>
            </a:solidFill>
            <a:headEnd type="diamon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0EDFC404-2C27-42C5-85FE-0404661414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696" y="3106008"/>
            <a:ext cx="411031" cy="3008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B9EE8C94-485B-408E-805D-EA9391B9D5E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87" y="2700943"/>
            <a:ext cx="482601" cy="362915"/>
          </a:xfrm>
          <a:prstGeom prst="rect">
            <a:avLst/>
          </a:prstGeom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C23DB71A-882C-442A-9008-17D3FBC34484}"/>
              </a:ext>
            </a:extLst>
          </p:cNvPr>
          <p:cNvSpPr txBox="1"/>
          <p:nvPr/>
        </p:nvSpPr>
        <p:spPr>
          <a:xfrm>
            <a:off x="2776830" y="2384877"/>
            <a:ext cx="7624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dirty="0" smtClean="0">
                <a:solidFill>
                  <a:srgbClr val="4D4D4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Organska onesnažila</a:t>
            </a:r>
            <a:endParaRPr lang="en-US" sz="1100" dirty="0">
              <a:solidFill>
                <a:srgbClr val="4D4D4D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C8D7FD3-120F-49F7-A551-1C6A13EDBF5A}"/>
              </a:ext>
            </a:extLst>
          </p:cNvPr>
          <p:cNvSpPr/>
          <p:nvPr/>
        </p:nvSpPr>
        <p:spPr>
          <a:xfrm>
            <a:off x="4039103" y="1618220"/>
            <a:ext cx="1877127" cy="1977182"/>
          </a:xfrm>
          <a:prstGeom prst="rect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200">
              <a:latin typeface="Arial Narrow" panose="020B060602020203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61C2DB8-F03E-45B1-9F4F-B1CBE356D1B9}"/>
              </a:ext>
            </a:extLst>
          </p:cNvPr>
          <p:cNvSpPr/>
          <p:nvPr/>
        </p:nvSpPr>
        <p:spPr>
          <a:xfrm>
            <a:off x="4039103" y="1273869"/>
            <a:ext cx="1877127" cy="3724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600" b="1" dirty="0" smtClean="0">
                <a:latin typeface="Arial Narrow" panose="020B0606020202030204" pitchFamily="34" charset="0"/>
              </a:rPr>
              <a:t>Zbiranje podatkov</a:t>
            </a:r>
            <a:endParaRPr lang="en-GB" sz="1600" b="1" dirty="0">
              <a:latin typeface="Arial Narrow" panose="020B0606020202030204" pitchFamily="34" charset="0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868D34B-8ADD-443D-9F07-C56E27955618}"/>
              </a:ext>
            </a:extLst>
          </p:cNvPr>
          <p:cNvCxnSpPr>
            <a:cxnSpLocks/>
          </p:cNvCxnSpPr>
          <p:nvPr/>
        </p:nvCxnSpPr>
        <p:spPr>
          <a:xfrm flipV="1">
            <a:off x="7925303" y="3660255"/>
            <a:ext cx="0" cy="1273695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324097" y="3947572"/>
            <a:ext cx="1448304" cy="75777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l-SI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Ocena izpostavljenosti</a:t>
            </a:r>
            <a:endParaRPr lang="en-GB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D6908FF-6D98-422A-9CCE-80FFF573BFEE}"/>
              </a:ext>
            </a:extLst>
          </p:cNvPr>
          <p:cNvSpPr/>
          <p:nvPr/>
        </p:nvSpPr>
        <p:spPr>
          <a:xfrm>
            <a:off x="6324097" y="4914896"/>
            <a:ext cx="2590800" cy="37147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sl-SI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Modeliranje izpostavljenosti</a:t>
            </a:r>
            <a:endParaRPr lang="en-GB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97971F-1FD2-4843-B9DE-64F8236908D6}"/>
              </a:ext>
            </a:extLst>
          </p:cNvPr>
          <p:cNvSpPr/>
          <p:nvPr/>
        </p:nvSpPr>
        <p:spPr>
          <a:xfrm>
            <a:off x="4160885" y="1737117"/>
            <a:ext cx="16612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Internet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stvari</a:t>
            </a:r>
            <a:endParaRPr lang="en-GB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endParaRPr lang="en-GB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WiFi</a:t>
            </a: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komunikacijski</a:t>
            </a: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protokoli</a:t>
            </a:r>
            <a:endParaRPr lang="en-GB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endParaRPr lang="en-GB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r>
              <a:rPr lang="sl-SI" sz="1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lang="en-GB" sz="1400" dirty="0" err="1" smtClean="0">
                <a:ea typeface="MS Mincho" panose="02020609040205080304" pitchFamily="49" charset="-128"/>
                <a:cs typeface="Times New Roman" panose="02020603050405020304" pitchFamily="18" charset="0"/>
              </a:rPr>
              <a:t>inhronizacija</a:t>
            </a:r>
            <a:r>
              <a:rPr lang="en-GB" sz="1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podatkov</a:t>
            </a: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na</a:t>
            </a: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spletni</a:t>
            </a:r>
            <a:r>
              <a:rPr lang="en-GB" sz="14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platformi</a:t>
            </a:r>
            <a:endParaRPr lang="en-US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5" name="TextBox 10">
            <a:extLst>
              <a:ext uri="{FF2B5EF4-FFF2-40B4-BE49-F238E27FC236}">
                <a16:creationId xmlns:a16="http://schemas.microsoft.com/office/drawing/2014/main" id="{13031F58-9DF7-4937-8DF9-2474F861810F}"/>
              </a:ext>
            </a:extLst>
          </p:cNvPr>
          <p:cNvSpPr txBox="1"/>
          <p:nvPr/>
        </p:nvSpPr>
        <p:spPr>
          <a:xfrm>
            <a:off x="6469060" y="2126240"/>
            <a:ext cx="2285999" cy="295727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l-SI" sz="1400" dirty="0" smtClean="0">
                <a:latin typeface="Arial Narrow" panose="020B0606020202030204" pitchFamily="34" charset="0"/>
              </a:rPr>
              <a:t>Lokacija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76" name="TextBox 10">
            <a:extLst>
              <a:ext uri="{FF2B5EF4-FFF2-40B4-BE49-F238E27FC236}">
                <a16:creationId xmlns:a16="http://schemas.microsoft.com/office/drawing/2014/main" id="{21BBEE44-FC79-46E8-BDD3-6BC77E1214EB}"/>
              </a:ext>
            </a:extLst>
          </p:cNvPr>
          <p:cNvSpPr txBox="1"/>
          <p:nvPr/>
        </p:nvSpPr>
        <p:spPr>
          <a:xfrm>
            <a:off x="7657779" y="1740389"/>
            <a:ext cx="1097280" cy="274087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l-SI" sz="1400" dirty="0" smtClean="0">
                <a:latin typeface="Arial Narrow" panose="020B0606020202030204" pitchFamily="34" charset="0"/>
              </a:rPr>
              <a:t>Aktivnost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80" name="TextBox 10">
            <a:extLst>
              <a:ext uri="{FF2B5EF4-FFF2-40B4-BE49-F238E27FC236}">
                <a16:creationId xmlns:a16="http://schemas.microsoft.com/office/drawing/2014/main" id="{643D6858-9DE5-4A49-B029-61A029758BAF}"/>
              </a:ext>
            </a:extLst>
          </p:cNvPr>
          <p:cNvSpPr txBox="1"/>
          <p:nvPr/>
        </p:nvSpPr>
        <p:spPr>
          <a:xfrm>
            <a:off x="6469061" y="2534756"/>
            <a:ext cx="1303340" cy="1060646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 Narrow" panose="020B0606020202030204" pitchFamily="34" charset="0"/>
            </a:endParaRPr>
          </a:p>
          <a:p>
            <a:pPr algn="ctr">
              <a:lnSpc>
                <a:spcPct val="120000"/>
              </a:lnSpc>
            </a:pPr>
            <a:endParaRPr lang="en-US" sz="1200" dirty="0">
              <a:latin typeface="Arial Narrow" panose="020B060602020203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sl-SI" sz="1400" dirty="0" smtClean="0">
                <a:latin typeface="Arial Narrow" panose="020B0606020202030204" pitchFamily="34" charset="0"/>
              </a:rPr>
              <a:t>Koncentracije onesnažil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82" name="TextBox 5">
            <a:extLst>
              <a:ext uri="{FF2B5EF4-FFF2-40B4-BE49-F238E27FC236}">
                <a16:creationId xmlns:a16="http://schemas.microsoft.com/office/drawing/2014/main" id="{03CA0D0F-CC5F-4B67-9764-BAEC8BDFE0F8}"/>
              </a:ext>
            </a:extLst>
          </p:cNvPr>
          <p:cNvSpPr txBox="1"/>
          <p:nvPr/>
        </p:nvSpPr>
        <p:spPr>
          <a:xfrm>
            <a:off x="6503511" y="2559778"/>
            <a:ext cx="1234440" cy="4805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noAutofit/>
          </a:bodyPr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sl-SI" sz="1400" b="1" kern="1200" dirty="0" smtClean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Statistični modeli</a:t>
            </a:r>
            <a:endParaRPr lang="en-GB" sz="1400" b="1" dirty="0">
              <a:effectLst/>
              <a:latin typeface="Arial Narrow" panose="020B0606020202030204" pitchFamily="34" charset="0"/>
              <a:ea typeface="MS Mincho" panose="02020609040205080304" pitchFamily="49" charset="-128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3AE6D60B-0287-4113-B054-D83EB4430AC0}"/>
              </a:ext>
            </a:extLst>
          </p:cNvPr>
          <p:cNvCxnSpPr>
            <a:cxnSpLocks/>
          </p:cNvCxnSpPr>
          <p:nvPr/>
        </p:nvCxnSpPr>
        <p:spPr>
          <a:xfrm flipV="1">
            <a:off x="7086600" y="4719234"/>
            <a:ext cx="0" cy="195662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2809788-08F6-49EA-BDBC-C338C03D8839}"/>
              </a:ext>
            </a:extLst>
          </p:cNvPr>
          <p:cNvCxnSpPr>
            <a:cxnSpLocks/>
          </p:cNvCxnSpPr>
          <p:nvPr/>
        </p:nvCxnSpPr>
        <p:spPr>
          <a:xfrm>
            <a:off x="5919401" y="2104363"/>
            <a:ext cx="405199" cy="0"/>
          </a:xfrm>
          <a:prstGeom prst="line">
            <a:avLst/>
          </a:prstGeom>
          <a:ln w="57150"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rgbClr val="8EB4E3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C1302C2F-F910-441F-A9B0-2F6D7C24ACB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313" y="2694559"/>
            <a:ext cx="783975" cy="775296"/>
          </a:xfrm>
          <a:prstGeom prst="rect">
            <a:avLst/>
          </a:prstGeom>
        </p:spPr>
      </p:pic>
      <p:sp>
        <p:nvSpPr>
          <p:cNvPr id="67" name="Callout: Line with Accent Bar 66">
            <a:extLst>
              <a:ext uri="{FF2B5EF4-FFF2-40B4-BE49-F238E27FC236}">
                <a16:creationId xmlns:a16="http://schemas.microsoft.com/office/drawing/2014/main" id="{1E30CCA3-22DF-4FB3-A521-B4634CBB5CB5}"/>
              </a:ext>
            </a:extLst>
          </p:cNvPr>
          <p:cNvSpPr/>
          <p:nvPr/>
        </p:nvSpPr>
        <p:spPr>
          <a:xfrm>
            <a:off x="4300492" y="4216039"/>
            <a:ext cx="1373729" cy="846247"/>
          </a:xfrm>
          <a:prstGeom prst="accentCallout1">
            <a:avLst>
              <a:gd name="adj1" fmla="val 26870"/>
              <a:gd name="adj2" fmla="val -2484"/>
              <a:gd name="adj3" fmla="val 72703"/>
              <a:gd name="adj4" fmla="val -47987"/>
            </a:avLst>
          </a:prstGeom>
          <a:solidFill>
            <a:srgbClr val="EAEAEA"/>
          </a:solidFill>
          <a:ln w="28575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652553-27EB-44C3-96FC-B4CF103F7F7B}"/>
              </a:ext>
            </a:extLst>
          </p:cNvPr>
          <p:cNvSpPr txBox="1"/>
          <p:nvPr/>
        </p:nvSpPr>
        <p:spPr>
          <a:xfrm>
            <a:off x="4345401" y="4234938"/>
            <a:ext cx="14767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sl-SI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</a:t>
            </a:r>
            <a:r>
              <a:rPr lang="en-GB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100" dirty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EU </a:t>
            </a:r>
            <a:r>
              <a:rPr lang="sl-SI" sz="11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mest</a:t>
            </a:r>
            <a:endParaRPr lang="en-GB" sz="1100" dirty="0">
              <a:latin typeface="Arial Narrow" panose="020B0606020202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r>
              <a:rPr lang="en-GB" sz="1100" dirty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100 </a:t>
            </a:r>
            <a:r>
              <a:rPr lang="sl-SI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prostovoljcev/mesto</a:t>
            </a:r>
            <a:endParaRPr lang="en-GB" sz="1100" dirty="0">
              <a:latin typeface="Arial Narrow" panose="020B0606020202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r>
              <a:rPr lang="sl-SI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Trajanje</a:t>
            </a:r>
            <a:r>
              <a:rPr lang="en-GB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en-GB" sz="1100" dirty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7 </a:t>
            </a:r>
            <a:r>
              <a:rPr lang="en-GB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r>
              <a:rPr lang="sl-SI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ni</a:t>
            </a:r>
            <a:endParaRPr lang="en-GB" sz="1100" dirty="0">
              <a:latin typeface="Arial Narrow" panose="020B0606020202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defTabSz="457200">
              <a:defRPr/>
            </a:pPr>
            <a:r>
              <a:rPr lang="sl-SI" sz="1100" dirty="0" smtClean="0">
                <a:latin typeface="Arial Narrow" panose="020B0606020202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Poletje &amp; Zima</a:t>
            </a:r>
            <a:endParaRPr lang="en-GB" sz="1100" dirty="0">
              <a:latin typeface="Arial Narrow" panose="020B0606020202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9F17C7D7-8ED0-4236-BE23-4F53452E5F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90" t="-1" b="12496"/>
          <a:stretch/>
        </p:blipFill>
        <p:spPr>
          <a:xfrm>
            <a:off x="-212403" y="5093862"/>
            <a:ext cx="1034128" cy="17582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100E9D-ACB1-4CF3-8936-913D74E2C47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906" b="5126"/>
          <a:stretch/>
        </p:blipFill>
        <p:spPr>
          <a:xfrm>
            <a:off x="196654" y="1667985"/>
            <a:ext cx="625071" cy="6866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626A12-666B-4D25-83B5-3BD975B5EA72}"/>
              </a:ext>
            </a:extLst>
          </p:cNvPr>
          <p:cNvSpPr txBox="1"/>
          <p:nvPr/>
        </p:nvSpPr>
        <p:spPr>
          <a:xfrm>
            <a:off x="1617793" y="1711214"/>
            <a:ext cx="17900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CO, CO</a:t>
            </a:r>
            <a:r>
              <a:rPr lang="en-US" sz="1100" baseline="-25000" dirty="0"/>
              <a:t>2</a:t>
            </a:r>
            <a:r>
              <a:rPr lang="en-US" sz="1100" dirty="0"/>
              <a:t>, VOCs, PM2.5, O</a:t>
            </a:r>
            <a:r>
              <a:rPr lang="en-US" sz="1100" baseline="-25000" dirty="0"/>
              <a:t>3</a:t>
            </a:r>
            <a:r>
              <a:rPr lang="en-US" sz="1100" dirty="0"/>
              <a:t> and NO</a:t>
            </a:r>
            <a:r>
              <a:rPr lang="en-US" sz="1100" baseline="-25000" dirty="0"/>
              <a:t>2</a:t>
            </a:r>
            <a:r>
              <a:rPr lang="en-US" sz="1100" dirty="0"/>
              <a:t>), </a:t>
            </a:r>
            <a:r>
              <a:rPr lang="en-US" sz="1100" dirty="0" smtClean="0"/>
              <a:t>Temp</a:t>
            </a:r>
            <a:r>
              <a:rPr lang="sl-SI" sz="1100" dirty="0" smtClean="0"/>
              <a:t>., Vlaga, Tlak</a:t>
            </a:r>
            <a:endParaRPr lang="en-GB" sz="110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33" y="1890838"/>
            <a:ext cx="1988967" cy="1794535"/>
          </a:xfrm>
          <a:prstGeom prst="rect">
            <a:avLst/>
          </a:prstGeom>
        </p:spPr>
      </p:pic>
      <p:cxnSp>
        <p:nvCxnSpPr>
          <p:cNvPr id="53" name="Straight Connector 52"/>
          <p:cNvCxnSpPr>
            <a:cxnSpLocks/>
          </p:cNvCxnSpPr>
          <p:nvPr/>
        </p:nvCxnSpPr>
        <p:spPr>
          <a:xfrm flipH="1" flipV="1">
            <a:off x="690565" y="1996451"/>
            <a:ext cx="478630" cy="481097"/>
          </a:xfrm>
          <a:prstGeom prst="line">
            <a:avLst/>
          </a:prstGeom>
          <a:ln w="12700">
            <a:solidFill>
              <a:srgbClr val="7D60A0"/>
            </a:solidFill>
            <a:headEnd type="diamon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44632" y="5489205"/>
            <a:ext cx="6941967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24000" indent="-3240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b="1" dirty="0"/>
              <a:t>Izpostavljenost na nivoju posameznika </a:t>
            </a:r>
            <a:r>
              <a:rPr lang="sl-SI" dirty="0"/>
              <a:t>(</a:t>
            </a:r>
            <a:r>
              <a:rPr lang="sl-SI" i="1" dirty="0"/>
              <a:t>združevanje podatkov o kraju, dejavnostih in onesnaženosti zraka v različnih mikrookoljih</a:t>
            </a:r>
            <a:r>
              <a:rPr lang="sl-SI" dirty="0"/>
              <a:t>)</a:t>
            </a:r>
          </a:p>
          <a:p>
            <a:pPr marL="324000" indent="-3240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b="1" dirty="0"/>
              <a:t>Podpora modelnim pristopom </a:t>
            </a:r>
            <a:r>
              <a:rPr lang="sl-SI" dirty="0"/>
              <a:t>(Agent </a:t>
            </a:r>
            <a:r>
              <a:rPr lang="sl-SI" dirty="0" err="1"/>
              <a:t>Based</a:t>
            </a:r>
            <a:r>
              <a:rPr lang="sl-SI" dirty="0"/>
              <a:t> </a:t>
            </a:r>
            <a:r>
              <a:rPr lang="sl-SI" dirty="0" err="1"/>
              <a:t>Modelling</a:t>
            </a:r>
            <a:r>
              <a:rPr lang="sl-SI" dirty="0"/>
              <a:t>)</a:t>
            </a:r>
          </a:p>
          <a:p>
            <a:pPr marL="324000" indent="-3240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b="1" dirty="0"/>
              <a:t>Uporabniška izkušnja</a:t>
            </a:r>
          </a:p>
        </p:txBody>
      </p:sp>
    </p:spTree>
    <p:extLst>
      <p:ext uri="{BB962C8B-B14F-4D97-AF65-F5344CB8AC3E}">
        <p14:creationId xmlns:p14="http://schemas.microsoft.com/office/powerpoint/2010/main" val="428784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59" grpId="0" animBg="1"/>
      <p:bldP spid="60" grpId="0" animBg="1"/>
      <p:bldP spid="48" grpId="0" animBg="1"/>
      <p:bldP spid="66" grpId="0" animBg="1"/>
      <p:bldP spid="18" grpId="0"/>
      <p:bldP spid="75" grpId="0" animBg="1"/>
      <p:bldP spid="76" grpId="0" animBg="1"/>
      <p:bldP spid="80" grpId="0" animBg="1"/>
      <p:bldP spid="82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0">
            <a:extLst>
              <a:ext uri="{FF2B5EF4-FFF2-40B4-BE49-F238E27FC236}">
                <a16:creationId xmlns:a16="http://schemas.microsoft.com/office/drawing/2014/main" id="{FBE032C9-D20E-474E-83E5-7F7F4C3F8912}"/>
              </a:ext>
            </a:extLst>
          </p:cNvPr>
          <p:cNvSpPr txBox="1">
            <a:spLocks/>
          </p:cNvSpPr>
          <p:nvPr/>
        </p:nvSpPr>
        <p:spPr>
          <a:xfrm>
            <a:off x="0" y="67373"/>
            <a:ext cx="9119517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Arial Narrow" panose="020B060602020203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400" b="1" dirty="0" smtClean="0">
                <a:solidFill>
                  <a:schemeClr val="tx2"/>
                </a:solidFill>
              </a:rPr>
              <a:t>ICARUS</a:t>
            </a:r>
            <a:r>
              <a:rPr lang="sl-SI" sz="2400" b="1" dirty="0" smtClean="0">
                <a:solidFill>
                  <a:schemeClr val="tx2"/>
                </a:solidFill>
              </a:rPr>
              <a:t> kampanja:</a:t>
            </a:r>
            <a:r>
              <a:rPr lang="en-GB" sz="2400" b="1" dirty="0" smtClean="0">
                <a:solidFill>
                  <a:schemeClr val="tx2"/>
                </a:solidFill>
              </a:rPr>
              <a:t> </a:t>
            </a:r>
            <a:r>
              <a:rPr lang="sl-SI" sz="2400" b="1" dirty="0" smtClean="0">
                <a:solidFill>
                  <a:schemeClr val="tx2"/>
                </a:solidFill>
              </a:rPr>
              <a:t>oprema &amp; podatkovni portal</a:t>
            </a:r>
            <a:endParaRPr lang="en-GB" sz="2400" i="1" dirty="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207" y="1665257"/>
            <a:ext cx="404807" cy="3977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090" y="1615683"/>
            <a:ext cx="404807" cy="3977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49" y="2392471"/>
            <a:ext cx="404807" cy="39777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72" y="3036336"/>
            <a:ext cx="404807" cy="3977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985" y="1569716"/>
            <a:ext cx="404807" cy="3977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079" y="2106435"/>
            <a:ext cx="404807" cy="3977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86" y="3088889"/>
            <a:ext cx="404807" cy="3977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362" y="2305324"/>
            <a:ext cx="404807" cy="39777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191" y="2382750"/>
            <a:ext cx="404807" cy="39777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3663972"/>
            <a:ext cx="1942558" cy="108783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51926">
            <a:off x="1964756" y="3390730"/>
            <a:ext cx="868604" cy="505438"/>
          </a:xfrm>
          <a:prstGeom prst="rect">
            <a:avLst/>
          </a:prstGeom>
        </p:spPr>
      </p:pic>
      <p:pic>
        <p:nvPicPr>
          <p:cNvPr id="33" name="Picture 32" descr="Image result for garmin vivosmart 3"/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0" b="5357"/>
          <a:stretch/>
        </p:blipFill>
        <p:spPr bwMode="auto">
          <a:xfrm>
            <a:off x="2855557" y="3663971"/>
            <a:ext cx="1187702" cy="11491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uHoo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867" y="3052501"/>
            <a:ext cx="1493044" cy="167878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Rounded Rectangle 34"/>
          <p:cNvSpPr/>
          <p:nvPr/>
        </p:nvSpPr>
        <p:spPr>
          <a:xfrm>
            <a:off x="1410271" y="5146539"/>
            <a:ext cx="2132953" cy="419291"/>
          </a:xfrm>
          <a:prstGeom prst="roundRect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21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75 udeležencev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5982" y="4879966"/>
            <a:ext cx="2159247" cy="1216478"/>
          </a:xfrm>
          <a:prstGeom prst="rect">
            <a:avLst/>
          </a:prstGeom>
        </p:spPr>
      </p:pic>
      <p:pic>
        <p:nvPicPr>
          <p:cNvPr id="37" name="Picture 2" descr="house icon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379" y="4965214"/>
            <a:ext cx="1131230" cy="113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ounded Rectangle 37"/>
          <p:cNvSpPr/>
          <p:nvPr/>
        </p:nvSpPr>
        <p:spPr>
          <a:xfrm>
            <a:off x="6014169" y="5146538"/>
            <a:ext cx="2132953" cy="419292"/>
          </a:xfrm>
          <a:prstGeom prst="roundRect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21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50 gospodinjstev</a:t>
            </a:r>
          </a:p>
        </p:txBody>
      </p:sp>
      <p:pic>
        <p:nvPicPr>
          <p:cNvPr id="39" name="Picture 4" descr="Image result for shoe icon 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83" y="3052501"/>
            <a:ext cx="462785" cy="39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Image result for heart icon png free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200" y="3329887"/>
            <a:ext cx="313562" cy="31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9291">
            <a:off x="4386007" y="3747876"/>
            <a:ext cx="436741" cy="436741"/>
          </a:xfrm>
          <a:prstGeom prst="rect">
            <a:avLst/>
          </a:prstGeom>
        </p:spPr>
      </p:pic>
      <p:sp>
        <p:nvSpPr>
          <p:cNvPr id="42" name="32-Point Star 41"/>
          <p:cNvSpPr/>
          <p:nvPr/>
        </p:nvSpPr>
        <p:spPr>
          <a:xfrm>
            <a:off x="944277" y="2989139"/>
            <a:ext cx="67500" cy="67500"/>
          </a:xfrm>
          <a:prstGeom prst="star3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l-SI" sz="1350">
              <a:solidFill>
                <a:prstClr val="white"/>
              </a:solidFill>
            </a:endParaRPr>
          </a:p>
        </p:txBody>
      </p:sp>
      <p:sp>
        <p:nvSpPr>
          <p:cNvPr id="43" name="32-Point Star 42"/>
          <p:cNvSpPr/>
          <p:nvPr/>
        </p:nvSpPr>
        <p:spPr>
          <a:xfrm>
            <a:off x="546140" y="3221725"/>
            <a:ext cx="27000" cy="27000"/>
          </a:xfrm>
          <a:prstGeom prst="star3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l-SI" sz="1350">
              <a:solidFill>
                <a:prstClr val="white"/>
              </a:solidFill>
            </a:endParaRPr>
          </a:p>
        </p:txBody>
      </p:sp>
      <p:sp>
        <p:nvSpPr>
          <p:cNvPr id="44" name="32-Point Star 43"/>
          <p:cNvSpPr/>
          <p:nvPr/>
        </p:nvSpPr>
        <p:spPr>
          <a:xfrm>
            <a:off x="1362757" y="2752889"/>
            <a:ext cx="270000" cy="270000"/>
          </a:xfrm>
          <a:prstGeom prst="star32">
            <a:avLst>
              <a:gd name="adj" fmla="val 47328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sl-SI" sz="1350">
              <a:solidFill>
                <a:prstClr val="white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17727" y="4670160"/>
            <a:ext cx="598082" cy="2950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delci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182074" y="4801645"/>
            <a:ext cx="836843" cy="29505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aktivnost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1994836" y="4023663"/>
            <a:ext cx="988994" cy="41824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organska onesnažila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6057054" y="3493909"/>
            <a:ext cx="230072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594239" y="2703102"/>
            <a:ext cx="435053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RV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6148885" y="2037198"/>
            <a:ext cx="554623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</a:t>
            </a:r>
            <a:r>
              <a:rPr lang="sl-SI" sz="1350" baseline="-2500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sl-SI" sz="1350" baseline="-2500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948021" y="1967494"/>
            <a:ext cx="576229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PM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2,5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7501044" y="2780528"/>
            <a:ext cx="499956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NO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8132545" y="3450228"/>
            <a:ext cx="378534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8598446" y="2533537"/>
            <a:ext cx="230072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7842821" y="2064096"/>
            <a:ext cx="487577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</a:t>
            </a:r>
            <a:endParaRPr lang="sl-SI" sz="1350" baseline="-2500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552542" y="2786890"/>
            <a:ext cx="534058" cy="221755"/>
          </a:xfrm>
          <a:prstGeom prst="roundRect">
            <a:avLst/>
          </a:prstGeom>
          <a:gradFill>
            <a:gsLst>
              <a:gs pos="0">
                <a:srgbClr val="95CAD7"/>
              </a:gs>
              <a:gs pos="35000">
                <a:srgbClr val="79BDCD"/>
              </a:gs>
              <a:gs pos="74000">
                <a:srgbClr val="45A4B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VOC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93366" y="2632234"/>
            <a:ext cx="576229" cy="2217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PM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2,5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16438" y="2930478"/>
            <a:ext cx="576229" cy="2217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PM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367531" y="2481347"/>
            <a:ext cx="576229" cy="2217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PM</a:t>
            </a:r>
            <a:r>
              <a:rPr lang="sl-SI" sz="1350" baseline="-2500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10</a:t>
            </a:r>
          </a:p>
        </p:txBody>
      </p:sp>
      <p:sp>
        <p:nvSpPr>
          <p:cNvPr id="60" name="Rounded Rectangle 59"/>
          <p:cNvSpPr/>
          <p:nvPr/>
        </p:nvSpPr>
        <p:spPr>
          <a:xfrm rot="1143807">
            <a:off x="3720131" y="2782950"/>
            <a:ext cx="597572" cy="29505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koraki</a:t>
            </a:r>
          </a:p>
        </p:txBody>
      </p:sp>
      <p:sp>
        <p:nvSpPr>
          <p:cNvPr id="61" name="Rounded Rectangle 60"/>
          <p:cNvSpPr/>
          <p:nvPr/>
        </p:nvSpPr>
        <p:spPr>
          <a:xfrm rot="2536143">
            <a:off x="4360317" y="3097134"/>
            <a:ext cx="597572" cy="29505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utrip</a:t>
            </a:r>
          </a:p>
        </p:txBody>
      </p:sp>
      <p:sp>
        <p:nvSpPr>
          <p:cNvPr id="62" name="Right Arrow 61"/>
          <p:cNvSpPr/>
          <p:nvPr/>
        </p:nvSpPr>
        <p:spPr>
          <a:xfrm rot="960135">
            <a:off x="1897258" y="1369313"/>
            <a:ext cx="1123489" cy="678216"/>
          </a:xfrm>
          <a:prstGeom prst="rightArrow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3175">
                  <a:noFill/>
                </a:ln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20.160 min</a:t>
            </a:r>
          </a:p>
        </p:txBody>
      </p:sp>
      <p:sp>
        <p:nvSpPr>
          <p:cNvPr id="63" name="Right Arrow 62"/>
          <p:cNvSpPr/>
          <p:nvPr/>
        </p:nvSpPr>
        <p:spPr>
          <a:xfrm rot="784043">
            <a:off x="974268" y="1135259"/>
            <a:ext cx="890309" cy="678216"/>
          </a:xfrm>
          <a:prstGeom prst="rightArrow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3175">
                  <a:noFill/>
                </a:ln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336 ur</a:t>
            </a:r>
          </a:p>
        </p:txBody>
      </p:sp>
      <p:sp>
        <p:nvSpPr>
          <p:cNvPr id="64" name="Right Arrow 63"/>
          <p:cNvSpPr/>
          <p:nvPr/>
        </p:nvSpPr>
        <p:spPr>
          <a:xfrm rot="765268">
            <a:off x="137612" y="1023170"/>
            <a:ext cx="768279" cy="678216"/>
          </a:xfrm>
          <a:prstGeom prst="rightArrow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3175">
                  <a:noFill/>
                </a:ln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14 dni</a:t>
            </a:r>
          </a:p>
        </p:txBody>
      </p:sp>
      <p:sp>
        <p:nvSpPr>
          <p:cNvPr id="65" name="Rounded Rectangle 64"/>
          <p:cNvSpPr/>
          <p:nvPr/>
        </p:nvSpPr>
        <p:spPr>
          <a:xfrm rot="4914847">
            <a:off x="4631074" y="3813522"/>
            <a:ext cx="778743" cy="29505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aktivnost</a:t>
            </a:r>
            <a:endParaRPr lang="sl-SI" sz="135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6" name="Right Arrow 65"/>
          <p:cNvSpPr/>
          <p:nvPr/>
        </p:nvSpPr>
        <p:spPr>
          <a:xfrm>
            <a:off x="-1008529" y="946729"/>
            <a:ext cx="931469" cy="678216"/>
          </a:xfrm>
          <a:prstGeom prst="rightArrow">
            <a:avLst/>
          </a:prstGeom>
          <a:solidFill>
            <a:srgbClr val="AE78D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3175">
                  <a:noFill/>
                </a:ln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 sezoni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267383" y="2504946"/>
            <a:ext cx="230072" cy="2217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7084" y="1912976"/>
            <a:ext cx="435053" cy="22175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RV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543468" y="2165256"/>
            <a:ext cx="790859" cy="33556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0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nadmorska višina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1414145" y="2159951"/>
            <a:ext cx="704989" cy="21752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1350" dirty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hitrost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876815" y="1293551"/>
            <a:ext cx="2586707" cy="151342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sl-SI" sz="6000" b="1" spc="38" dirty="0">
                <a:ln w="9525" cmpd="sng">
                  <a:noFill/>
                  <a:prstDash val="solid"/>
                </a:ln>
                <a:solidFill>
                  <a:prstClr val="white"/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25 mio</a:t>
            </a:r>
          </a:p>
        </p:txBody>
      </p:sp>
    </p:spTree>
    <p:extLst>
      <p:ext uri="{BB962C8B-B14F-4D97-AF65-F5344CB8AC3E}">
        <p14:creationId xmlns:p14="http://schemas.microsoft.com/office/powerpoint/2010/main" val="299108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48148E-6 L 0.5138 -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0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0.48789 -0.006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1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328 0.23171 L 1.38778E-17 1.11111E-6 " pathEditMode="relative" rAng="0" ptsTypes="AA">
                                      <p:cBhvr>
                                        <p:cTn id="2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4" y="-1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35208 L 2.08333E-7 3.33333E-6 " pathEditMode="relative" rAng="0" ptsTypes="AA">
                                      <p:cBhvr>
                                        <p:cTn id="36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11 0.22801 L 1.25E-6 3.33333E-6 " pathEditMode="relative" rAng="0" ptsTypes="AA">
                                      <p:cBhvr>
                                        <p:cTn id="48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8" y="-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750"/>
                            </p:stCondLst>
                            <p:childTnLst>
                              <p:par>
                                <p:cTn id="5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05 0.18912 L -4.79167E-6 -2.22222E-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-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250"/>
                            </p:stCondLst>
                            <p:childTnLst>
                              <p:par>
                                <p:cTn id="6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23033 L -1.04167E-6 -4.81481E-6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2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750"/>
                            </p:stCondLst>
                            <p:childTnLst>
                              <p:par>
                                <p:cTn id="7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55 0.25671 L -2.08333E-6 4.07407E-6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-1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2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7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75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 0.1331 L -2.08333E-6 7.40741E-7 " pathEditMode="relative" rAng="0" ptsTypes="AA">
                                      <p:cBhvr>
                                        <p:cTn id="112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32 0.0875 L 2.29167E-6 -1.11111E-6 " pathEditMode="relative" rAng="0" ptsTypes="AA">
                                      <p:cBhvr>
                                        <p:cTn id="12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-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2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750"/>
                            </p:stCondLst>
                            <p:childTnLst>
                              <p:par>
                                <p:cTn id="1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47 0.05 L 4.375E-6 1.85185E-6 " pathEditMode="relative" rAng="0" ptsTypes="AA">
                                      <p:cBhvr>
                                        <p:cTn id="136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3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28912 L -3.125E-6 -1.11111E-6 " pathEditMode="relative" rAng="0" ptsTypes="AA">
                                      <p:cBhvr>
                                        <p:cTn id="14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07 0.11759 L 1.11022E-16 -3.7037E-6 " pathEditMode="relative" rAng="0" ptsTypes="AA">
                                      <p:cBhvr>
                                        <p:cTn id="15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43" y="-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75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4250"/>
                            </p:stCondLst>
                            <p:childTnLst>
                              <p:par>
                                <p:cTn id="1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55 0.18079 L 3.125E-6 1.11111E-6 " pathEditMode="relative" rAng="0" ptsTypes="AA">
                                      <p:cBhvr>
                                        <p:cTn id="1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34" y="-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51 0.29468 L 4.58333E-6 -1.11111E-6 " pathEditMode="relative" rAng="0" ptsTypes="AA">
                                      <p:cBhvr>
                                        <p:cTn id="18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2" y="-1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625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6750"/>
                            </p:stCondLst>
                            <p:childTnLst>
                              <p:par>
                                <p:cTn id="1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85 0.36852 L -2.91667E-6 -3.33333E-6 " pathEditMode="relative" rAng="0" ptsTypes="AA">
                                      <p:cBhvr>
                                        <p:cTn id="19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-1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75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81 0.30972 L 4.16667E-7 4.81481E-6 " pathEditMode="relative" rAng="0" ptsTypes="AA">
                                      <p:cBhvr>
                                        <p:cTn id="20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-1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8750"/>
                            </p:stCondLst>
                            <p:childTnLst>
                              <p:par>
                                <p:cTn id="2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9250"/>
                            </p:stCondLst>
                            <p:childTnLst>
                              <p:par>
                                <p:cTn id="2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72 0.28496 L 5E-6 -3.33333E-6 " pathEditMode="relative" rAng="0" ptsTypes="AA">
                                      <p:cBhvr>
                                        <p:cTn id="2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6" y="-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0000"/>
                            </p:stCondLst>
                            <p:childTnLst>
                              <p:par>
                                <p:cTn id="2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30500"/>
                            </p:stCondLst>
                            <p:childTnLst>
                              <p:par>
                                <p:cTn id="2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765 0.41111 L -4.58333E-6 -1.48148E-6 " pathEditMode="relative" rAng="0" ptsTypes="AA">
                                      <p:cBhvr>
                                        <p:cTn id="2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83" y="-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1250"/>
                            </p:stCondLst>
                            <p:childTnLst>
                              <p:par>
                                <p:cTn id="2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31750"/>
                            </p:stCondLst>
                            <p:childTnLst>
                              <p:par>
                                <p:cTn id="2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67 0.15324 L -3.75E-6 1.48148E-6 " pathEditMode="relative" rAng="0" ptsTypes="AA">
                                      <p:cBhvr>
                                        <p:cTn id="24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4" y="-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2500"/>
                            </p:stCondLst>
                            <p:childTnLst>
                              <p:par>
                                <p:cTn id="2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33000"/>
                            </p:stCondLst>
                            <p:childTnLst>
                              <p:par>
                                <p:cTn id="2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51 0.32546 L -2.08333E-6 2.96296E-6 " pathEditMode="relative" rAng="0" ptsTypes="AA">
                                      <p:cBhvr>
                                        <p:cTn id="25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3750"/>
                            </p:stCondLst>
                            <p:childTnLst>
                              <p:par>
                                <p:cTn id="2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0.00671 L 0.0026 0.00694 C 0.02383 0.00718 0.05339 0.00741 0.07643 0.00972 C 0.0793 0.00995 0.08229 0.01065 0.08529 0.01134 C 0.09232 0.01505 0.08906 0.01366 0.10234 0.01435 C 0.1069 0.01482 0.11159 0.01435 0.11641 0.01435 L 0.11641 0.01482 " pathEditMode="relative" rAng="0" ptsTypes="AAAAAAA">
                                      <p:cBhvr>
                                        <p:cTn id="2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4750"/>
                            </p:stCondLst>
                            <p:childTnLst>
                              <p:par>
                                <p:cTn id="26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849 0.00046 0.04427 0.00069 0.06445 0.00301 C 0.06706 0.00324 0.06966 0.00393 0.07226 0.00463 C 0.07838 0.0081 0.07552 0.00694 0.08711 0.00764 C 0.09114 0.00787 0.09518 0.00764 0.09935 0.00764 L 0.09935 0.00764 " pathEditMode="relative" ptsTypes="AAAAAAA">
                                      <p:cBhvr>
                                        <p:cTn id="2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5750"/>
                            </p:stCondLst>
                            <p:childTnLst>
                              <p:par>
                                <p:cTn id="26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849 0.00046 0.04427 0.00069 0.06445 0.00301 C 0.06706 0.00324 0.06966 0.00393 0.07226 0.00463 C 0.07838 0.0081 0.07552 0.00694 0.08711 0.00764 C 0.09114 0.00787 0.09518 0.00764 0.09935 0.00764 L 0.09935 0.00764 " pathEditMode="relative" ptsTypes="AAAAAAA">
                                      <p:cBhvr>
                                        <p:cTn id="27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6750"/>
                            </p:stCondLst>
                            <p:childTnLst>
                              <p:par>
                                <p:cTn id="27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1849 0.00046 0.04427 0.00069 0.06445 0.00301 C 0.06706 0.00324 0.06966 0.00393 0.07226 0.00463 C 0.07838 0.0081 0.07552 0.00694 0.08711 0.00764 C 0.09114 0.00787 0.09518 0.00764 0.09935 0.00764 L 0.09935 0.00764 " pathEditMode="relative" ptsTypes="AAAAAAA">
                                      <p:cBhvr>
                                        <p:cTn id="28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7750"/>
                            </p:stCondLst>
                            <p:childTnLst>
                              <p:par>
                                <p:cTn id="2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0.45208 -0.17153 " pathEditMode="relative" rAng="0" ptsTypes="AA">
                                      <p:cBhvr>
                                        <p:cTn id="2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4" y="-8588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42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66667E-6 3.33333E-6 L 0.38972 -0.07871 " pathEditMode="relative" rAng="0" ptsTypes="AA">
                                      <p:cBhvr>
                                        <p:cTn id="2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-3935"/>
                                    </p:animMotion>
                                  </p:childTnLst>
                                </p:cTn>
                              </p:par>
                              <p:par>
                                <p:cTn id="292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7 1.48148E-6 L 0.31589 -0.06898 " pathEditMode="relative" rAng="0" ptsTypes="AA">
                                      <p:cBhvr>
                                        <p:cTn id="2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4" y="-3449"/>
                                    </p:animMotion>
                                  </p:childTnLst>
                                </p:cTn>
                              </p:par>
                              <p:par>
                                <p:cTn id="294" presetID="42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125E-6 1.85185E-6 L 0.48008 -0.05 " pathEditMode="relative" rAng="0" ptsTypes="AA">
                                      <p:cBhvr>
                                        <p:cTn id="2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97" y="-2500"/>
                                    </p:animMotion>
                                  </p:childTnLst>
                                </p:cTn>
                              </p:par>
                              <p:par>
                                <p:cTn id="296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1.85185E-6 L 0.4836 0.05417 " pathEditMode="relative" rAng="0" ptsTypes="AA">
                                      <p:cBhvr>
                                        <p:cTn id="2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80" y="2708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42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16667E-6 4.44444E-6 L 0.40664 -0.00093 " pathEditMode="relative" rAng="0" ptsTypes="AA">
                                      <p:cBhvr>
                                        <p:cTn id="2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26" y="-46"/>
                                    </p:animMotion>
                                  </p:childTnLst>
                                </p:cTn>
                              </p:par>
                              <p:par>
                                <p:cTn id="300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8.33333E-7 4.44444E-6 L 0.31159 -0.00186 " pathEditMode="relative" rAng="0" ptsTypes="AA">
                                      <p:cBhvr>
                                        <p:cTn id="30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73" y="-93"/>
                                    </p:animMotion>
                                  </p:childTnLst>
                                </p:cTn>
                              </p:par>
                              <p:par>
                                <p:cTn id="302" presetID="42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11022E-16 7.40741E-7 L -0.17799 -0.2632 " pathEditMode="relative" rAng="0" ptsTypes="AA">
                                      <p:cBhvr>
                                        <p:cTn id="3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06" y="-13171"/>
                                    </p:animMotion>
                                  </p:childTnLst>
                                </p:cTn>
                              </p:par>
                              <p:par>
                                <p:cTn id="304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125E-6 -4.07407E-6 L -0.12826 -0.11828 " pathEditMode="relative" rAng="0" ptsTypes="AA">
                                      <p:cBhvr>
                                        <p:cTn id="30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19" y="-5926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42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2.22222E-6 -4.44444E-6 L -0.1875 0.02408 " pathEditMode="relative" rAng="0" ptsTypes="AA">
                                      <p:cBhvr>
                                        <p:cTn id="3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75" y="1204"/>
                                    </p:animMotion>
                                  </p:childTnLst>
                                </p:cTn>
                              </p:par>
                              <p:par>
                                <p:cTn id="308" presetID="42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75E-6 1.48148E-6 L -0.2819 0.01944 " pathEditMode="relative" rAng="0" ptsTypes="AA">
                                      <p:cBhvr>
                                        <p:cTn id="3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2" y="972"/>
                                    </p:animMotion>
                                  </p:childTnLst>
                                </p:cTn>
                              </p:par>
                              <p:par>
                                <p:cTn id="310" presetID="42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3.33333E-6 -3.7037E-6 L -0.24566 -0.13773 " pathEditMode="relative" rAng="0" ptsTypes="AA">
                                      <p:cBhvr>
                                        <p:cTn id="3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-6898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38889E-6 3.7037E-7 L -0.37413 0.00556 " pathEditMode="relative" rAng="0" ptsTypes="AA">
                                      <p:cBhvr>
                                        <p:cTn id="3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15" y="278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42" presetClass="path" presetSubtype="0" accel="50000" decel="5000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4.58333E-6 -3.7037E-6 L -0.45338 -0.0787 " pathEditMode="relative" rAng="0" ptsTypes="AA">
                                      <p:cBhvr>
                                        <p:cTn id="3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69" y="-3935"/>
                                    </p:animMotion>
                                  </p:childTnLst>
                                </p:cTn>
                              </p:par>
                              <p:par>
                                <p:cTn id="316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5.55556E-7 -2.96296E-6 L -0.4033 -0.25926 " pathEditMode="relative" rAng="0" ptsTypes="AA">
                                      <p:cBhvr>
                                        <p:cTn id="3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4" y="-12963"/>
                                    </p:animMotion>
                                  </p:childTnLst>
                                </p:cTn>
                              </p:par>
                              <p:par>
                                <p:cTn id="318" presetID="42" presetClass="path" presetSubtype="0" accel="50000" decel="5000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5.55556E-7 2.22222E-6 L -0.33542 -0.12153 " pathEditMode="relative" rAng="0" ptsTypes="AA">
                                      <p:cBhvr>
                                        <p:cTn id="3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71" y="-6088"/>
                                    </p:animMotion>
                                  </p:childTnLst>
                                </p:cTn>
                              </p:par>
                              <p:par>
                                <p:cTn id="320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3.125E-6 7.40741E-7 L 0.06289 -0.12245 " pathEditMode="relative" rAng="0" ptsTypes="AA">
                                      <p:cBhvr>
                                        <p:cTn id="3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8" y="-6134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42" presetClass="path" presetSubtype="0" accel="50000" decel="5000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4.79167E-6 -3.7037E-7 L -0.01094 -0.18264 " pathEditMode="relative" rAng="0" ptsTypes="AA">
                                      <p:cBhvr>
                                        <p:cTn id="3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-9144"/>
                                    </p:animMotion>
                                  </p:childTnLst>
                                </p:cTn>
                              </p:par>
                              <p:par>
                                <p:cTn id="324" presetID="42" presetClass="path" presetSubtype="0" accel="50000" decel="5000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2.5E-6 -3.7037E-7 L -0.04271 -0.30602 " pathEditMode="relative" rAng="0" ptsTypes="AA">
                                      <p:cBhvr>
                                        <p:cTn id="3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" y="-1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6" grpId="0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386092"/>
                </a:solidFill>
                <a:latin typeface="Noto Sans"/>
              </a:rPr>
              <a:t>Dnevnik aktivnosti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4000" cy="531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8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386092"/>
                </a:solidFill>
                <a:latin typeface="Noto Sans"/>
              </a:rPr>
              <a:t>Vprašalniki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73952" y="1191768"/>
            <a:ext cx="2819400" cy="838200"/>
            <a:chOff x="824194" y="29379720"/>
            <a:chExt cx="2757335" cy="1124376"/>
          </a:xfrm>
        </p:grpSpPr>
        <p:sp>
          <p:nvSpPr>
            <p:cNvPr id="5" name="Rectangle 4"/>
            <p:cNvSpPr/>
            <p:nvPr/>
          </p:nvSpPr>
          <p:spPr>
            <a:xfrm>
              <a:off x="824194" y="29379720"/>
              <a:ext cx="2680044" cy="1124376"/>
            </a:xfrm>
            <a:prstGeom prst="rect">
              <a:avLst/>
            </a:prstGeom>
            <a:solidFill>
              <a:srgbClr val="F5F2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>
                <a:latin typeface="Arial Narrow" panose="020B0606020202030204" pitchFamily="34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90" t="87228" r="35641" b="3232"/>
            <a:stretch/>
          </p:blipFill>
          <p:spPr>
            <a:xfrm>
              <a:off x="857241" y="29379721"/>
              <a:ext cx="686891" cy="102215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392306" y="29620602"/>
              <a:ext cx="2189223" cy="571168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R="0" indent="0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defRPr>
              </a:lvl1pPr>
            </a:lstStyle>
            <a:p>
              <a:pPr algn="ctr">
                <a:lnSpc>
                  <a:spcPct val="114000"/>
                </a:lnSpc>
              </a:pPr>
              <a:r>
                <a:rPr lang="sl-SI" sz="1600" b="1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Questionarres </a:t>
              </a:r>
            </a:p>
            <a:p>
              <a:pPr algn="ctr">
                <a:lnSpc>
                  <a:spcPct val="114000"/>
                </a:lnSpc>
              </a:pPr>
              <a:r>
                <a:rPr lang="sl-SI" sz="1600" b="1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&amp; Time Activity Diary</a:t>
              </a:r>
              <a:endParaRPr lang="en-US" sz="1600" b="1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13A2A02-1718-4AEA-9651-F2E3B1EAA531}"/>
              </a:ext>
            </a:extLst>
          </p:cNvPr>
          <p:cNvSpPr/>
          <p:nvPr/>
        </p:nvSpPr>
        <p:spPr>
          <a:xfrm>
            <a:off x="228600" y="1295400"/>
            <a:ext cx="38862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Prostovoljec/gospodinjstvo</a:t>
            </a:r>
            <a:r>
              <a:rPr lang="en-GB" b="1" dirty="0" smtClean="0"/>
              <a:t>:</a:t>
            </a:r>
          </a:p>
          <a:p>
            <a:endParaRPr lang="en-GB" b="1" dirty="0" smtClean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Socio</a:t>
            </a:r>
            <a:r>
              <a:rPr lang="sl-SI" dirty="0" smtClean="0"/>
              <a:t>-</a:t>
            </a:r>
            <a:r>
              <a:rPr lang="en-GB" dirty="0" err="1" smtClean="0"/>
              <a:t>demografska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err="1" smtClean="0"/>
              <a:t>Zdravstvena</a:t>
            </a:r>
            <a:r>
              <a:rPr lang="en-GB" dirty="0" smtClean="0"/>
              <a:t> </a:t>
            </a:r>
            <a:r>
              <a:rPr lang="en-GB" dirty="0" err="1"/>
              <a:t>zgodovina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err="1"/>
              <a:t>Vrsta</a:t>
            </a:r>
            <a:r>
              <a:rPr lang="en-GB" dirty="0"/>
              <a:t> </a:t>
            </a:r>
            <a:r>
              <a:rPr lang="en-GB" dirty="0" err="1"/>
              <a:t>stanovanja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 err="1"/>
              <a:t>Življenjske</a:t>
            </a:r>
            <a:r>
              <a:rPr lang="en-GB" dirty="0"/>
              <a:t> </a:t>
            </a:r>
            <a:r>
              <a:rPr lang="en-GB" dirty="0" err="1"/>
              <a:t>navade</a:t>
            </a:r>
            <a:r>
              <a:rPr lang="en-GB" dirty="0"/>
              <a:t> (</a:t>
            </a:r>
            <a:r>
              <a:rPr lang="en-GB" dirty="0" err="1"/>
              <a:t>kuhanje</a:t>
            </a:r>
            <a:r>
              <a:rPr lang="en-GB" dirty="0"/>
              <a:t>, </a:t>
            </a:r>
            <a:r>
              <a:rPr lang="en-GB" dirty="0" err="1"/>
              <a:t>čiščenje</a:t>
            </a:r>
            <a:r>
              <a:rPr lang="en-GB" dirty="0"/>
              <a:t>, </a:t>
            </a:r>
            <a:r>
              <a:rPr lang="en-GB" dirty="0" err="1"/>
              <a:t>prezračevanje</a:t>
            </a:r>
            <a:r>
              <a:rPr lang="en-GB" dirty="0"/>
              <a:t>, </a:t>
            </a:r>
            <a:r>
              <a:rPr lang="en-GB" dirty="0" err="1"/>
              <a:t>hišni</a:t>
            </a:r>
            <a:r>
              <a:rPr lang="en-GB" dirty="0"/>
              <a:t> </a:t>
            </a:r>
            <a:r>
              <a:rPr lang="en-GB" dirty="0" err="1"/>
              <a:t>ljubljenčki</a:t>
            </a:r>
            <a:r>
              <a:rPr lang="en-GB" dirty="0"/>
              <a:t>, </a:t>
            </a:r>
            <a:r>
              <a:rPr lang="en-GB" dirty="0" err="1"/>
              <a:t>viri</a:t>
            </a:r>
            <a:r>
              <a:rPr lang="en-GB" dirty="0"/>
              <a:t> </a:t>
            </a:r>
            <a:r>
              <a:rPr lang="en-GB" dirty="0" err="1"/>
              <a:t>onesnaženja</a:t>
            </a:r>
            <a:r>
              <a:rPr lang="en-GB" dirty="0"/>
              <a:t> </a:t>
            </a:r>
            <a:r>
              <a:rPr lang="en-GB" dirty="0" smtClean="0"/>
              <a:t>...)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71" y="4419600"/>
            <a:ext cx="3760430" cy="21184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447800"/>
            <a:ext cx="233607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01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386092"/>
                </a:solidFill>
                <a:latin typeface="Noto Sans"/>
              </a:rPr>
              <a:t>CILJI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72866" y="1628800"/>
            <a:ext cx="8390134" cy="48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Z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brati </a:t>
            </a:r>
            <a:r>
              <a:rPr lang="sl-SI" sz="2200" b="1" dirty="0">
                <a:latin typeface="Noto Sans"/>
                <a:cs typeface="Arial" panose="020B0604020202020204" pitchFamily="34" charset="0"/>
              </a:rPr>
              <a:t>podatke o izpostavljenosti onesnaževalcem v okolju in o dejavnikih izpostavljenosti s pomočjo podatkov o lokaciji, dejavnosti in onesnaženosti zraka v različnih 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mikrookoljih</a:t>
            </a:r>
          </a:p>
          <a:p>
            <a:pPr>
              <a:buFontTx/>
              <a:buChar char="–"/>
            </a:pPr>
            <a:endParaRPr lang="sl-SI" sz="2200" b="1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P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rikazati </a:t>
            </a:r>
            <a:r>
              <a:rPr lang="sl-SI" sz="2200" b="1" dirty="0">
                <a:latin typeface="Noto Sans"/>
                <a:cs typeface="Arial" panose="020B0604020202020204" pitchFamily="34" charset="0"/>
              </a:rPr>
              <a:t>uporabnost novih senzorskih in mobilnih tehnologij pri zbiranju podatkov o izpostavljenosti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,</a:t>
            </a:r>
          </a:p>
          <a:p>
            <a:pPr>
              <a:buFontTx/>
              <a:buChar char="–"/>
            </a:pPr>
            <a:endParaRPr lang="sl-SI" sz="2200" b="1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>
                <a:latin typeface="Noto Sans"/>
                <a:cs typeface="Arial" panose="020B0604020202020204" pitchFamily="34" charset="0"/>
              </a:rPr>
              <a:t>A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nalizirati </a:t>
            </a:r>
            <a:r>
              <a:rPr lang="sl-SI" sz="2200" b="1" dirty="0">
                <a:latin typeface="Noto Sans"/>
                <a:cs typeface="Arial" panose="020B0604020202020204" pitchFamily="34" charset="0"/>
              </a:rPr>
              <a:t>pridobljene </a:t>
            </a: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podatke (primerjava med mesti)</a:t>
            </a:r>
          </a:p>
          <a:p>
            <a:pPr>
              <a:buFontTx/>
              <a:buChar char="–"/>
            </a:pPr>
            <a:endParaRPr lang="sl-SI" sz="2200" b="1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r>
              <a:rPr lang="sl-SI" sz="2200" b="1" dirty="0" smtClean="0">
                <a:latin typeface="Noto Sans"/>
                <a:cs typeface="Arial" panose="020B0604020202020204" pitchFamily="34" charset="0"/>
              </a:rPr>
              <a:t>Podpora modelnim orodjem (npr. Agent Based Modeling)</a:t>
            </a:r>
            <a:endParaRPr lang="sl-SI" sz="2200" b="1" dirty="0">
              <a:latin typeface="Noto Sans"/>
              <a:cs typeface="Arial" panose="020B0604020202020204" pitchFamily="34" charset="0"/>
            </a:endParaRPr>
          </a:p>
          <a:p>
            <a:pPr>
              <a:buFontTx/>
              <a:buChar char="–"/>
            </a:pPr>
            <a:endParaRPr lang="sl-SI" sz="2200" dirty="0">
              <a:latin typeface="Noto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85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386092"/>
                </a:solidFill>
                <a:latin typeface="Noto Sans"/>
              </a:rPr>
              <a:t>Uporabniška izkušnja…</a:t>
            </a:r>
            <a:endParaRPr lang="sl-SI" dirty="0">
              <a:solidFill>
                <a:srgbClr val="386092"/>
              </a:solidFill>
              <a:latin typeface="Noto Sans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D55B0A-AE71-404F-80DA-A46ED5E13EE9}"/>
              </a:ext>
            </a:extLst>
          </p:cNvPr>
          <p:cNvSpPr txBox="1">
            <a:spLocks/>
          </p:cNvSpPr>
          <p:nvPr/>
        </p:nvSpPr>
        <p:spPr>
          <a:xfrm>
            <a:off x="152400" y="1391439"/>
            <a:ext cx="6248400" cy="45521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>
                <a:latin typeface="+mj-lt"/>
              </a:rPr>
              <a:t>Prostovoljci zadovoljni z izvedbo meritev</a:t>
            </a:r>
            <a:endParaRPr lang="en-GB" sz="2000" kern="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/>
              <a:t>Primeren čas trajanja (7 dni)</a:t>
            </a:r>
            <a:endParaRPr lang="en-GB" sz="2000" kern="0" dirty="0"/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>
                <a:latin typeface="+mj-lt"/>
              </a:rPr>
              <a:t>Veliko zanimanje za individualne rezultate/poročilo</a:t>
            </a:r>
            <a:endParaRPr lang="en-GB" sz="2000" kern="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>
                <a:latin typeface="+mj-lt"/>
              </a:rPr>
              <a:t>Pripravljenost za sodelovanje v poletnem terminu</a:t>
            </a:r>
            <a:endParaRPr lang="en-US" sz="2000" kern="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  <a:buNone/>
            </a:pPr>
            <a:endParaRPr lang="en-GB" sz="2000" kern="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>
                <a:latin typeface="+mj-lt"/>
              </a:rPr>
              <a:t>Velikost in skrb za </a:t>
            </a:r>
            <a:r>
              <a:rPr lang="en-GB" sz="2000" kern="0" dirty="0" smtClean="0">
                <a:latin typeface="+mj-lt"/>
              </a:rPr>
              <a:t>PM sensor</a:t>
            </a:r>
            <a:r>
              <a:rPr lang="sl-SI" sz="2000" kern="0" dirty="0">
                <a:latin typeface="+mj-lt"/>
              </a:rPr>
              <a:t> </a:t>
            </a:r>
            <a:r>
              <a:rPr lang="sl-SI" sz="2000" kern="0" dirty="0" smtClean="0">
                <a:latin typeface="+mj-lt"/>
              </a:rPr>
              <a:t>(priporočajo manjši, neopazen senzor podoben športni uri)</a:t>
            </a:r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en-GB" sz="2000" kern="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sl-SI" sz="2000" kern="0" dirty="0" smtClean="0"/>
              <a:t>Skrb za polnjenje baterije</a:t>
            </a:r>
            <a:endParaRPr lang="en-US" sz="2000" kern="0" dirty="0"/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000" kern="0" dirty="0" smtClean="0"/>
              <a:t>TAD</a:t>
            </a:r>
            <a:r>
              <a:rPr lang="sl-SI" sz="2000" kern="0" dirty="0" smtClean="0"/>
              <a:t> (Dnevnik aktivnosti)</a:t>
            </a:r>
            <a:r>
              <a:rPr lang="en-US" sz="2000" kern="0" dirty="0" smtClean="0"/>
              <a:t>: </a:t>
            </a:r>
            <a:r>
              <a:rPr lang="sl-SI" sz="2000" kern="0" dirty="0" smtClean="0"/>
              <a:t>zamudno izpolnjevanje</a:t>
            </a:r>
            <a:endParaRPr lang="en-US" sz="2000" kern="0" dirty="0"/>
          </a:p>
          <a:p>
            <a:pPr>
              <a:spcBef>
                <a:spcPts val="0"/>
              </a:spcBef>
              <a:spcAft>
                <a:spcPts val="1000"/>
              </a:spcAft>
              <a:buClr>
                <a:srgbClr val="00B050"/>
              </a:buClr>
            </a:pPr>
            <a:endParaRPr lang="en-US" sz="2100" kern="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FontTx/>
              <a:buNone/>
            </a:pPr>
            <a:endParaRPr lang="en-US" sz="2100" kern="0" dirty="0">
              <a:latin typeface="+mj-lt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FontTx/>
              <a:buNone/>
            </a:pPr>
            <a:endParaRPr lang="en-GB" sz="21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91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rc corporate template 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rc corporate template 03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6838" tIns="47625" rIns="96838" bIns="47625" numCol="1" rtlCol="0" anchor="t" anchorCtr="0" compatLnSpc="1">
        <a:prstTxWarp prst="textNoShape">
          <a:avLst/>
        </a:prstTxWarp>
      </a:bodyPr>
      <a:lstStyle>
        <a:defPPr marL="361950" marR="0" indent="-361950" algn="l" defTabSz="966788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88913" algn="l"/>
          </a:tabLst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838" tIns="47625" rIns="96838" bIns="47625" numCol="1" anchor="t" anchorCtr="0" compatLnSpc="1">
        <a:prstTxWarp prst="textNoShape">
          <a:avLst/>
        </a:prstTxWarp>
      </a:bodyPr>
      <a:lstStyle>
        <a:defPPr marL="361950" marR="0" indent="-361950" algn="l" defTabSz="966788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88913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jrc corporate template 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c corporate template 0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rc corporate template 0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c corporate template 0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c corporate template 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c corporate template 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rc corporate template 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8767</TotalTime>
  <Words>868</Words>
  <Application>Microsoft Office PowerPoint</Application>
  <PresentationFormat>Presentación en pantalla (4:3)</PresentationFormat>
  <Paragraphs>201</Paragraphs>
  <Slides>22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2" baseType="lpstr">
      <vt:lpstr>ＭＳ Ｐゴシック</vt:lpstr>
      <vt:lpstr>Arial</vt:lpstr>
      <vt:lpstr>Arial Narrow</vt:lpstr>
      <vt:lpstr>Calibri</vt:lpstr>
      <vt:lpstr>Helvetica Neue</vt:lpstr>
      <vt:lpstr>MS Mincho</vt:lpstr>
      <vt:lpstr>Noto Sans</vt:lpstr>
      <vt:lpstr>Times New Roman</vt:lpstr>
      <vt:lpstr>Wingdings</vt:lpstr>
      <vt:lpstr>jrc corporate template 03</vt:lpstr>
      <vt:lpstr>Presentación de PowerPoint</vt:lpstr>
      <vt:lpstr>ICARUS v številkah</vt:lpstr>
      <vt:lpstr>Metodološki pristop</vt:lpstr>
      <vt:lpstr>Presentación de PowerPoint</vt:lpstr>
      <vt:lpstr>Presentación de PowerPoint</vt:lpstr>
      <vt:lpstr>Dnevnik aktivnosti</vt:lpstr>
      <vt:lpstr>Vprašalniki</vt:lpstr>
      <vt:lpstr>CILJI</vt:lpstr>
      <vt:lpstr>Uporabniška izkušnja…</vt:lpstr>
      <vt:lpstr>Evaluacija senzorjev</vt:lpstr>
      <vt:lpstr>Evaluacija senzorjev</vt:lpstr>
      <vt:lpstr>Evaluacija senzorjev</vt:lpstr>
      <vt:lpstr>Evaluacija senzorjev</vt:lpstr>
      <vt:lpstr>Presentación de PowerPoint</vt:lpstr>
      <vt:lpstr>Prelim. opažanja – zaprti prostori</vt:lpstr>
      <vt:lpstr>Prelim. opažanja – zaprti prostori</vt:lpstr>
      <vt:lpstr>Prelim. opažanja – zaprti prostori</vt:lpstr>
      <vt:lpstr>Prelim. opažanja – zaprti prostori</vt:lpstr>
      <vt:lpstr>Prelim. opažanja – zunanji zrak</vt:lpstr>
      <vt:lpstr>Prelim. opažanja – zunanji zrak</vt:lpstr>
      <vt:lpstr>Prelim. opažanja – zunanji zrak</vt:lpstr>
      <vt:lpstr>Agent Based Modelling</vt:lpstr>
    </vt:vector>
  </TitlesOfParts>
  <Company>JRC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karaksp</dc:creator>
  <cp:lastModifiedBy>Vicente Díaz Del Campo Torres</cp:lastModifiedBy>
  <cp:revision>466</cp:revision>
  <cp:lastPrinted>2019-04-15T08:27:34Z</cp:lastPrinted>
  <dcterms:created xsi:type="dcterms:W3CDTF">2009-01-09T09:15:41Z</dcterms:created>
  <dcterms:modified xsi:type="dcterms:W3CDTF">2021-12-17T09:05:34Z</dcterms:modified>
</cp:coreProperties>
</file>