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74" y="23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3965B1-65BD-126D-54B1-0F7403BAA6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3A5D34B-7F8F-946B-C4E3-9F23E92D94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B9B9864-37AD-B488-7281-424F91DD3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FCDC-CDD4-463B-97AF-52070924C2F8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F340FF9-09BA-8B25-4FB0-E9C6D8F09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460A8D-048E-5533-AAA3-3037ED922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21D94-FE90-450C-BC8F-399BFE55E35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169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25F40F-A5B0-BE5F-B1C0-ABED6B5BD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5A57C09-147D-17C9-3176-59E3CF44CD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F62B8B5-6275-2F8E-F571-7C4642EB8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FCDC-CDD4-463B-97AF-52070924C2F8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D367E28-1338-BD8E-D4E5-5CBA6A542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274174-BE95-211A-FFFB-F10A7409F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21D94-FE90-450C-BC8F-399BFE55E35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6281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AA11243-287F-5101-55C5-7BB88B9643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854764D-A60E-90BB-0E96-293B1F081A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F6F4D47-F114-3835-87E6-471966E18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FCDC-CDD4-463B-97AF-52070924C2F8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2C3329-170E-6A25-E718-100297149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A567185-D1AF-11CA-01EF-4C169E884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21D94-FE90-450C-BC8F-399BFE55E35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6375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EB8155-A9B1-ADA0-19DD-FC8A7FB32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EF6062-2E6B-6E4E-78C2-9582AAD93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19238C-788C-64CD-9AB5-830201903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FCDC-CDD4-463B-97AF-52070924C2F8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F74C878-0C4B-5BE7-37C0-26E93AF40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86E296-F8C4-2235-77ED-1AC140EC9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21D94-FE90-450C-BC8F-399BFE55E35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3532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45F30E-5D4F-AC1C-6389-C6EDF79258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49AEA1C-FE31-6D7D-FD80-2654CCB4D6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DA8DE9-4E35-2457-1FC8-A10C9C835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FCDC-CDD4-463B-97AF-52070924C2F8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5E747A-7FAE-58BA-3F07-FB6AD790E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4077FAA-6182-95CA-2745-372242602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21D94-FE90-450C-BC8F-399BFE55E35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5762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D0CC8C-A682-0F3D-986B-6E5A605DD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11DD92-7B38-6179-3B21-294F440461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4F50C48-1537-D3B4-D9BF-AFB077C8BE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148BB32-B00D-114D-AD41-BB13F0B2C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FCDC-CDD4-463B-97AF-52070924C2F8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B1DEF1A-2B27-C956-957C-F0D6858A6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80CB9DE-1878-CF12-4546-1C33C7E5A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21D94-FE90-450C-BC8F-399BFE55E35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1569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EBE156-E9BB-357C-0F7F-1E9515348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CB86F32-B0D5-AB17-A3B7-2DB7295FCF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D85E1DF-2559-F603-AC25-2075DCBB75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695E2BA-677A-49A5-0553-552C522FB7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D0C2118-0A6C-224B-D2EB-97D0F964F0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DB41737-9C86-196F-AC23-87CDA8B3F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FCDC-CDD4-463B-97AF-52070924C2F8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7418295-1467-F1C2-682C-7559F0DC4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2EB98E5-6266-29A4-BB93-302217C4B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21D94-FE90-450C-BC8F-399BFE55E35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28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536D4B-E676-C0A6-1874-4055A4D44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ABCBB7C-535B-CB44-9078-BD6D65A33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FCDC-CDD4-463B-97AF-52070924C2F8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48EBA2B-5F14-E737-8F24-D9067B836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DA89E1D-3A90-5A49-1263-CA1B0340A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21D94-FE90-450C-BC8F-399BFE55E35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7098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BAA3D0A-1462-4091-4367-F6FB2193A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FCDC-CDD4-463B-97AF-52070924C2F8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69BC951-CE71-E062-DA10-5EAE4A986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0683634-E11C-37F0-B9AC-EA6F37CE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21D94-FE90-450C-BC8F-399BFE55E35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1824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8487B1-EF41-6554-434A-EA7539369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6273022-D6EA-8AC5-CF69-A513E1008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6F4609D-3AC7-57DA-E55E-A71CA10426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D9FC2C5-ABE2-F810-4D80-EF974D919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FCDC-CDD4-463B-97AF-52070924C2F8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B14B6A5-E7BA-22D1-B796-142E7FAFA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F3D1780-D363-207F-51CA-ADDC2F117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21D94-FE90-450C-BC8F-399BFE55E35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0804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5FE137-F10E-907A-E71D-FC934EFA8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F789C3C-5433-A039-1C89-558CC906D7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C406220-1582-09A8-C256-4CCE7D34E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DF4D623-A8C7-E911-D322-F4A86BCA6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FCDC-CDD4-463B-97AF-52070924C2F8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6EA2871-797C-415F-3144-FF77DC16B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EB155CE-90C9-B1EB-DC10-FF729AC75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21D94-FE90-450C-BC8F-399BFE55E35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934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616514D-21F3-67E1-B0BD-67BA67B88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AFB6D8D-7E1E-DEE5-18DC-7791D1DD79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64BE33B-B5BF-9EBD-711E-9ACE6BB2BF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CFCDC-CDD4-463B-97AF-52070924C2F8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8D698EE-8BF8-262B-9746-A4C60F43EA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143B824-8200-6B59-3593-9E8BF7B543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21D94-FE90-450C-BC8F-399BFE55E35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9617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3" Type="http://schemas.openxmlformats.org/officeDocument/2006/relationships/image" Target="../media/image2.svg"/><Relationship Id="rId21" Type="http://schemas.openxmlformats.org/officeDocument/2006/relationships/image" Target="../media/image20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4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image" Target="../media/image23.pn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adroTexto 47">
            <a:extLst>
              <a:ext uri="{FF2B5EF4-FFF2-40B4-BE49-F238E27FC236}">
                <a16:creationId xmlns:a16="http://schemas.microsoft.com/office/drawing/2014/main" id="{F79DA045-B508-8E0A-8DE5-13DB3DFE835D}"/>
              </a:ext>
            </a:extLst>
          </p:cNvPr>
          <p:cNvSpPr txBox="1"/>
          <p:nvPr/>
        </p:nvSpPr>
        <p:spPr>
          <a:xfrm>
            <a:off x="4465434" y="6389694"/>
            <a:ext cx="3026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 Figure S1</a:t>
            </a:r>
          </a:p>
        </p:txBody>
      </p:sp>
      <p:grpSp>
        <p:nvGrpSpPr>
          <p:cNvPr id="100" name="Grupo 99">
            <a:extLst>
              <a:ext uri="{FF2B5EF4-FFF2-40B4-BE49-F238E27FC236}">
                <a16:creationId xmlns:a16="http://schemas.microsoft.com/office/drawing/2014/main" id="{67F8E05D-B2BF-9EFE-FBFB-415EFC329434}"/>
              </a:ext>
            </a:extLst>
          </p:cNvPr>
          <p:cNvGrpSpPr/>
          <p:nvPr/>
        </p:nvGrpSpPr>
        <p:grpSpPr>
          <a:xfrm>
            <a:off x="117602" y="-6660109"/>
            <a:ext cx="11956797" cy="12603051"/>
            <a:chOff x="-65016" y="-6660109"/>
            <a:chExt cx="11956797" cy="12603051"/>
          </a:xfrm>
        </p:grpSpPr>
        <p:pic>
          <p:nvPicPr>
            <p:cNvPr id="67" name="Gráfico 66">
              <a:extLst>
                <a:ext uri="{FF2B5EF4-FFF2-40B4-BE49-F238E27FC236}">
                  <a16:creationId xmlns:a16="http://schemas.microsoft.com/office/drawing/2014/main" id="{B7AEDFFE-0132-16DB-F695-CBAA511804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7406"/>
            <a:stretch/>
          </p:blipFill>
          <p:spPr>
            <a:xfrm>
              <a:off x="4335264" y="-5677280"/>
              <a:ext cx="3675600" cy="2426113"/>
            </a:xfrm>
            <a:prstGeom prst="rect">
              <a:avLst/>
            </a:prstGeom>
          </p:spPr>
        </p:pic>
        <p:pic>
          <p:nvPicPr>
            <p:cNvPr id="65" name="Gráfico 64">
              <a:extLst>
                <a:ext uri="{FF2B5EF4-FFF2-40B4-BE49-F238E27FC236}">
                  <a16:creationId xmlns:a16="http://schemas.microsoft.com/office/drawing/2014/main" id="{D8272A2A-C6E6-F0E1-6445-5C33CD0E04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t="7170"/>
            <a:stretch/>
          </p:blipFill>
          <p:spPr>
            <a:xfrm>
              <a:off x="8216180" y="-5677279"/>
              <a:ext cx="3675598" cy="2432311"/>
            </a:xfrm>
            <a:prstGeom prst="rect">
              <a:avLst/>
            </a:prstGeom>
          </p:spPr>
        </p:pic>
        <p:pic>
          <p:nvPicPr>
            <p:cNvPr id="5" name="Gráfico 4">
              <a:extLst>
                <a:ext uri="{FF2B5EF4-FFF2-40B4-BE49-F238E27FC236}">
                  <a16:creationId xmlns:a16="http://schemas.microsoft.com/office/drawing/2014/main" id="{DE16070D-8096-ACB5-12BE-DF91F3E2C1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t="7406"/>
            <a:stretch/>
          </p:blipFill>
          <p:spPr>
            <a:xfrm>
              <a:off x="8216180" y="-2835473"/>
              <a:ext cx="3675599" cy="2426111"/>
            </a:xfrm>
            <a:prstGeom prst="rect">
              <a:avLst/>
            </a:prstGeom>
          </p:spPr>
        </p:pic>
        <p:pic>
          <p:nvPicPr>
            <p:cNvPr id="7" name="Gráfico 6">
              <a:extLst>
                <a:ext uri="{FF2B5EF4-FFF2-40B4-BE49-F238E27FC236}">
                  <a16:creationId xmlns:a16="http://schemas.microsoft.com/office/drawing/2014/main" id="{F9A5B362-7837-1CCE-0EC7-0BD7954049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 t="7601"/>
            <a:stretch/>
          </p:blipFill>
          <p:spPr>
            <a:xfrm>
              <a:off x="452739" y="-2831446"/>
              <a:ext cx="3677210" cy="2422086"/>
            </a:xfrm>
            <a:prstGeom prst="rect">
              <a:avLst/>
            </a:prstGeom>
          </p:spPr>
        </p:pic>
        <p:pic>
          <p:nvPicPr>
            <p:cNvPr id="27" name="Gráfico 26">
              <a:extLst>
                <a:ext uri="{FF2B5EF4-FFF2-40B4-BE49-F238E27FC236}">
                  <a16:creationId xmlns:a16="http://schemas.microsoft.com/office/drawing/2014/main" id="{32067933-3810-9E94-F920-F20A1B291D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 t="7560"/>
            <a:stretch/>
          </p:blipFill>
          <p:spPr>
            <a:xfrm>
              <a:off x="4335265" y="-2831446"/>
              <a:ext cx="3675600" cy="2422086"/>
            </a:xfrm>
            <a:prstGeom prst="rect">
              <a:avLst/>
            </a:prstGeom>
          </p:spPr>
        </p:pic>
        <p:pic>
          <p:nvPicPr>
            <p:cNvPr id="3" name="Gráfico 2">
              <a:extLst>
                <a:ext uri="{FF2B5EF4-FFF2-40B4-BE49-F238E27FC236}">
                  <a16:creationId xmlns:a16="http://schemas.microsoft.com/office/drawing/2014/main" id="{9E8AAA3E-F550-75E6-0384-44A4612838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 t="7560"/>
            <a:stretch/>
          </p:blipFill>
          <p:spPr>
            <a:xfrm>
              <a:off x="8216182" y="3517792"/>
              <a:ext cx="3675599" cy="2422087"/>
            </a:xfrm>
            <a:prstGeom prst="rect">
              <a:avLst/>
            </a:prstGeom>
          </p:spPr>
        </p:pic>
        <p:pic>
          <p:nvPicPr>
            <p:cNvPr id="13" name="Gráfico 12">
              <a:extLst>
                <a:ext uri="{FF2B5EF4-FFF2-40B4-BE49-F238E27FC236}">
                  <a16:creationId xmlns:a16="http://schemas.microsoft.com/office/drawing/2014/main" id="{BCBA8EBE-5A68-40DE-588F-A9D1F248CC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 t="7560"/>
            <a:stretch/>
          </p:blipFill>
          <p:spPr>
            <a:xfrm>
              <a:off x="452740" y="3517794"/>
              <a:ext cx="3675600" cy="2422086"/>
            </a:xfrm>
            <a:prstGeom prst="rect">
              <a:avLst/>
            </a:prstGeom>
          </p:spPr>
        </p:pic>
        <p:pic>
          <p:nvPicPr>
            <p:cNvPr id="29" name="Gráfico 28">
              <a:extLst>
                <a:ext uri="{FF2B5EF4-FFF2-40B4-BE49-F238E27FC236}">
                  <a16:creationId xmlns:a16="http://schemas.microsoft.com/office/drawing/2014/main" id="{2ADB4DAD-E794-D512-C3FA-47AD0300AC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 t="11704"/>
            <a:stretch/>
          </p:blipFill>
          <p:spPr>
            <a:xfrm>
              <a:off x="4335266" y="3626378"/>
              <a:ext cx="3675600" cy="2313502"/>
            </a:xfrm>
            <a:prstGeom prst="rect">
              <a:avLst/>
            </a:prstGeom>
          </p:spPr>
        </p:pic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id="{9B709EE3-5EC9-DB20-C012-E9799EDF7689}"/>
                </a:ext>
              </a:extLst>
            </p:cNvPr>
            <p:cNvSpPr txBox="1"/>
            <p:nvPr/>
          </p:nvSpPr>
          <p:spPr>
            <a:xfrm>
              <a:off x="795333" y="3137867"/>
              <a:ext cx="25404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SL </a:t>
              </a:r>
              <a:r>
                <a:rPr lang="es-E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normalized</a:t>
              </a:r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data</a:t>
              </a:r>
            </a:p>
          </p:txBody>
        </p:sp>
        <p:cxnSp>
          <p:nvCxnSpPr>
            <p:cNvPr id="40" name="Conector recto 39">
              <a:extLst>
                <a:ext uri="{FF2B5EF4-FFF2-40B4-BE49-F238E27FC236}">
                  <a16:creationId xmlns:a16="http://schemas.microsoft.com/office/drawing/2014/main" id="{6EB41C95-7B0D-0477-AFCA-C7CBB6555C7D}"/>
                </a:ext>
              </a:extLst>
            </p:cNvPr>
            <p:cNvCxnSpPr>
              <a:cxnSpLocks/>
            </p:cNvCxnSpPr>
            <p:nvPr/>
          </p:nvCxnSpPr>
          <p:spPr>
            <a:xfrm>
              <a:off x="795333" y="3380028"/>
              <a:ext cx="254048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CuadroTexto 40">
              <a:extLst>
                <a:ext uri="{FF2B5EF4-FFF2-40B4-BE49-F238E27FC236}">
                  <a16:creationId xmlns:a16="http://schemas.microsoft.com/office/drawing/2014/main" id="{1F094F65-BD62-53A8-AAD8-1EE1243E83AC}"/>
                </a:ext>
              </a:extLst>
            </p:cNvPr>
            <p:cNvSpPr txBox="1"/>
            <p:nvPr/>
          </p:nvSpPr>
          <p:spPr>
            <a:xfrm>
              <a:off x="4708620" y="3137867"/>
              <a:ext cx="25404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SL </a:t>
              </a:r>
              <a:r>
                <a:rPr lang="es-E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normalized</a:t>
              </a:r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data</a:t>
              </a:r>
            </a:p>
          </p:txBody>
        </p:sp>
        <p:cxnSp>
          <p:nvCxnSpPr>
            <p:cNvPr id="42" name="Conector recto 41">
              <a:extLst>
                <a:ext uri="{FF2B5EF4-FFF2-40B4-BE49-F238E27FC236}">
                  <a16:creationId xmlns:a16="http://schemas.microsoft.com/office/drawing/2014/main" id="{1ECA7FB6-8997-20A2-C64E-A033DCDF7BE2}"/>
                </a:ext>
              </a:extLst>
            </p:cNvPr>
            <p:cNvCxnSpPr>
              <a:cxnSpLocks/>
            </p:cNvCxnSpPr>
            <p:nvPr/>
          </p:nvCxnSpPr>
          <p:spPr>
            <a:xfrm>
              <a:off x="4708620" y="3380028"/>
              <a:ext cx="254048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CuadroTexto 42">
              <a:extLst>
                <a:ext uri="{FF2B5EF4-FFF2-40B4-BE49-F238E27FC236}">
                  <a16:creationId xmlns:a16="http://schemas.microsoft.com/office/drawing/2014/main" id="{B02DF8FE-1130-388E-6739-E4DC0C6C2342}"/>
                </a:ext>
              </a:extLst>
            </p:cNvPr>
            <p:cNvSpPr txBox="1"/>
            <p:nvPr/>
          </p:nvSpPr>
          <p:spPr>
            <a:xfrm>
              <a:off x="8565713" y="3137867"/>
              <a:ext cx="25404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SL </a:t>
              </a:r>
              <a:r>
                <a:rPr lang="es-E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normalized</a:t>
              </a:r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data</a:t>
              </a:r>
            </a:p>
          </p:txBody>
        </p:sp>
        <p:cxnSp>
          <p:nvCxnSpPr>
            <p:cNvPr id="44" name="Conector recto 43">
              <a:extLst>
                <a:ext uri="{FF2B5EF4-FFF2-40B4-BE49-F238E27FC236}">
                  <a16:creationId xmlns:a16="http://schemas.microsoft.com/office/drawing/2014/main" id="{36A6B4D3-9D4F-225F-0209-7DA5598E2DBC}"/>
                </a:ext>
              </a:extLst>
            </p:cNvPr>
            <p:cNvCxnSpPr>
              <a:cxnSpLocks/>
            </p:cNvCxnSpPr>
            <p:nvPr/>
          </p:nvCxnSpPr>
          <p:spPr>
            <a:xfrm>
              <a:off x="8565713" y="3380028"/>
              <a:ext cx="254048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CuadroTexto 61">
              <a:extLst>
                <a:ext uri="{FF2B5EF4-FFF2-40B4-BE49-F238E27FC236}">
                  <a16:creationId xmlns:a16="http://schemas.microsoft.com/office/drawing/2014/main" id="{CDAEC093-AD99-9DC8-5A87-560A70318080}"/>
                </a:ext>
              </a:extLst>
            </p:cNvPr>
            <p:cNvSpPr txBox="1"/>
            <p:nvPr/>
          </p:nvSpPr>
          <p:spPr>
            <a:xfrm>
              <a:off x="300218" y="-6660109"/>
              <a:ext cx="3050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pic>
          <p:nvPicPr>
            <p:cNvPr id="71" name="Gráfico 70">
              <a:extLst>
                <a:ext uri="{FF2B5EF4-FFF2-40B4-BE49-F238E27FC236}">
                  <a16:creationId xmlns:a16="http://schemas.microsoft.com/office/drawing/2014/main" id="{3D6C87DD-82C7-1FAE-CD13-8A7D5C75D4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 t="7408"/>
            <a:stretch/>
          </p:blipFill>
          <p:spPr>
            <a:xfrm>
              <a:off x="4340337" y="661658"/>
              <a:ext cx="3675600" cy="2426113"/>
            </a:xfrm>
            <a:prstGeom prst="rect">
              <a:avLst/>
            </a:prstGeom>
          </p:spPr>
        </p:pic>
        <p:pic>
          <p:nvPicPr>
            <p:cNvPr id="69" name="Gráfico 68">
              <a:extLst>
                <a:ext uri="{FF2B5EF4-FFF2-40B4-BE49-F238E27FC236}">
                  <a16:creationId xmlns:a16="http://schemas.microsoft.com/office/drawing/2014/main" id="{C6647B06-1168-E414-C863-6F6C116698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 t="7560"/>
            <a:stretch/>
          </p:blipFill>
          <p:spPr>
            <a:xfrm>
              <a:off x="8216178" y="662852"/>
              <a:ext cx="3675600" cy="2422087"/>
            </a:xfrm>
            <a:prstGeom prst="rect">
              <a:avLst/>
            </a:prstGeom>
          </p:spPr>
        </p:pic>
        <p:sp>
          <p:nvSpPr>
            <p:cNvPr id="56" name="CuadroTexto 55">
              <a:extLst>
                <a:ext uri="{FF2B5EF4-FFF2-40B4-BE49-F238E27FC236}">
                  <a16:creationId xmlns:a16="http://schemas.microsoft.com/office/drawing/2014/main" id="{3C4AC85B-1E97-4DF5-8F66-84E3E061F758}"/>
                </a:ext>
              </a:extLst>
            </p:cNvPr>
            <p:cNvSpPr txBox="1"/>
            <p:nvPr/>
          </p:nvSpPr>
          <p:spPr>
            <a:xfrm>
              <a:off x="661982" y="13428"/>
              <a:ext cx="281146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Cell </a:t>
              </a:r>
              <a:r>
                <a:rPr lang="es-E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samples</a:t>
              </a:r>
              <a:endParaRPr lang="es-E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7" name="Conector recto 56">
              <a:extLst>
                <a:ext uri="{FF2B5EF4-FFF2-40B4-BE49-F238E27FC236}">
                  <a16:creationId xmlns:a16="http://schemas.microsoft.com/office/drawing/2014/main" id="{B5C87757-C4DC-3065-A722-5113B97D8EB3}"/>
                </a:ext>
              </a:extLst>
            </p:cNvPr>
            <p:cNvCxnSpPr>
              <a:cxnSpLocks/>
            </p:cNvCxnSpPr>
            <p:nvPr/>
          </p:nvCxnSpPr>
          <p:spPr>
            <a:xfrm>
              <a:off x="661982" y="255589"/>
              <a:ext cx="281146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CuadroTexto 57">
              <a:extLst>
                <a:ext uri="{FF2B5EF4-FFF2-40B4-BE49-F238E27FC236}">
                  <a16:creationId xmlns:a16="http://schemas.microsoft.com/office/drawing/2014/main" id="{4BCF0962-1FAA-7747-08CC-8510A85194B9}"/>
                </a:ext>
              </a:extLst>
            </p:cNvPr>
            <p:cNvSpPr txBox="1"/>
            <p:nvPr/>
          </p:nvSpPr>
          <p:spPr>
            <a:xfrm>
              <a:off x="4575269" y="13428"/>
              <a:ext cx="281146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Tissue</a:t>
              </a:r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samples</a:t>
              </a:r>
              <a:endParaRPr lang="es-E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9" name="Conector recto 58">
              <a:extLst>
                <a:ext uri="{FF2B5EF4-FFF2-40B4-BE49-F238E27FC236}">
                  <a16:creationId xmlns:a16="http://schemas.microsoft.com/office/drawing/2014/main" id="{57D1695A-60B9-2391-8E63-A423F62C888C}"/>
                </a:ext>
              </a:extLst>
            </p:cNvPr>
            <p:cNvCxnSpPr>
              <a:cxnSpLocks/>
            </p:cNvCxnSpPr>
            <p:nvPr/>
          </p:nvCxnSpPr>
          <p:spPr>
            <a:xfrm>
              <a:off x="4575269" y="255589"/>
              <a:ext cx="281146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CuadroTexto 59">
              <a:extLst>
                <a:ext uri="{FF2B5EF4-FFF2-40B4-BE49-F238E27FC236}">
                  <a16:creationId xmlns:a16="http://schemas.microsoft.com/office/drawing/2014/main" id="{96AF8DBA-3F05-9E37-BA38-7EF04708D34F}"/>
                </a:ext>
              </a:extLst>
            </p:cNvPr>
            <p:cNvSpPr txBox="1"/>
            <p:nvPr/>
          </p:nvSpPr>
          <p:spPr>
            <a:xfrm>
              <a:off x="8432362" y="13428"/>
              <a:ext cx="281146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Plasma </a:t>
              </a:r>
              <a:r>
                <a:rPr lang="es-E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exosomes</a:t>
              </a:r>
              <a:endParaRPr lang="es-E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1" name="Conector recto 60">
              <a:extLst>
                <a:ext uri="{FF2B5EF4-FFF2-40B4-BE49-F238E27FC236}">
                  <a16:creationId xmlns:a16="http://schemas.microsoft.com/office/drawing/2014/main" id="{5D460782-99A5-767A-8440-4354434988C9}"/>
                </a:ext>
              </a:extLst>
            </p:cNvPr>
            <p:cNvCxnSpPr>
              <a:cxnSpLocks/>
            </p:cNvCxnSpPr>
            <p:nvPr/>
          </p:nvCxnSpPr>
          <p:spPr>
            <a:xfrm>
              <a:off x="8432362" y="255589"/>
              <a:ext cx="281146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CuadroTexto 62">
              <a:extLst>
                <a:ext uri="{FF2B5EF4-FFF2-40B4-BE49-F238E27FC236}">
                  <a16:creationId xmlns:a16="http://schemas.microsoft.com/office/drawing/2014/main" id="{F4D11A47-4CBA-6BE5-8CE4-55A0AF466F6C}"/>
                </a:ext>
              </a:extLst>
            </p:cNvPr>
            <p:cNvSpPr txBox="1"/>
            <p:nvPr/>
          </p:nvSpPr>
          <p:spPr>
            <a:xfrm>
              <a:off x="300217" y="-171238"/>
              <a:ext cx="3050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pic>
          <p:nvPicPr>
            <p:cNvPr id="4" name="Gráfico 3">
              <a:extLst>
                <a:ext uri="{FF2B5EF4-FFF2-40B4-BE49-F238E27FC236}">
                  <a16:creationId xmlns:a16="http://schemas.microsoft.com/office/drawing/2014/main" id="{3F2D48B5-2CC5-B4FA-F9CA-16F87B6E70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 t="8301"/>
            <a:stretch/>
          </p:blipFill>
          <p:spPr>
            <a:xfrm>
              <a:off x="452739" y="709755"/>
              <a:ext cx="3675600" cy="2402682"/>
            </a:xfrm>
            <a:prstGeom prst="rect">
              <a:avLst/>
            </a:prstGeom>
          </p:spPr>
        </p:pic>
        <p:pic>
          <p:nvPicPr>
            <p:cNvPr id="10" name="Gráfico 9">
              <a:extLst>
                <a:ext uri="{FF2B5EF4-FFF2-40B4-BE49-F238E27FC236}">
                  <a16:creationId xmlns:a16="http://schemas.microsoft.com/office/drawing/2014/main" id="{37F5D57F-03A1-39E9-FDDD-AD72ECAF4A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 t="7406"/>
            <a:stretch/>
          </p:blipFill>
          <p:spPr>
            <a:xfrm>
              <a:off x="452739" y="-5678473"/>
              <a:ext cx="3675600" cy="2426114"/>
            </a:xfrm>
            <a:prstGeom prst="rect">
              <a:avLst/>
            </a:prstGeom>
          </p:spPr>
        </p:pic>
        <p:cxnSp>
          <p:nvCxnSpPr>
            <p:cNvPr id="16" name="Conector recto 15">
              <a:extLst>
                <a:ext uri="{FF2B5EF4-FFF2-40B4-BE49-F238E27FC236}">
                  <a16:creationId xmlns:a16="http://schemas.microsoft.com/office/drawing/2014/main" id="{A4F7CE68-28DF-5492-2933-44EC7341AD49}"/>
                </a:ext>
              </a:extLst>
            </p:cNvPr>
            <p:cNvCxnSpPr/>
            <p:nvPr/>
          </p:nvCxnSpPr>
          <p:spPr>
            <a:xfrm>
              <a:off x="316502" y="-6096713"/>
              <a:ext cx="0" cy="56873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99E5D423-7EF4-5E96-1709-3B26B07E7899}"/>
                </a:ext>
              </a:extLst>
            </p:cNvPr>
            <p:cNvSpPr txBox="1"/>
            <p:nvPr/>
          </p:nvSpPr>
          <p:spPr>
            <a:xfrm rot="16200000">
              <a:off x="-2718548" y="-3437706"/>
              <a:ext cx="5687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/>
                <a:t>No FAIMS Pro </a:t>
              </a:r>
              <a:r>
                <a:rPr lang="es-ES" b="1" dirty="0" err="1"/>
                <a:t>Duo</a:t>
              </a:r>
              <a:endParaRPr lang="es-ES" b="1" dirty="0"/>
            </a:p>
          </p:txBody>
        </p:sp>
        <p:cxnSp>
          <p:nvCxnSpPr>
            <p:cNvPr id="20" name="Conector recto 19">
              <a:extLst>
                <a:ext uri="{FF2B5EF4-FFF2-40B4-BE49-F238E27FC236}">
                  <a16:creationId xmlns:a16="http://schemas.microsoft.com/office/drawing/2014/main" id="{31303AD1-94D0-F4E5-4388-6E7519B3FBF1}"/>
                </a:ext>
              </a:extLst>
            </p:cNvPr>
            <p:cNvCxnSpPr/>
            <p:nvPr/>
          </p:nvCxnSpPr>
          <p:spPr>
            <a:xfrm>
              <a:off x="311025" y="255591"/>
              <a:ext cx="0" cy="56873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3F1FDD20-2E60-C013-4286-24065A0EAD5C}"/>
                </a:ext>
              </a:extLst>
            </p:cNvPr>
            <p:cNvSpPr txBox="1"/>
            <p:nvPr/>
          </p:nvSpPr>
          <p:spPr>
            <a:xfrm rot="16200000">
              <a:off x="-2724025" y="2914598"/>
              <a:ext cx="5687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/>
                <a:t>FAIMS Pro </a:t>
              </a:r>
              <a:r>
                <a:rPr lang="es-ES" b="1" dirty="0" err="1"/>
                <a:t>Duo</a:t>
              </a:r>
              <a:endParaRPr lang="es-ES" b="1" dirty="0"/>
            </a:p>
          </p:txBody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8319096C-363E-117E-687D-27006C67661A}"/>
                </a:ext>
              </a:extLst>
            </p:cNvPr>
            <p:cNvSpPr txBox="1"/>
            <p:nvPr/>
          </p:nvSpPr>
          <p:spPr>
            <a:xfrm>
              <a:off x="795332" y="362742"/>
              <a:ext cx="25404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Starting</a:t>
              </a:r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MQ data</a:t>
              </a:r>
            </a:p>
          </p:txBody>
        </p:sp>
        <p:cxnSp>
          <p:nvCxnSpPr>
            <p:cNvPr id="24" name="Conector recto 23">
              <a:extLst>
                <a:ext uri="{FF2B5EF4-FFF2-40B4-BE49-F238E27FC236}">
                  <a16:creationId xmlns:a16="http://schemas.microsoft.com/office/drawing/2014/main" id="{B8A29DB6-A6B9-2716-B20B-CC150315C111}"/>
                </a:ext>
              </a:extLst>
            </p:cNvPr>
            <p:cNvCxnSpPr>
              <a:cxnSpLocks/>
            </p:cNvCxnSpPr>
            <p:nvPr/>
          </p:nvCxnSpPr>
          <p:spPr>
            <a:xfrm>
              <a:off x="795332" y="604903"/>
              <a:ext cx="254048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CuadroTexto 24">
              <a:extLst>
                <a:ext uri="{FF2B5EF4-FFF2-40B4-BE49-F238E27FC236}">
                  <a16:creationId xmlns:a16="http://schemas.microsoft.com/office/drawing/2014/main" id="{419E472B-148A-6EA5-E13E-66D2D50AF62C}"/>
                </a:ext>
              </a:extLst>
            </p:cNvPr>
            <p:cNvSpPr txBox="1"/>
            <p:nvPr/>
          </p:nvSpPr>
          <p:spPr>
            <a:xfrm>
              <a:off x="4708619" y="362742"/>
              <a:ext cx="25404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Starting</a:t>
              </a:r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MQ data</a:t>
              </a:r>
            </a:p>
          </p:txBody>
        </p:sp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250D8B79-BA62-710B-2EC8-503984D56F0C}"/>
                </a:ext>
              </a:extLst>
            </p:cNvPr>
            <p:cNvCxnSpPr>
              <a:cxnSpLocks/>
            </p:cNvCxnSpPr>
            <p:nvPr/>
          </p:nvCxnSpPr>
          <p:spPr>
            <a:xfrm>
              <a:off x="4708619" y="604903"/>
              <a:ext cx="254048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BE76C84A-68B0-9EE9-C79A-30B321AEA204}"/>
                </a:ext>
              </a:extLst>
            </p:cNvPr>
            <p:cNvSpPr txBox="1"/>
            <p:nvPr/>
          </p:nvSpPr>
          <p:spPr>
            <a:xfrm>
              <a:off x="8565712" y="362742"/>
              <a:ext cx="25404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Starting</a:t>
              </a:r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MQ data</a:t>
              </a:r>
            </a:p>
          </p:txBody>
        </p:sp>
        <p:cxnSp>
          <p:nvCxnSpPr>
            <p:cNvPr id="37" name="Conector recto 36">
              <a:extLst>
                <a:ext uri="{FF2B5EF4-FFF2-40B4-BE49-F238E27FC236}">
                  <a16:creationId xmlns:a16="http://schemas.microsoft.com/office/drawing/2014/main" id="{7359F239-FFB2-41F2-B733-4E298FE5936B}"/>
                </a:ext>
              </a:extLst>
            </p:cNvPr>
            <p:cNvCxnSpPr>
              <a:cxnSpLocks/>
            </p:cNvCxnSpPr>
            <p:nvPr/>
          </p:nvCxnSpPr>
          <p:spPr>
            <a:xfrm>
              <a:off x="8565712" y="604903"/>
              <a:ext cx="254048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CuadroTexto 81">
              <a:extLst>
                <a:ext uri="{FF2B5EF4-FFF2-40B4-BE49-F238E27FC236}">
                  <a16:creationId xmlns:a16="http://schemas.microsoft.com/office/drawing/2014/main" id="{37E45905-9AD8-D749-9DBE-D2FA97DB3202}"/>
                </a:ext>
              </a:extLst>
            </p:cNvPr>
            <p:cNvSpPr txBox="1"/>
            <p:nvPr/>
          </p:nvSpPr>
          <p:spPr>
            <a:xfrm>
              <a:off x="795332" y="-3168892"/>
              <a:ext cx="25404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SL </a:t>
              </a:r>
              <a:r>
                <a:rPr lang="es-E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normalized</a:t>
              </a:r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data</a:t>
              </a:r>
            </a:p>
          </p:txBody>
        </p:sp>
        <p:cxnSp>
          <p:nvCxnSpPr>
            <p:cNvPr id="83" name="Conector recto 82">
              <a:extLst>
                <a:ext uri="{FF2B5EF4-FFF2-40B4-BE49-F238E27FC236}">
                  <a16:creationId xmlns:a16="http://schemas.microsoft.com/office/drawing/2014/main" id="{6BD0D6A3-5930-7464-50E3-15C731FA7965}"/>
                </a:ext>
              </a:extLst>
            </p:cNvPr>
            <p:cNvCxnSpPr>
              <a:cxnSpLocks/>
            </p:cNvCxnSpPr>
            <p:nvPr/>
          </p:nvCxnSpPr>
          <p:spPr>
            <a:xfrm>
              <a:off x="795332" y="-2926731"/>
              <a:ext cx="254048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CuadroTexto 83">
              <a:extLst>
                <a:ext uri="{FF2B5EF4-FFF2-40B4-BE49-F238E27FC236}">
                  <a16:creationId xmlns:a16="http://schemas.microsoft.com/office/drawing/2014/main" id="{34265BF8-1636-8953-B072-48FB22DFF23E}"/>
                </a:ext>
              </a:extLst>
            </p:cNvPr>
            <p:cNvSpPr txBox="1"/>
            <p:nvPr/>
          </p:nvSpPr>
          <p:spPr>
            <a:xfrm>
              <a:off x="4708619" y="-3168892"/>
              <a:ext cx="25404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SL </a:t>
              </a:r>
              <a:r>
                <a:rPr lang="es-E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normalized</a:t>
              </a:r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data</a:t>
              </a:r>
            </a:p>
          </p:txBody>
        </p:sp>
        <p:cxnSp>
          <p:nvCxnSpPr>
            <p:cNvPr id="85" name="Conector recto 84">
              <a:extLst>
                <a:ext uri="{FF2B5EF4-FFF2-40B4-BE49-F238E27FC236}">
                  <a16:creationId xmlns:a16="http://schemas.microsoft.com/office/drawing/2014/main" id="{BAD7F9B6-FC4F-269C-4262-F0C02C7FFC47}"/>
                </a:ext>
              </a:extLst>
            </p:cNvPr>
            <p:cNvCxnSpPr>
              <a:cxnSpLocks/>
            </p:cNvCxnSpPr>
            <p:nvPr/>
          </p:nvCxnSpPr>
          <p:spPr>
            <a:xfrm>
              <a:off x="4708619" y="-2926731"/>
              <a:ext cx="254048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CuadroTexto 85">
              <a:extLst>
                <a:ext uri="{FF2B5EF4-FFF2-40B4-BE49-F238E27FC236}">
                  <a16:creationId xmlns:a16="http://schemas.microsoft.com/office/drawing/2014/main" id="{A234EA5A-C20B-3CCF-07A4-D942A7A1CD2B}"/>
                </a:ext>
              </a:extLst>
            </p:cNvPr>
            <p:cNvSpPr txBox="1"/>
            <p:nvPr/>
          </p:nvSpPr>
          <p:spPr>
            <a:xfrm>
              <a:off x="8565712" y="-3168892"/>
              <a:ext cx="25404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SL </a:t>
              </a:r>
              <a:r>
                <a:rPr lang="es-E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normalized</a:t>
              </a:r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data</a:t>
              </a:r>
            </a:p>
          </p:txBody>
        </p:sp>
        <p:cxnSp>
          <p:nvCxnSpPr>
            <p:cNvPr id="87" name="Conector recto 86">
              <a:extLst>
                <a:ext uri="{FF2B5EF4-FFF2-40B4-BE49-F238E27FC236}">
                  <a16:creationId xmlns:a16="http://schemas.microsoft.com/office/drawing/2014/main" id="{CE09A6EB-15D8-C19C-DD64-90CA2840AF8B}"/>
                </a:ext>
              </a:extLst>
            </p:cNvPr>
            <p:cNvCxnSpPr>
              <a:cxnSpLocks/>
            </p:cNvCxnSpPr>
            <p:nvPr/>
          </p:nvCxnSpPr>
          <p:spPr>
            <a:xfrm>
              <a:off x="8565712" y="-2926731"/>
              <a:ext cx="254048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CuadroTexto 87">
              <a:extLst>
                <a:ext uri="{FF2B5EF4-FFF2-40B4-BE49-F238E27FC236}">
                  <a16:creationId xmlns:a16="http://schemas.microsoft.com/office/drawing/2014/main" id="{1A2F8162-A571-A13F-C212-CDACFD72570F}"/>
                </a:ext>
              </a:extLst>
            </p:cNvPr>
            <p:cNvSpPr txBox="1"/>
            <p:nvPr/>
          </p:nvSpPr>
          <p:spPr>
            <a:xfrm>
              <a:off x="799610" y="-6378877"/>
              <a:ext cx="281146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Cell </a:t>
              </a:r>
              <a:r>
                <a:rPr lang="es-E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samples</a:t>
              </a:r>
              <a:endParaRPr lang="es-E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9" name="Conector recto 88">
              <a:extLst>
                <a:ext uri="{FF2B5EF4-FFF2-40B4-BE49-F238E27FC236}">
                  <a16:creationId xmlns:a16="http://schemas.microsoft.com/office/drawing/2014/main" id="{F8CD818E-604A-5236-B244-21AFB2868FC0}"/>
                </a:ext>
              </a:extLst>
            </p:cNvPr>
            <p:cNvCxnSpPr>
              <a:cxnSpLocks/>
            </p:cNvCxnSpPr>
            <p:nvPr/>
          </p:nvCxnSpPr>
          <p:spPr>
            <a:xfrm>
              <a:off x="799610" y="-6136716"/>
              <a:ext cx="281146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CuadroTexto 89">
              <a:extLst>
                <a:ext uri="{FF2B5EF4-FFF2-40B4-BE49-F238E27FC236}">
                  <a16:creationId xmlns:a16="http://schemas.microsoft.com/office/drawing/2014/main" id="{BD150B67-D5CE-8290-53DD-663698A11FB6}"/>
                </a:ext>
              </a:extLst>
            </p:cNvPr>
            <p:cNvSpPr txBox="1"/>
            <p:nvPr/>
          </p:nvSpPr>
          <p:spPr>
            <a:xfrm>
              <a:off x="4712897" y="-6378877"/>
              <a:ext cx="281146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Tissue</a:t>
              </a:r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samples</a:t>
              </a:r>
              <a:endParaRPr lang="es-E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1" name="Conector recto 90">
              <a:extLst>
                <a:ext uri="{FF2B5EF4-FFF2-40B4-BE49-F238E27FC236}">
                  <a16:creationId xmlns:a16="http://schemas.microsoft.com/office/drawing/2014/main" id="{4993ECFE-7C56-D8FA-B6AE-107C63A9736A}"/>
                </a:ext>
              </a:extLst>
            </p:cNvPr>
            <p:cNvCxnSpPr>
              <a:cxnSpLocks/>
            </p:cNvCxnSpPr>
            <p:nvPr/>
          </p:nvCxnSpPr>
          <p:spPr>
            <a:xfrm>
              <a:off x="4712897" y="-6136716"/>
              <a:ext cx="281146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CuadroTexto 91">
              <a:extLst>
                <a:ext uri="{FF2B5EF4-FFF2-40B4-BE49-F238E27FC236}">
                  <a16:creationId xmlns:a16="http://schemas.microsoft.com/office/drawing/2014/main" id="{1BD508B9-6F5C-921F-E4FA-36672F5F8C3D}"/>
                </a:ext>
              </a:extLst>
            </p:cNvPr>
            <p:cNvSpPr txBox="1"/>
            <p:nvPr/>
          </p:nvSpPr>
          <p:spPr>
            <a:xfrm>
              <a:off x="8569990" y="-6378877"/>
              <a:ext cx="281146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Plasma </a:t>
              </a:r>
              <a:r>
                <a:rPr lang="es-E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exosomes</a:t>
              </a:r>
              <a:endParaRPr lang="es-E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3" name="Conector recto 92">
              <a:extLst>
                <a:ext uri="{FF2B5EF4-FFF2-40B4-BE49-F238E27FC236}">
                  <a16:creationId xmlns:a16="http://schemas.microsoft.com/office/drawing/2014/main" id="{AC4E2342-902E-44F2-C0B7-D0A9A204F467}"/>
                </a:ext>
              </a:extLst>
            </p:cNvPr>
            <p:cNvCxnSpPr>
              <a:cxnSpLocks/>
            </p:cNvCxnSpPr>
            <p:nvPr/>
          </p:nvCxnSpPr>
          <p:spPr>
            <a:xfrm>
              <a:off x="8569990" y="-6136716"/>
              <a:ext cx="281146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CuadroTexto 93">
              <a:extLst>
                <a:ext uri="{FF2B5EF4-FFF2-40B4-BE49-F238E27FC236}">
                  <a16:creationId xmlns:a16="http://schemas.microsoft.com/office/drawing/2014/main" id="{7FFC4C38-7FFD-1E1C-33B3-01FF78D82816}"/>
                </a:ext>
              </a:extLst>
            </p:cNvPr>
            <p:cNvSpPr txBox="1"/>
            <p:nvPr/>
          </p:nvSpPr>
          <p:spPr>
            <a:xfrm>
              <a:off x="932960" y="-6029563"/>
              <a:ext cx="25404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Starting</a:t>
              </a:r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MQ data</a:t>
              </a:r>
            </a:p>
          </p:txBody>
        </p:sp>
        <p:cxnSp>
          <p:nvCxnSpPr>
            <p:cNvPr id="95" name="Conector recto 94">
              <a:extLst>
                <a:ext uri="{FF2B5EF4-FFF2-40B4-BE49-F238E27FC236}">
                  <a16:creationId xmlns:a16="http://schemas.microsoft.com/office/drawing/2014/main" id="{329C79DD-0973-BC14-6CA5-89679EB4288F}"/>
                </a:ext>
              </a:extLst>
            </p:cNvPr>
            <p:cNvCxnSpPr>
              <a:cxnSpLocks/>
            </p:cNvCxnSpPr>
            <p:nvPr/>
          </p:nvCxnSpPr>
          <p:spPr>
            <a:xfrm>
              <a:off x="932960" y="-5787402"/>
              <a:ext cx="254048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CuadroTexto 95">
              <a:extLst>
                <a:ext uri="{FF2B5EF4-FFF2-40B4-BE49-F238E27FC236}">
                  <a16:creationId xmlns:a16="http://schemas.microsoft.com/office/drawing/2014/main" id="{914E16DE-1E2F-74F6-8E87-0DEAAC22808D}"/>
                </a:ext>
              </a:extLst>
            </p:cNvPr>
            <p:cNvSpPr txBox="1"/>
            <p:nvPr/>
          </p:nvSpPr>
          <p:spPr>
            <a:xfrm>
              <a:off x="4846247" y="-6029563"/>
              <a:ext cx="25404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Starting</a:t>
              </a:r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MQ data</a:t>
              </a:r>
            </a:p>
          </p:txBody>
        </p:sp>
        <p:cxnSp>
          <p:nvCxnSpPr>
            <p:cNvPr id="97" name="Conector recto 96">
              <a:extLst>
                <a:ext uri="{FF2B5EF4-FFF2-40B4-BE49-F238E27FC236}">
                  <a16:creationId xmlns:a16="http://schemas.microsoft.com/office/drawing/2014/main" id="{4D5833DB-9191-13A5-B5F8-EF782EF62B94}"/>
                </a:ext>
              </a:extLst>
            </p:cNvPr>
            <p:cNvCxnSpPr>
              <a:cxnSpLocks/>
            </p:cNvCxnSpPr>
            <p:nvPr/>
          </p:nvCxnSpPr>
          <p:spPr>
            <a:xfrm>
              <a:off x="4846247" y="-5787402"/>
              <a:ext cx="254048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CuadroTexto 97">
              <a:extLst>
                <a:ext uri="{FF2B5EF4-FFF2-40B4-BE49-F238E27FC236}">
                  <a16:creationId xmlns:a16="http://schemas.microsoft.com/office/drawing/2014/main" id="{B6B9717E-925E-4EBD-9537-6BEE6928E736}"/>
                </a:ext>
              </a:extLst>
            </p:cNvPr>
            <p:cNvSpPr txBox="1"/>
            <p:nvPr/>
          </p:nvSpPr>
          <p:spPr>
            <a:xfrm>
              <a:off x="8703340" y="-6029563"/>
              <a:ext cx="25404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Starting</a:t>
              </a:r>
              <a:r>
                <a:rPr lang="es-E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MQ data</a:t>
              </a:r>
            </a:p>
          </p:txBody>
        </p:sp>
        <p:cxnSp>
          <p:nvCxnSpPr>
            <p:cNvPr id="99" name="Conector recto 98">
              <a:extLst>
                <a:ext uri="{FF2B5EF4-FFF2-40B4-BE49-F238E27FC236}">
                  <a16:creationId xmlns:a16="http://schemas.microsoft.com/office/drawing/2014/main" id="{448CF4AF-93CB-6D40-A684-E61A0AA7BCCB}"/>
                </a:ext>
              </a:extLst>
            </p:cNvPr>
            <p:cNvCxnSpPr>
              <a:cxnSpLocks/>
            </p:cNvCxnSpPr>
            <p:nvPr/>
          </p:nvCxnSpPr>
          <p:spPr>
            <a:xfrm>
              <a:off x="8703340" y="-5787402"/>
              <a:ext cx="254048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363170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60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 MONTERO CALLE</dc:creator>
  <cp:lastModifiedBy>MDPI</cp:lastModifiedBy>
  <cp:revision>6</cp:revision>
  <dcterms:created xsi:type="dcterms:W3CDTF">2023-05-21T19:33:42Z</dcterms:created>
  <dcterms:modified xsi:type="dcterms:W3CDTF">2023-10-24T06:35:42Z</dcterms:modified>
</cp:coreProperties>
</file>